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7" r:id="rId2"/>
    <p:sldId id="356" r:id="rId3"/>
    <p:sldId id="315" r:id="rId4"/>
    <p:sldId id="317" r:id="rId5"/>
    <p:sldId id="318" r:id="rId6"/>
    <p:sldId id="319" r:id="rId7"/>
    <p:sldId id="348" r:id="rId8"/>
    <p:sldId id="349" r:id="rId9"/>
    <p:sldId id="351" r:id="rId10"/>
    <p:sldId id="320" r:id="rId11"/>
    <p:sldId id="321" r:id="rId12"/>
    <p:sldId id="354" r:id="rId13"/>
    <p:sldId id="355" r:id="rId14"/>
    <p:sldId id="358" r:id="rId15"/>
    <p:sldId id="359" r:id="rId16"/>
    <p:sldId id="360" r:id="rId17"/>
    <p:sldId id="361" r:id="rId18"/>
    <p:sldId id="362" r:id="rId19"/>
    <p:sldId id="326" r:id="rId20"/>
    <p:sldId id="327" r:id="rId21"/>
    <p:sldId id="365" r:id="rId22"/>
    <p:sldId id="329" r:id="rId23"/>
    <p:sldId id="363" r:id="rId24"/>
    <p:sldId id="364" r:id="rId25"/>
    <p:sldId id="366" r:id="rId26"/>
    <p:sldId id="330" r:id="rId27"/>
    <p:sldId id="331" r:id="rId28"/>
    <p:sldId id="332" r:id="rId29"/>
    <p:sldId id="333" r:id="rId30"/>
    <p:sldId id="334" r:id="rId31"/>
    <p:sldId id="367" r:id="rId32"/>
    <p:sldId id="335" r:id="rId33"/>
    <p:sldId id="336" r:id="rId34"/>
    <p:sldId id="338" r:id="rId35"/>
    <p:sldId id="337" r:id="rId36"/>
    <p:sldId id="339" r:id="rId37"/>
    <p:sldId id="340" r:id="rId38"/>
    <p:sldId id="341" r:id="rId39"/>
    <p:sldId id="343" r:id="rId40"/>
    <p:sldId id="342" r:id="rId41"/>
    <p:sldId id="346" r:id="rId42"/>
    <p:sldId id="350" r:id="rId43"/>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099" autoAdjust="0"/>
    <p:restoredTop sz="94660"/>
  </p:normalViewPr>
  <p:slideViewPr>
    <p:cSldViewPr>
      <p:cViewPr>
        <p:scale>
          <a:sx n="150" d="100"/>
          <a:sy n="150" d="100"/>
        </p:scale>
        <p:origin x="-420" y="-30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B8F6EA-7304-44C7-BF88-7996714DA7B7}" type="doc">
      <dgm:prSet loTypeId="urn:microsoft.com/office/officeart/2005/8/layout/process1" loCatId="process" qsTypeId="urn:microsoft.com/office/officeart/2005/8/quickstyle/simple1" qsCatId="simple" csTypeId="urn:microsoft.com/office/officeart/2005/8/colors/accent1_2" csCatId="accent1" phldr="1"/>
      <dgm:spPr/>
    </dgm:pt>
    <dgm:pt modelId="{FC78CC10-574E-4708-B92D-A7D5E956CC7C}">
      <dgm:prSet phldrT="[Text]"/>
      <dgm:spPr/>
      <dgm:t>
        <a:bodyPr/>
        <a:lstStyle/>
        <a:p>
          <a:r>
            <a:rPr lang="en-US" dirty="0" smtClean="0"/>
            <a:t>NLRB Publishes a Proposed Rule</a:t>
          </a:r>
          <a:endParaRPr lang="en-US" dirty="0"/>
        </a:p>
      </dgm:t>
    </dgm:pt>
    <dgm:pt modelId="{B6AB14EC-4498-44CA-9A08-F2C2DE564A47}" type="parTrans" cxnId="{E50A9899-04D0-4078-BFDD-23239AB3062B}">
      <dgm:prSet/>
      <dgm:spPr/>
      <dgm:t>
        <a:bodyPr/>
        <a:lstStyle/>
        <a:p>
          <a:endParaRPr lang="en-US"/>
        </a:p>
      </dgm:t>
    </dgm:pt>
    <dgm:pt modelId="{52A84B60-CDBC-4882-B944-3883D22B5966}" type="sibTrans" cxnId="{E50A9899-04D0-4078-BFDD-23239AB3062B}">
      <dgm:prSet/>
      <dgm:spPr/>
      <dgm:t>
        <a:bodyPr/>
        <a:lstStyle/>
        <a:p>
          <a:endParaRPr lang="en-US"/>
        </a:p>
      </dgm:t>
    </dgm:pt>
    <dgm:pt modelId="{5F222C8A-F8E0-425E-BEBF-99426CEF6776}">
      <dgm:prSet phldrT="[Text]"/>
      <dgm:spPr/>
      <dgm:t>
        <a:bodyPr/>
        <a:lstStyle/>
        <a:p>
          <a:r>
            <a:rPr lang="en-US" dirty="0" smtClean="0"/>
            <a:t>NLRB Invites the Public to Comment on the Proposed Rule </a:t>
          </a:r>
          <a:endParaRPr lang="en-US" dirty="0"/>
        </a:p>
      </dgm:t>
    </dgm:pt>
    <dgm:pt modelId="{F3292230-C4E3-459F-A6F8-82B268FF27AF}" type="parTrans" cxnId="{98CB6DC4-4C9E-44F6-9A85-9C0F5E74725E}">
      <dgm:prSet/>
      <dgm:spPr/>
      <dgm:t>
        <a:bodyPr/>
        <a:lstStyle/>
        <a:p>
          <a:endParaRPr lang="en-US"/>
        </a:p>
      </dgm:t>
    </dgm:pt>
    <dgm:pt modelId="{D36BD72C-EF94-4850-8132-7E65465B6F03}" type="sibTrans" cxnId="{98CB6DC4-4C9E-44F6-9A85-9C0F5E74725E}">
      <dgm:prSet/>
      <dgm:spPr/>
      <dgm:t>
        <a:bodyPr/>
        <a:lstStyle/>
        <a:p>
          <a:endParaRPr lang="en-US"/>
        </a:p>
      </dgm:t>
    </dgm:pt>
    <dgm:pt modelId="{B1675D86-F5BE-489D-B509-4B765AC67DF4}">
      <dgm:prSet phldrT="[Text]"/>
      <dgm:spPr/>
      <dgm:t>
        <a:bodyPr/>
        <a:lstStyle/>
        <a:p>
          <a:r>
            <a:rPr lang="en-US" dirty="0" smtClean="0"/>
            <a:t>NLRB Reviews the Public Comments</a:t>
          </a:r>
          <a:endParaRPr lang="en-US" dirty="0"/>
        </a:p>
      </dgm:t>
    </dgm:pt>
    <dgm:pt modelId="{1014D1C3-3BF3-4658-8325-24FC368ABE72}" type="parTrans" cxnId="{B4935479-5199-475E-8E19-1AACF064299B}">
      <dgm:prSet/>
      <dgm:spPr/>
      <dgm:t>
        <a:bodyPr/>
        <a:lstStyle/>
        <a:p>
          <a:endParaRPr lang="en-US"/>
        </a:p>
      </dgm:t>
    </dgm:pt>
    <dgm:pt modelId="{6834D591-5370-46F8-9D21-F9200C5138E0}" type="sibTrans" cxnId="{B4935479-5199-475E-8E19-1AACF064299B}">
      <dgm:prSet/>
      <dgm:spPr/>
      <dgm:t>
        <a:bodyPr/>
        <a:lstStyle/>
        <a:p>
          <a:endParaRPr lang="en-US"/>
        </a:p>
      </dgm:t>
    </dgm:pt>
    <dgm:pt modelId="{8EAB74C9-E7AD-48DF-8569-D478F62FBDDF}">
      <dgm:prSet phldrT="[Text]"/>
      <dgm:spPr/>
      <dgm:t>
        <a:bodyPr/>
        <a:lstStyle/>
        <a:p>
          <a:r>
            <a:rPr lang="en-US" dirty="0" smtClean="0"/>
            <a:t>Final Rule is Published and Implemented</a:t>
          </a:r>
          <a:endParaRPr lang="en-US" dirty="0"/>
        </a:p>
      </dgm:t>
    </dgm:pt>
    <dgm:pt modelId="{7EF64CC0-5831-4A4A-BBF7-39DD7DEF58DD}" type="parTrans" cxnId="{3680D80F-30E2-4542-83F0-02B2BF99D956}">
      <dgm:prSet/>
      <dgm:spPr/>
      <dgm:t>
        <a:bodyPr/>
        <a:lstStyle/>
        <a:p>
          <a:endParaRPr lang="en-US"/>
        </a:p>
      </dgm:t>
    </dgm:pt>
    <dgm:pt modelId="{4D891B22-1D2D-4704-B95C-127FB5DF926B}" type="sibTrans" cxnId="{3680D80F-30E2-4542-83F0-02B2BF99D956}">
      <dgm:prSet/>
      <dgm:spPr/>
      <dgm:t>
        <a:bodyPr/>
        <a:lstStyle/>
        <a:p>
          <a:endParaRPr lang="en-US"/>
        </a:p>
      </dgm:t>
    </dgm:pt>
    <dgm:pt modelId="{36D12DB3-F703-4518-897D-57FDD3C9438D}" type="pres">
      <dgm:prSet presAssocID="{86B8F6EA-7304-44C7-BF88-7996714DA7B7}" presName="Name0" presStyleCnt="0">
        <dgm:presLayoutVars>
          <dgm:dir/>
          <dgm:resizeHandles val="exact"/>
        </dgm:presLayoutVars>
      </dgm:prSet>
      <dgm:spPr/>
    </dgm:pt>
    <dgm:pt modelId="{A1EA45B7-6E5F-440F-B751-6B59F44BD1B7}" type="pres">
      <dgm:prSet presAssocID="{FC78CC10-574E-4708-B92D-A7D5E956CC7C}" presName="node" presStyleLbl="node1" presStyleIdx="0" presStyleCnt="4">
        <dgm:presLayoutVars>
          <dgm:bulletEnabled val="1"/>
        </dgm:presLayoutVars>
      </dgm:prSet>
      <dgm:spPr/>
      <dgm:t>
        <a:bodyPr/>
        <a:lstStyle/>
        <a:p>
          <a:endParaRPr lang="en-US"/>
        </a:p>
      </dgm:t>
    </dgm:pt>
    <dgm:pt modelId="{B39ACB8C-FDB3-4E1C-8F34-CECAC5AE2904}" type="pres">
      <dgm:prSet presAssocID="{52A84B60-CDBC-4882-B944-3883D22B5966}" presName="sibTrans" presStyleLbl="sibTrans2D1" presStyleIdx="0" presStyleCnt="3"/>
      <dgm:spPr/>
      <dgm:t>
        <a:bodyPr/>
        <a:lstStyle/>
        <a:p>
          <a:endParaRPr lang="en-US"/>
        </a:p>
      </dgm:t>
    </dgm:pt>
    <dgm:pt modelId="{45D095BE-0751-4FD6-9C8B-31C163EA3C38}" type="pres">
      <dgm:prSet presAssocID="{52A84B60-CDBC-4882-B944-3883D22B5966}" presName="connectorText" presStyleLbl="sibTrans2D1" presStyleIdx="0" presStyleCnt="3"/>
      <dgm:spPr/>
      <dgm:t>
        <a:bodyPr/>
        <a:lstStyle/>
        <a:p>
          <a:endParaRPr lang="en-US"/>
        </a:p>
      </dgm:t>
    </dgm:pt>
    <dgm:pt modelId="{EAC36594-2262-4B5B-979F-1170E363C1D2}" type="pres">
      <dgm:prSet presAssocID="{5F222C8A-F8E0-425E-BEBF-99426CEF6776}" presName="node" presStyleLbl="node1" presStyleIdx="1" presStyleCnt="4">
        <dgm:presLayoutVars>
          <dgm:bulletEnabled val="1"/>
        </dgm:presLayoutVars>
      </dgm:prSet>
      <dgm:spPr/>
      <dgm:t>
        <a:bodyPr/>
        <a:lstStyle/>
        <a:p>
          <a:endParaRPr lang="en-US"/>
        </a:p>
      </dgm:t>
    </dgm:pt>
    <dgm:pt modelId="{477437EA-3CA8-44FF-B5E8-0E1AEC069C4A}" type="pres">
      <dgm:prSet presAssocID="{D36BD72C-EF94-4850-8132-7E65465B6F03}" presName="sibTrans" presStyleLbl="sibTrans2D1" presStyleIdx="1" presStyleCnt="3"/>
      <dgm:spPr/>
      <dgm:t>
        <a:bodyPr/>
        <a:lstStyle/>
        <a:p>
          <a:endParaRPr lang="en-US"/>
        </a:p>
      </dgm:t>
    </dgm:pt>
    <dgm:pt modelId="{819F5C40-88DF-4E37-AEE8-1F034F4E537E}" type="pres">
      <dgm:prSet presAssocID="{D36BD72C-EF94-4850-8132-7E65465B6F03}" presName="connectorText" presStyleLbl="sibTrans2D1" presStyleIdx="1" presStyleCnt="3"/>
      <dgm:spPr/>
      <dgm:t>
        <a:bodyPr/>
        <a:lstStyle/>
        <a:p>
          <a:endParaRPr lang="en-US"/>
        </a:p>
      </dgm:t>
    </dgm:pt>
    <dgm:pt modelId="{13B7D116-69C3-49FC-A541-A193988FE040}" type="pres">
      <dgm:prSet presAssocID="{B1675D86-F5BE-489D-B509-4B765AC67DF4}" presName="node" presStyleLbl="node1" presStyleIdx="2" presStyleCnt="4">
        <dgm:presLayoutVars>
          <dgm:bulletEnabled val="1"/>
        </dgm:presLayoutVars>
      </dgm:prSet>
      <dgm:spPr/>
      <dgm:t>
        <a:bodyPr/>
        <a:lstStyle/>
        <a:p>
          <a:endParaRPr lang="en-US"/>
        </a:p>
      </dgm:t>
    </dgm:pt>
    <dgm:pt modelId="{CB2623E1-CA01-4892-901E-E8DC03C0AF21}" type="pres">
      <dgm:prSet presAssocID="{6834D591-5370-46F8-9D21-F9200C5138E0}" presName="sibTrans" presStyleLbl="sibTrans2D1" presStyleIdx="2" presStyleCnt="3"/>
      <dgm:spPr/>
      <dgm:t>
        <a:bodyPr/>
        <a:lstStyle/>
        <a:p>
          <a:endParaRPr lang="en-US"/>
        </a:p>
      </dgm:t>
    </dgm:pt>
    <dgm:pt modelId="{66F9A4D0-BECD-4FF1-82BB-FDCB8F5AAA30}" type="pres">
      <dgm:prSet presAssocID="{6834D591-5370-46F8-9D21-F9200C5138E0}" presName="connectorText" presStyleLbl="sibTrans2D1" presStyleIdx="2" presStyleCnt="3"/>
      <dgm:spPr/>
      <dgm:t>
        <a:bodyPr/>
        <a:lstStyle/>
        <a:p>
          <a:endParaRPr lang="en-US"/>
        </a:p>
      </dgm:t>
    </dgm:pt>
    <dgm:pt modelId="{CBE88808-9598-4A11-8EDC-F3A6FDD8D7E9}" type="pres">
      <dgm:prSet presAssocID="{8EAB74C9-E7AD-48DF-8569-D478F62FBDDF}" presName="node" presStyleLbl="node1" presStyleIdx="3" presStyleCnt="4">
        <dgm:presLayoutVars>
          <dgm:bulletEnabled val="1"/>
        </dgm:presLayoutVars>
      </dgm:prSet>
      <dgm:spPr/>
      <dgm:t>
        <a:bodyPr/>
        <a:lstStyle/>
        <a:p>
          <a:endParaRPr lang="en-US"/>
        </a:p>
      </dgm:t>
    </dgm:pt>
  </dgm:ptLst>
  <dgm:cxnLst>
    <dgm:cxn modelId="{B4935479-5199-475E-8E19-1AACF064299B}" srcId="{86B8F6EA-7304-44C7-BF88-7996714DA7B7}" destId="{B1675D86-F5BE-489D-B509-4B765AC67DF4}" srcOrd="2" destOrd="0" parTransId="{1014D1C3-3BF3-4658-8325-24FC368ABE72}" sibTransId="{6834D591-5370-46F8-9D21-F9200C5138E0}"/>
    <dgm:cxn modelId="{320381B1-9492-4AF1-B496-01CFA13B7D13}" type="presOf" srcId="{52A84B60-CDBC-4882-B944-3883D22B5966}" destId="{45D095BE-0751-4FD6-9C8B-31C163EA3C38}" srcOrd="1" destOrd="0" presId="urn:microsoft.com/office/officeart/2005/8/layout/process1"/>
    <dgm:cxn modelId="{98CB6DC4-4C9E-44F6-9A85-9C0F5E74725E}" srcId="{86B8F6EA-7304-44C7-BF88-7996714DA7B7}" destId="{5F222C8A-F8E0-425E-BEBF-99426CEF6776}" srcOrd="1" destOrd="0" parTransId="{F3292230-C4E3-459F-A6F8-82B268FF27AF}" sibTransId="{D36BD72C-EF94-4850-8132-7E65465B6F03}"/>
    <dgm:cxn modelId="{3680D80F-30E2-4542-83F0-02B2BF99D956}" srcId="{86B8F6EA-7304-44C7-BF88-7996714DA7B7}" destId="{8EAB74C9-E7AD-48DF-8569-D478F62FBDDF}" srcOrd="3" destOrd="0" parTransId="{7EF64CC0-5831-4A4A-BBF7-39DD7DEF58DD}" sibTransId="{4D891B22-1D2D-4704-B95C-127FB5DF926B}"/>
    <dgm:cxn modelId="{8B0DAFD6-A6EF-4B05-882B-5B1F4D7B3D23}" type="presOf" srcId="{D36BD72C-EF94-4850-8132-7E65465B6F03}" destId="{477437EA-3CA8-44FF-B5E8-0E1AEC069C4A}" srcOrd="0" destOrd="0" presId="urn:microsoft.com/office/officeart/2005/8/layout/process1"/>
    <dgm:cxn modelId="{F068FFE0-0422-46C5-8277-86D266E99679}" type="presOf" srcId="{B1675D86-F5BE-489D-B509-4B765AC67DF4}" destId="{13B7D116-69C3-49FC-A541-A193988FE040}" srcOrd="0" destOrd="0" presId="urn:microsoft.com/office/officeart/2005/8/layout/process1"/>
    <dgm:cxn modelId="{E47B1998-8607-40A4-9353-F4E3BAA7D538}" type="presOf" srcId="{8EAB74C9-E7AD-48DF-8569-D478F62FBDDF}" destId="{CBE88808-9598-4A11-8EDC-F3A6FDD8D7E9}" srcOrd="0" destOrd="0" presId="urn:microsoft.com/office/officeart/2005/8/layout/process1"/>
    <dgm:cxn modelId="{2864918D-4BC5-48DF-9938-8D9F26698CE8}" type="presOf" srcId="{6834D591-5370-46F8-9D21-F9200C5138E0}" destId="{66F9A4D0-BECD-4FF1-82BB-FDCB8F5AAA30}" srcOrd="1" destOrd="0" presId="urn:microsoft.com/office/officeart/2005/8/layout/process1"/>
    <dgm:cxn modelId="{B72F3F05-4ED5-4A3D-827B-D383081378D8}" type="presOf" srcId="{52A84B60-CDBC-4882-B944-3883D22B5966}" destId="{B39ACB8C-FDB3-4E1C-8F34-CECAC5AE2904}" srcOrd="0" destOrd="0" presId="urn:microsoft.com/office/officeart/2005/8/layout/process1"/>
    <dgm:cxn modelId="{8C23D1AD-26F0-4C64-AC24-F90AC13DA690}" type="presOf" srcId="{5F222C8A-F8E0-425E-BEBF-99426CEF6776}" destId="{EAC36594-2262-4B5B-979F-1170E363C1D2}" srcOrd="0" destOrd="0" presId="urn:microsoft.com/office/officeart/2005/8/layout/process1"/>
    <dgm:cxn modelId="{BF1F1FF2-76E9-4A1B-BF1F-5AC3DF24BD90}" type="presOf" srcId="{D36BD72C-EF94-4850-8132-7E65465B6F03}" destId="{819F5C40-88DF-4E37-AEE8-1F034F4E537E}" srcOrd="1" destOrd="0" presId="urn:microsoft.com/office/officeart/2005/8/layout/process1"/>
    <dgm:cxn modelId="{C6D06928-82BE-4871-9EDA-CF847D6D9C47}" type="presOf" srcId="{86B8F6EA-7304-44C7-BF88-7996714DA7B7}" destId="{36D12DB3-F703-4518-897D-57FDD3C9438D}" srcOrd="0" destOrd="0" presId="urn:microsoft.com/office/officeart/2005/8/layout/process1"/>
    <dgm:cxn modelId="{E50A9899-04D0-4078-BFDD-23239AB3062B}" srcId="{86B8F6EA-7304-44C7-BF88-7996714DA7B7}" destId="{FC78CC10-574E-4708-B92D-A7D5E956CC7C}" srcOrd="0" destOrd="0" parTransId="{B6AB14EC-4498-44CA-9A08-F2C2DE564A47}" sibTransId="{52A84B60-CDBC-4882-B944-3883D22B5966}"/>
    <dgm:cxn modelId="{DA79CB9B-204F-4BC7-AEE7-5B4DAF89022F}" type="presOf" srcId="{FC78CC10-574E-4708-B92D-A7D5E956CC7C}" destId="{A1EA45B7-6E5F-440F-B751-6B59F44BD1B7}" srcOrd="0" destOrd="0" presId="urn:microsoft.com/office/officeart/2005/8/layout/process1"/>
    <dgm:cxn modelId="{DB012463-E048-4553-BA8C-A50FC67857F1}" type="presOf" srcId="{6834D591-5370-46F8-9D21-F9200C5138E0}" destId="{CB2623E1-CA01-4892-901E-E8DC03C0AF21}" srcOrd="0" destOrd="0" presId="urn:microsoft.com/office/officeart/2005/8/layout/process1"/>
    <dgm:cxn modelId="{4E1799F2-9EB1-45F3-944B-4FD014E8067C}" type="presParOf" srcId="{36D12DB3-F703-4518-897D-57FDD3C9438D}" destId="{A1EA45B7-6E5F-440F-B751-6B59F44BD1B7}" srcOrd="0" destOrd="0" presId="urn:microsoft.com/office/officeart/2005/8/layout/process1"/>
    <dgm:cxn modelId="{60E4754B-A48D-44B1-8EC6-28600F593F92}" type="presParOf" srcId="{36D12DB3-F703-4518-897D-57FDD3C9438D}" destId="{B39ACB8C-FDB3-4E1C-8F34-CECAC5AE2904}" srcOrd="1" destOrd="0" presId="urn:microsoft.com/office/officeart/2005/8/layout/process1"/>
    <dgm:cxn modelId="{F6C5C797-E481-43A9-9272-B4AD91AA67DC}" type="presParOf" srcId="{B39ACB8C-FDB3-4E1C-8F34-CECAC5AE2904}" destId="{45D095BE-0751-4FD6-9C8B-31C163EA3C38}" srcOrd="0" destOrd="0" presId="urn:microsoft.com/office/officeart/2005/8/layout/process1"/>
    <dgm:cxn modelId="{8E59F5F8-2D94-4213-839B-F0EC534972A7}" type="presParOf" srcId="{36D12DB3-F703-4518-897D-57FDD3C9438D}" destId="{EAC36594-2262-4B5B-979F-1170E363C1D2}" srcOrd="2" destOrd="0" presId="urn:microsoft.com/office/officeart/2005/8/layout/process1"/>
    <dgm:cxn modelId="{EB2335D9-10C7-4E1C-A21B-911CF798C7B1}" type="presParOf" srcId="{36D12DB3-F703-4518-897D-57FDD3C9438D}" destId="{477437EA-3CA8-44FF-B5E8-0E1AEC069C4A}" srcOrd="3" destOrd="0" presId="urn:microsoft.com/office/officeart/2005/8/layout/process1"/>
    <dgm:cxn modelId="{64497C5C-6238-4398-88C3-1E031261D825}" type="presParOf" srcId="{477437EA-3CA8-44FF-B5E8-0E1AEC069C4A}" destId="{819F5C40-88DF-4E37-AEE8-1F034F4E537E}" srcOrd="0" destOrd="0" presId="urn:microsoft.com/office/officeart/2005/8/layout/process1"/>
    <dgm:cxn modelId="{3B69390A-D956-49BB-9016-A60A9AA1935D}" type="presParOf" srcId="{36D12DB3-F703-4518-897D-57FDD3C9438D}" destId="{13B7D116-69C3-49FC-A541-A193988FE040}" srcOrd="4" destOrd="0" presId="urn:microsoft.com/office/officeart/2005/8/layout/process1"/>
    <dgm:cxn modelId="{550FF6B0-0590-4561-9D06-C7F4B5E253FF}" type="presParOf" srcId="{36D12DB3-F703-4518-897D-57FDD3C9438D}" destId="{CB2623E1-CA01-4892-901E-E8DC03C0AF21}" srcOrd="5" destOrd="0" presId="urn:microsoft.com/office/officeart/2005/8/layout/process1"/>
    <dgm:cxn modelId="{4478EFE6-7681-4280-B099-9F05FF72F421}" type="presParOf" srcId="{CB2623E1-CA01-4892-901E-E8DC03C0AF21}" destId="{66F9A4D0-BECD-4FF1-82BB-FDCB8F5AAA30}" srcOrd="0" destOrd="0" presId="urn:microsoft.com/office/officeart/2005/8/layout/process1"/>
    <dgm:cxn modelId="{16BA7E38-16CE-4486-A01C-4F6E1778AAB5}" type="presParOf" srcId="{36D12DB3-F703-4518-897D-57FDD3C9438D}" destId="{CBE88808-9598-4A11-8EDC-F3A6FDD8D7E9}"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EA45B7-6E5F-440F-B751-6B59F44BD1B7}">
      <dsp:nvSpPr>
        <dsp:cNvPr id="0" name=""/>
        <dsp:cNvSpPr/>
      </dsp:nvSpPr>
      <dsp:spPr>
        <a:xfrm>
          <a:off x="3583" y="737795"/>
          <a:ext cx="1566583" cy="14962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NLRB Publishes a Proposed Rule</a:t>
          </a:r>
          <a:endParaRPr lang="en-US" sz="1800" kern="1200" dirty="0"/>
        </a:p>
      </dsp:txBody>
      <dsp:txXfrm>
        <a:off x="47405" y="781617"/>
        <a:ext cx="1478939" cy="1408565"/>
      </dsp:txXfrm>
    </dsp:sp>
    <dsp:sp modelId="{B39ACB8C-FDB3-4E1C-8F34-CECAC5AE2904}">
      <dsp:nvSpPr>
        <dsp:cNvPr id="0" name=""/>
        <dsp:cNvSpPr/>
      </dsp:nvSpPr>
      <dsp:spPr>
        <a:xfrm>
          <a:off x="1726824" y="1291643"/>
          <a:ext cx="332115" cy="3885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1726824" y="1369345"/>
        <a:ext cx="232481" cy="233108"/>
      </dsp:txXfrm>
    </dsp:sp>
    <dsp:sp modelId="{EAC36594-2262-4B5B-979F-1170E363C1D2}">
      <dsp:nvSpPr>
        <dsp:cNvPr id="0" name=""/>
        <dsp:cNvSpPr/>
      </dsp:nvSpPr>
      <dsp:spPr>
        <a:xfrm>
          <a:off x="2196799" y="737795"/>
          <a:ext cx="1566583" cy="14962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NLRB Invites the Public to Comment on the Proposed Rule </a:t>
          </a:r>
          <a:endParaRPr lang="en-US" sz="1800" kern="1200" dirty="0"/>
        </a:p>
      </dsp:txBody>
      <dsp:txXfrm>
        <a:off x="2240621" y="781617"/>
        <a:ext cx="1478939" cy="1408565"/>
      </dsp:txXfrm>
    </dsp:sp>
    <dsp:sp modelId="{477437EA-3CA8-44FF-B5E8-0E1AEC069C4A}">
      <dsp:nvSpPr>
        <dsp:cNvPr id="0" name=""/>
        <dsp:cNvSpPr/>
      </dsp:nvSpPr>
      <dsp:spPr>
        <a:xfrm>
          <a:off x="3920041" y="1291643"/>
          <a:ext cx="332115" cy="3885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3920041" y="1369345"/>
        <a:ext cx="232481" cy="233108"/>
      </dsp:txXfrm>
    </dsp:sp>
    <dsp:sp modelId="{13B7D116-69C3-49FC-A541-A193988FE040}">
      <dsp:nvSpPr>
        <dsp:cNvPr id="0" name=""/>
        <dsp:cNvSpPr/>
      </dsp:nvSpPr>
      <dsp:spPr>
        <a:xfrm>
          <a:off x="4390016" y="737795"/>
          <a:ext cx="1566583" cy="14962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NLRB Reviews the Public Comments</a:t>
          </a:r>
          <a:endParaRPr lang="en-US" sz="1800" kern="1200" dirty="0"/>
        </a:p>
      </dsp:txBody>
      <dsp:txXfrm>
        <a:off x="4433838" y="781617"/>
        <a:ext cx="1478939" cy="1408565"/>
      </dsp:txXfrm>
    </dsp:sp>
    <dsp:sp modelId="{CB2623E1-CA01-4892-901E-E8DC03C0AF21}">
      <dsp:nvSpPr>
        <dsp:cNvPr id="0" name=""/>
        <dsp:cNvSpPr/>
      </dsp:nvSpPr>
      <dsp:spPr>
        <a:xfrm>
          <a:off x="6113258" y="1291643"/>
          <a:ext cx="332115" cy="3885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6113258" y="1369345"/>
        <a:ext cx="232481" cy="233108"/>
      </dsp:txXfrm>
    </dsp:sp>
    <dsp:sp modelId="{CBE88808-9598-4A11-8EDC-F3A6FDD8D7E9}">
      <dsp:nvSpPr>
        <dsp:cNvPr id="0" name=""/>
        <dsp:cNvSpPr/>
      </dsp:nvSpPr>
      <dsp:spPr>
        <a:xfrm>
          <a:off x="6583233" y="737795"/>
          <a:ext cx="1566583" cy="14962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Final Rule is Published and Implemented</a:t>
          </a:r>
          <a:endParaRPr lang="en-US" sz="1800" kern="1200" dirty="0"/>
        </a:p>
      </dsp:txBody>
      <dsp:txXfrm>
        <a:off x="6627055" y="781617"/>
        <a:ext cx="1478939" cy="140856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1"/>
            <a:ext cx="3037840" cy="464820"/>
          </a:xfrm>
          <a:prstGeom prst="rect">
            <a:avLst/>
          </a:prstGeom>
        </p:spPr>
        <p:txBody>
          <a:bodyPr vert="horz" lIns="93177" tIns="46589" rIns="93177" bIns="46589" rtlCol="0"/>
          <a:lstStyle>
            <a:lvl1pPr algn="r">
              <a:defRPr sz="1200"/>
            </a:lvl1pPr>
          </a:lstStyle>
          <a:p>
            <a:fld id="{17F16560-7BEF-467B-9F6C-4931F4D359E3}" type="datetimeFigureOut">
              <a:rPr lang="en-US" smtClean="0"/>
              <a:t>10/29/2019</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8"/>
            <a:ext cx="3037840" cy="464820"/>
          </a:xfrm>
          <a:prstGeom prst="rect">
            <a:avLst/>
          </a:prstGeom>
        </p:spPr>
        <p:txBody>
          <a:bodyPr vert="horz" lIns="93177" tIns="46589" rIns="93177" bIns="46589" rtlCol="0" anchor="b"/>
          <a:lstStyle>
            <a:lvl1pPr algn="r">
              <a:defRPr sz="1200"/>
            </a:lvl1pPr>
          </a:lstStyle>
          <a:p>
            <a:fld id="{B1B34653-2264-435B-BDD8-04BF700F0098}" type="slidenum">
              <a:rPr lang="en-US" smtClean="0"/>
              <a:t>‹#›</a:t>
            </a:fld>
            <a:endParaRPr lang="en-US"/>
          </a:p>
        </p:txBody>
      </p:sp>
    </p:spTree>
    <p:extLst>
      <p:ext uri="{BB962C8B-B14F-4D97-AF65-F5344CB8AC3E}">
        <p14:creationId xmlns:p14="http://schemas.microsoft.com/office/powerpoint/2010/main" val="103309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2</a:t>
            </a:fld>
            <a:endParaRPr lang="ru-RU" altLang="en-US"/>
          </a:p>
        </p:txBody>
      </p:sp>
    </p:spTree>
    <p:extLst>
      <p:ext uri="{BB962C8B-B14F-4D97-AF65-F5344CB8AC3E}">
        <p14:creationId xmlns:p14="http://schemas.microsoft.com/office/powerpoint/2010/main" val="1130398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12</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13</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14</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15</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16</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17</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18</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19</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20</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21</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4</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22</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23</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24</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25</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26</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27</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28</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29</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30</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31</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5</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32</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33</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34</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35</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36</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37</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38</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39</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40</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41</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6</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42</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7</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8</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9</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10</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A0A048-D0AC-4D1F-ADF0-CA8570DECCC4}" type="slidenum">
              <a:rPr lang="ru-RU" altLang="en-US" smtClean="0"/>
              <a:pPr>
                <a:defRPr/>
              </a:pPr>
              <a:t>11</a:t>
            </a:fld>
            <a:endParaRPr lang="ru-RU" altLang="en-US"/>
          </a:p>
        </p:txBody>
      </p:sp>
    </p:spTree>
    <p:extLst>
      <p:ext uri="{BB962C8B-B14F-4D97-AF65-F5344CB8AC3E}">
        <p14:creationId xmlns:p14="http://schemas.microsoft.com/office/powerpoint/2010/main" val="2203331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44F2134-2A64-46FD-803C-5FE6EA9E9BF7}" type="datetimeFigureOut">
              <a:rPr lang="en-US" smtClean="0"/>
              <a:t>10/29/2019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28BCB1-479C-4A25-8E56-3F840ECF8E8F}" type="slidenum">
              <a:rPr lang="en-US" smtClean="0"/>
              <a:t>‹#›</a:t>
            </a:fld>
            <a:endParaRPr lang="en-US" dirty="0"/>
          </a:p>
        </p:txBody>
      </p:sp>
    </p:spTree>
    <p:extLst>
      <p:ext uri="{BB962C8B-B14F-4D97-AF65-F5344CB8AC3E}">
        <p14:creationId xmlns:p14="http://schemas.microsoft.com/office/powerpoint/2010/main" val="1129093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4F2134-2A64-46FD-803C-5FE6EA9E9BF7}" type="datetimeFigureOut">
              <a:rPr lang="en-US" smtClean="0"/>
              <a:t>10/29/2019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28BCB1-479C-4A25-8E56-3F840ECF8E8F}" type="slidenum">
              <a:rPr lang="en-US" smtClean="0"/>
              <a:t>‹#›</a:t>
            </a:fld>
            <a:endParaRPr lang="en-US" dirty="0"/>
          </a:p>
        </p:txBody>
      </p:sp>
    </p:spTree>
    <p:extLst>
      <p:ext uri="{BB962C8B-B14F-4D97-AF65-F5344CB8AC3E}">
        <p14:creationId xmlns:p14="http://schemas.microsoft.com/office/powerpoint/2010/main" val="477541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4F2134-2A64-46FD-803C-5FE6EA9E9BF7}" type="datetimeFigureOut">
              <a:rPr lang="en-US" smtClean="0"/>
              <a:t>10/29/2019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28BCB1-479C-4A25-8E56-3F840ECF8E8F}" type="slidenum">
              <a:rPr lang="en-US" smtClean="0"/>
              <a:t>‹#›</a:t>
            </a:fld>
            <a:endParaRPr lang="en-US" dirty="0"/>
          </a:p>
        </p:txBody>
      </p:sp>
    </p:spTree>
    <p:extLst>
      <p:ext uri="{BB962C8B-B14F-4D97-AF65-F5344CB8AC3E}">
        <p14:creationId xmlns:p14="http://schemas.microsoft.com/office/powerpoint/2010/main" val="2176697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0" name="Picture 9" descr="Felhaber powerpoint bckgrds-14.png"/>
          <p:cNvPicPr>
            <a:picLocks noChangeAspect="1"/>
          </p:cNvPicPr>
          <p:nvPr userDrawn="1"/>
        </p:nvPicPr>
        <p:blipFill rotWithShape="1">
          <a:blip r:embed="rId2">
            <a:extLst>
              <a:ext uri="{28A0092B-C50C-407E-A947-70E740481C1C}">
                <a14:useLocalDpi xmlns:a14="http://schemas.microsoft.com/office/drawing/2010/main" val="0"/>
              </a:ext>
            </a:extLst>
          </a:blip>
          <a:srcRect l="32000"/>
          <a:stretch/>
        </p:blipFill>
        <p:spPr>
          <a:xfrm>
            <a:off x="0" y="4297490"/>
            <a:ext cx="9282572" cy="939546"/>
          </a:xfrm>
          <a:prstGeom prst="rect">
            <a:avLst/>
          </a:prstGeom>
        </p:spPr>
      </p:pic>
      <p:pic>
        <p:nvPicPr>
          <p:cNvPr id="9" name="Picture 8" descr="Felhaber powerpoint bckgrds-14.png"/>
          <p:cNvPicPr>
            <a:picLocks noChangeAspect="1"/>
          </p:cNvPicPr>
          <p:nvPr userDrawn="1"/>
        </p:nvPicPr>
        <p:blipFill rotWithShape="1">
          <a:blip r:embed="rId2">
            <a:extLst>
              <a:ext uri="{28A0092B-C50C-407E-A947-70E740481C1C}">
                <a14:useLocalDpi xmlns:a14="http://schemas.microsoft.com/office/drawing/2010/main" val="0"/>
              </a:ext>
            </a:extLst>
          </a:blip>
          <a:srcRect l="32000"/>
          <a:stretch/>
        </p:blipFill>
        <p:spPr>
          <a:xfrm>
            <a:off x="0" y="0"/>
            <a:ext cx="9282572" cy="939546"/>
          </a:xfrm>
          <a:prstGeom prst="rect">
            <a:avLst/>
          </a:prstGeom>
        </p:spPr>
      </p:pic>
      <p:sp>
        <p:nvSpPr>
          <p:cNvPr id="7" name="Rectangle 6"/>
          <p:cNvSpPr/>
          <p:nvPr userDrawn="1"/>
        </p:nvSpPr>
        <p:spPr>
          <a:xfrm>
            <a:off x="-119277" y="873586"/>
            <a:ext cx="9401849" cy="3668738"/>
          </a:xfrm>
          <a:prstGeom prst="rect">
            <a:avLst/>
          </a:prstGeom>
          <a:solidFill>
            <a:schemeClr val="bg1"/>
          </a:solidFill>
          <a:ln>
            <a:noFill/>
          </a:ln>
          <a:effectLst>
            <a:outerShdw blurRad="63500" sx="103000" sy="103000" algn="ctr" rotWithShape="0">
              <a:schemeClr val="tx1">
                <a:lumMod val="65000"/>
                <a:lumOff val="35000"/>
                <a:alpha val="40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1408953" y="2914650"/>
            <a:ext cx="6400800" cy="1314450"/>
          </a:xfrm>
        </p:spPr>
        <p:txBody>
          <a:bodyPr>
            <a:normAutofit/>
          </a:bodyPr>
          <a:lstStyle>
            <a:lvl1pPr marL="0" indent="0" algn="ctr">
              <a:buNone/>
              <a:defRPr sz="1800">
                <a:solidFill>
                  <a:srgbClr val="8A8A8A"/>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16F8C36B-9DEC-C249-8FA9-CBAF049C2C13}" type="datetimeFigureOut">
              <a:rPr lang="en-US" smtClean="0"/>
              <a:t>10/29/2019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EA74849-DAE2-2C4E-8A30-A8C3411AC971}" type="slidenum">
              <a:rPr lang="en-US" smtClean="0"/>
              <a:t>‹#›</a:t>
            </a:fld>
            <a:endParaRPr lang="en-US" dirty="0"/>
          </a:p>
        </p:txBody>
      </p:sp>
      <p:pic>
        <p:nvPicPr>
          <p:cNvPr id="11" name="Picture 10" descr="FL_Stainless Square-01.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05304" y="0"/>
            <a:ext cx="5352687" cy="3010886"/>
          </a:xfrm>
          <a:prstGeom prst="rect">
            <a:avLst/>
          </a:prstGeom>
        </p:spPr>
      </p:pic>
    </p:spTree>
    <p:extLst>
      <p:ext uri="{BB962C8B-B14F-4D97-AF65-F5344CB8AC3E}">
        <p14:creationId xmlns:p14="http://schemas.microsoft.com/office/powerpoint/2010/main" val="50100711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Layout Felhaber Larson">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6F8C36B-9DEC-C249-8FA9-CBAF049C2C13}" type="datetimeFigureOut">
              <a:rPr lang="en-US" smtClean="0"/>
              <a:t>10/29/2019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A74849-DAE2-2C4E-8A30-A8C3411AC971}" type="slidenum">
              <a:rPr lang="en-US" smtClean="0"/>
              <a:t>‹#›</a:t>
            </a:fld>
            <a:endParaRPr lang="en-US"/>
          </a:p>
        </p:txBody>
      </p:sp>
      <p:sp>
        <p:nvSpPr>
          <p:cNvPr id="10" name="Content Placeholder 5"/>
          <p:cNvSpPr>
            <a:spLocks noGrp="1"/>
          </p:cNvSpPr>
          <p:nvPr>
            <p:ph sz="quarter" idx="4"/>
          </p:nvPr>
        </p:nvSpPr>
        <p:spPr>
          <a:xfrm>
            <a:off x="1693390" y="1814700"/>
            <a:ext cx="5939321" cy="2658721"/>
          </a:xfrm>
        </p:spPr>
        <p:txBody>
          <a:bodyPr>
            <a:normAutofit/>
          </a:bodyPr>
          <a:lstStyle>
            <a:lvl1pPr>
              <a:defRPr sz="1600">
                <a:solidFill>
                  <a:srgbClr val="8A8A8A"/>
                </a:solidFill>
                <a:latin typeface="+mn-lt"/>
              </a:defRPr>
            </a:lvl1pPr>
            <a:lvl2pPr>
              <a:defRPr sz="1600">
                <a:solidFill>
                  <a:srgbClr val="8A8A8A"/>
                </a:solidFill>
                <a:latin typeface="+mn-lt"/>
              </a:defRPr>
            </a:lvl2pPr>
            <a:lvl3pPr>
              <a:defRPr sz="1600">
                <a:solidFill>
                  <a:srgbClr val="8A8A8A"/>
                </a:solidFill>
                <a:latin typeface="+mn-lt"/>
              </a:defRPr>
            </a:lvl3pPr>
            <a:lvl4pPr>
              <a:defRPr sz="1600">
                <a:solidFill>
                  <a:srgbClr val="8A8A8A"/>
                </a:solidFill>
                <a:latin typeface="+mn-lt"/>
              </a:defRPr>
            </a:lvl4pPr>
            <a:lvl5pPr>
              <a:defRPr sz="1600">
                <a:solidFill>
                  <a:srgbClr val="8A8A8A"/>
                </a:solidFill>
                <a:latin typeface="+mn-lt"/>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itle 1"/>
          <p:cNvSpPr>
            <a:spLocks noGrp="1"/>
          </p:cNvSpPr>
          <p:nvPr>
            <p:ph type="ctrTitle"/>
          </p:nvPr>
        </p:nvSpPr>
        <p:spPr>
          <a:xfrm>
            <a:off x="1693390" y="1335474"/>
            <a:ext cx="5939321" cy="479227"/>
          </a:xfrm>
        </p:spPr>
        <p:txBody>
          <a:bodyPr>
            <a:normAutofit/>
          </a:bodyPr>
          <a:lstStyle>
            <a:lvl1pPr>
              <a:defRPr sz="2400">
                <a:latin typeface="+mn-lt"/>
              </a:defRPr>
            </a:lvl1pPr>
          </a:lstStyle>
          <a:p>
            <a:r>
              <a:rPr lang="en-US" dirty="0" smtClean="0"/>
              <a:t>Click to edit Master title style</a:t>
            </a:r>
            <a:endParaRPr lang="en-US" dirty="0"/>
          </a:p>
        </p:txBody>
      </p:sp>
      <p:pic>
        <p:nvPicPr>
          <p:cNvPr id="13" name="Picture 12" descr="Felhaber powerpoint bckgrds-14.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14485" b="19432"/>
          <a:stretch/>
        </p:blipFill>
        <p:spPr>
          <a:xfrm>
            <a:off x="0" y="0"/>
            <a:ext cx="9144000" cy="620877"/>
          </a:xfrm>
          <a:prstGeom prst="rect">
            <a:avLst/>
          </a:prstGeom>
        </p:spPr>
      </p:pic>
      <p:pic>
        <p:nvPicPr>
          <p:cNvPr id="9" name="Picture 8" descr="Felhaber powerpoint bckgrds-14.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87809" b="-1405"/>
          <a:stretch/>
        </p:blipFill>
        <p:spPr>
          <a:xfrm>
            <a:off x="0" y="603867"/>
            <a:ext cx="9144000" cy="127739"/>
          </a:xfrm>
          <a:prstGeom prst="rect">
            <a:avLst/>
          </a:prstGeom>
        </p:spPr>
      </p:pic>
    </p:spTree>
    <p:extLst>
      <p:ext uri="{BB962C8B-B14F-4D97-AF65-F5344CB8AC3E}">
        <p14:creationId xmlns:p14="http://schemas.microsoft.com/office/powerpoint/2010/main" val="3833960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Felhaber Larson Template">
    <p:spTree>
      <p:nvGrpSpPr>
        <p:cNvPr id="1" name=""/>
        <p:cNvGrpSpPr/>
        <p:nvPr/>
      </p:nvGrpSpPr>
      <p:grpSpPr>
        <a:xfrm>
          <a:off x="0" y="0"/>
          <a:ext cx="0" cy="0"/>
          <a:chOff x="0" y="0"/>
          <a:chExt cx="0" cy="0"/>
        </a:xfrm>
      </p:grpSpPr>
      <p:pic>
        <p:nvPicPr>
          <p:cNvPr id="4" name="Picture 6" descr="Felhaber powerpoint bckgrds-14.png"/>
          <p:cNvPicPr>
            <a:picLocks noChangeAspect="1"/>
          </p:cNvPicPr>
          <p:nvPr userDrawn="1"/>
        </p:nvPicPr>
        <p:blipFill>
          <a:blip r:embed="rId2" cstate="print">
            <a:extLst>
              <a:ext uri="{28A0092B-C50C-407E-A947-70E740481C1C}">
                <a14:useLocalDpi xmlns:a14="http://schemas.microsoft.com/office/drawing/2010/main" val="0"/>
              </a:ext>
            </a:extLst>
          </a:blip>
          <a:srcRect t="14485" b="19432"/>
          <a:stretch>
            <a:fillRect/>
          </a:stretch>
        </p:blipFill>
        <p:spPr bwMode="auto">
          <a:xfrm>
            <a:off x="0" y="0"/>
            <a:ext cx="9144000" cy="620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Felhaber powerpoint bckgrds-14.png"/>
          <p:cNvPicPr>
            <a:picLocks noChangeAspect="1"/>
          </p:cNvPicPr>
          <p:nvPr userDrawn="1"/>
        </p:nvPicPr>
        <p:blipFill>
          <a:blip r:embed="rId2" cstate="print">
            <a:extLst>
              <a:ext uri="{28A0092B-C50C-407E-A947-70E740481C1C}">
                <a14:useLocalDpi xmlns:a14="http://schemas.microsoft.com/office/drawing/2010/main" val="0"/>
              </a:ext>
            </a:extLst>
          </a:blip>
          <a:srcRect t="87810" b="-1405"/>
          <a:stretch>
            <a:fillRect/>
          </a:stretch>
        </p:blipFill>
        <p:spPr bwMode="auto">
          <a:xfrm>
            <a:off x="0" y="603647"/>
            <a:ext cx="9144000" cy="127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ontent Placeholder 5"/>
          <p:cNvSpPr>
            <a:spLocks noGrp="1"/>
          </p:cNvSpPr>
          <p:nvPr>
            <p:ph sz="quarter" idx="4"/>
          </p:nvPr>
        </p:nvSpPr>
        <p:spPr>
          <a:xfrm>
            <a:off x="1693390" y="1814700"/>
            <a:ext cx="5939321" cy="2658721"/>
          </a:xfrm>
        </p:spPr>
        <p:txBody>
          <a:bodyPr>
            <a:normAutofit/>
          </a:bodyPr>
          <a:lstStyle>
            <a:lvl1pPr>
              <a:defRPr sz="1600">
                <a:solidFill>
                  <a:srgbClr val="8A8A8A"/>
                </a:solidFill>
                <a:latin typeface="Copperplate Gothic Light" panose="020E0507020206020404" pitchFamily="34" charset="0"/>
              </a:defRPr>
            </a:lvl1pPr>
            <a:lvl2pPr>
              <a:defRPr sz="1600">
                <a:solidFill>
                  <a:srgbClr val="8A8A8A"/>
                </a:solidFill>
                <a:latin typeface="Copperplate Gothic Light" panose="020E0507020206020404" pitchFamily="34" charset="0"/>
              </a:defRPr>
            </a:lvl2pPr>
            <a:lvl3pPr>
              <a:defRPr sz="1600">
                <a:solidFill>
                  <a:srgbClr val="8A8A8A"/>
                </a:solidFill>
                <a:latin typeface="Copperplate Gothic Light" panose="020E0507020206020404" pitchFamily="34" charset="0"/>
              </a:defRPr>
            </a:lvl3pPr>
            <a:lvl4pPr>
              <a:defRPr sz="1600">
                <a:solidFill>
                  <a:srgbClr val="8A8A8A"/>
                </a:solidFill>
                <a:latin typeface="Copperplate Gothic Light" panose="020E0507020206020404" pitchFamily="34" charset="0"/>
              </a:defRPr>
            </a:lvl4pPr>
            <a:lvl5pPr>
              <a:defRPr sz="1600">
                <a:solidFill>
                  <a:srgbClr val="8A8A8A"/>
                </a:solidFill>
                <a:latin typeface="Copperplate Gothic Light" panose="020E05070202060204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itle 1"/>
          <p:cNvSpPr>
            <a:spLocks noGrp="1"/>
          </p:cNvSpPr>
          <p:nvPr>
            <p:ph type="ctrTitle"/>
          </p:nvPr>
        </p:nvSpPr>
        <p:spPr>
          <a:xfrm>
            <a:off x="1693390" y="1335474"/>
            <a:ext cx="5939321" cy="479227"/>
          </a:xfrm>
        </p:spPr>
        <p:txBody>
          <a:bodyPr/>
          <a:lstStyle>
            <a:lvl1pPr>
              <a:defRPr sz="2400">
                <a:latin typeface="Copperplate Gothic Light" panose="020E0507020206020404" pitchFamily="34" charset="0"/>
              </a:defRPr>
            </a:lvl1pPr>
          </a:lstStyle>
          <a:p>
            <a:r>
              <a:rPr lang="en-US" dirty="0" smtClean="0"/>
              <a:t>Click to edit Master title style</a:t>
            </a:r>
            <a:endParaRPr lang="en-US" dirty="0"/>
          </a:p>
        </p:txBody>
      </p:sp>
      <p:sp>
        <p:nvSpPr>
          <p:cNvPr id="6" name="Date Placeholder 2"/>
          <p:cNvSpPr>
            <a:spLocks noGrp="1"/>
          </p:cNvSpPr>
          <p:nvPr>
            <p:ph type="dt" sz="half" idx="10"/>
          </p:nvPr>
        </p:nvSpPr>
        <p:spPr/>
        <p:txBody>
          <a:bodyPr/>
          <a:lstStyle>
            <a:lvl1pPr>
              <a:defRPr/>
            </a:lvl1pPr>
          </a:lstStyle>
          <a:p>
            <a:pPr>
              <a:defRPr/>
            </a:pPr>
            <a:fld id="{8848BCDC-9DD6-48FB-9A7E-7E4FEA700657}" type="datetime1">
              <a:rPr lang="en-US">
                <a:solidFill>
                  <a:srgbClr val="9C4636">
                    <a:tint val="75000"/>
                  </a:srgbClr>
                </a:solidFill>
              </a:rPr>
              <a:pPr>
                <a:defRPr/>
              </a:pPr>
              <a:t>10/29/2019</a:t>
            </a:fld>
            <a:endParaRPr lang="en-US" dirty="0">
              <a:solidFill>
                <a:srgbClr val="9C4636">
                  <a:tint val="75000"/>
                </a:srgbClr>
              </a:solidFill>
            </a:endParaRPr>
          </a:p>
        </p:txBody>
      </p:sp>
      <p:sp>
        <p:nvSpPr>
          <p:cNvPr id="7" name="Footer Placeholder 3"/>
          <p:cNvSpPr>
            <a:spLocks noGrp="1"/>
          </p:cNvSpPr>
          <p:nvPr>
            <p:ph type="ftr" sz="quarter" idx="11"/>
          </p:nvPr>
        </p:nvSpPr>
        <p:spPr/>
        <p:txBody>
          <a:bodyPr/>
          <a:lstStyle>
            <a:lvl1pPr>
              <a:defRPr/>
            </a:lvl1pPr>
          </a:lstStyle>
          <a:p>
            <a:pPr>
              <a:defRPr/>
            </a:pPr>
            <a:endParaRPr lang="en-US" dirty="0">
              <a:solidFill>
                <a:srgbClr val="9C4636">
                  <a:tint val="75000"/>
                </a:srgbClr>
              </a:solidFill>
            </a:endParaRPr>
          </a:p>
        </p:txBody>
      </p:sp>
      <p:sp>
        <p:nvSpPr>
          <p:cNvPr id="8" name="Slide Number Placeholder 4"/>
          <p:cNvSpPr>
            <a:spLocks noGrp="1"/>
          </p:cNvSpPr>
          <p:nvPr>
            <p:ph type="sldNum" sz="quarter" idx="12"/>
          </p:nvPr>
        </p:nvSpPr>
        <p:spPr/>
        <p:txBody>
          <a:bodyPr/>
          <a:lstStyle>
            <a:lvl1pPr>
              <a:defRPr/>
            </a:lvl1pPr>
          </a:lstStyle>
          <a:p>
            <a:pPr>
              <a:defRPr/>
            </a:pPr>
            <a:fld id="{D3842CB4-B861-4B22-9E2A-FD3E3A85C4AA}" type="slidenum">
              <a:rPr lang="en-US">
                <a:solidFill>
                  <a:srgbClr val="9C4636">
                    <a:tint val="75000"/>
                  </a:srgbClr>
                </a:solidFill>
              </a:rPr>
              <a:pPr>
                <a:defRPr/>
              </a:pPr>
              <a:t>‹#›</a:t>
            </a:fld>
            <a:endParaRPr lang="en-US" dirty="0">
              <a:solidFill>
                <a:srgbClr val="9C4636">
                  <a:tint val="75000"/>
                </a:srgbClr>
              </a:solidFill>
            </a:endParaRPr>
          </a:p>
        </p:txBody>
      </p:sp>
    </p:spTree>
    <p:extLst>
      <p:ext uri="{BB962C8B-B14F-4D97-AF65-F5344CB8AC3E}">
        <p14:creationId xmlns:p14="http://schemas.microsoft.com/office/powerpoint/2010/main" val="2573116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4F2134-2A64-46FD-803C-5FE6EA9E9BF7}" type="datetimeFigureOut">
              <a:rPr lang="en-US" smtClean="0"/>
              <a:t>10/29/2019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28BCB1-479C-4A25-8E56-3F840ECF8E8F}" type="slidenum">
              <a:rPr lang="en-US" smtClean="0"/>
              <a:t>‹#›</a:t>
            </a:fld>
            <a:endParaRPr lang="en-US" dirty="0"/>
          </a:p>
        </p:txBody>
      </p:sp>
    </p:spTree>
    <p:extLst>
      <p:ext uri="{BB962C8B-B14F-4D97-AF65-F5344CB8AC3E}">
        <p14:creationId xmlns:p14="http://schemas.microsoft.com/office/powerpoint/2010/main" val="349167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44F2134-2A64-46FD-803C-5FE6EA9E9BF7}" type="datetimeFigureOut">
              <a:rPr lang="en-US" smtClean="0"/>
              <a:t>10/29/2019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28BCB1-479C-4A25-8E56-3F840ECF8E8F}" type="slidenum">
              <a:rPr lang="en-US" smtClean="0"/>
              <a:t>‹#›</a:t>
            </a:fld>
            <a:endParaRPr lang="en-US" dirty="0"/>
          </a:p>
        </p:txBody>
      </p:sp>
    </p:spTree>
    <p:extLst>
      <p:ext uri="{BB962C8B-B14F-4D97-AF65-F5344CB8AC3E}">
        <p14:creationId xmlns:p14="http://schemas.microsoft.com/office/powerpoint/2010/main" val="2748487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4F2134-2A64-46FD-803C-5FE6EA9E9BF7}" type="datetimeFigureOut">
              <a:rPr lang="en-US" smtClean="0"/>
              <a:t>10/29/2019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F28BCB1-479C-4A25-8E56-3F840ECF8E8F}" type="slidenum">
              <a:rPr lang="en-US" smtClean="0"/>
              <a:t>‹#›</a:t>
            </a:fld>
            <a:endParaRPr lang="en-US" dirty="0"/>
          </a:p>
        </p:txBody>
      </p:sp>
    </p:spTree>
    <p:extLst>
      <p:ext uri="{BB962C8B-B14F-4D97-AF65-F5344CB8AC3E}">
        <p14:creationId xmlns:p14="http://schemas.microsoft.com/office/powerpoint/2010/main" val="4072496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44F2134-2A64-46FD-803C-5FE6EA9E9BF7}" type="datetimeFigureOut">
              <a:rPr lang="en-US" smtClean="0"/>
              <a:t>10/29/2019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F28BCB1-479C-4A25-8E56-3F840ECF8E8F}" type="slidenum">
              <a:rPr lang="en-US" smtClean="0"/>
              <a:t>‹#›</a:t>
            </a:fld>
            <a:endParaRPr lang="en-US" dirty="0"/>
          </a:p>
        </p:txBody>
      </p:sp>
    </p:spTree>
    <p:extLst>
      <p:ext uri="{BB962C8B-B14F-4D97-AF65-F5344CB8AC3E}">
        <p14:creationId xmlns:p14="http://schemas.microsoft.com/office/powerpoint/2010/main" val="3044511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44F2134-2A64-46FD-803C-5FE6EA9E9BF7}" type="datetimeFigureOut">
              <a:rPr lang="en-US" smtClean="0"/>
              <a:t>10/29/2019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F28BCB1-479C-4A25-8E56-3F840ECF8E8F}" type="slidenum">
              <a:rPr lang="en-US" smtClean="0"/>
              <a:t>‹#›</a:t>
            </a:fld>
            <a:endParaRPr lang="en-US" dirty="0"/>
          </a:p>
        </p:txBody>
      </p:sp>
    </p:spTree>
    <p:extLst>
      <p:ext uri="{BB962C8B-B14F-4D97-AF65-F5344CB8AC3E}">
        <p14:creationId xmlns:p14="http://schemas.microsoft.com/office/powerpoint/2010/main" val="3072788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4F2134-2A64-46FD-803C-5FE6EA9E9BF7}" type="datetimeFigureOut">
              <a:rPr lang="en-US" smtClean="0"/>
              <a:t>10/29/2019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F28BCB1-479C-4A25-8E56-3F840ECF8E8F}" type="slidenum">
              <a:rPr lang="en-US" smtClean="0"/>
              <a:t>‹#›</a:t>
            </a:fld>
            <a:endParaRPr lang="en-US" dirty="0"/>
          </a:p>
        </p:txBody>
      </p:sp>
    </p:spTree>
    <p:extLst>
      <p:ext uri="{BB962C8B-B14F-4D97-AF65-F5344CB8AC3E}">
        <p14:creationId xmlns:p14="http://schemas.microsoft.com/office/powerpoint/2010/main" val="1705018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4F2134-2A64-46FD-803C-5FE6EA9E9BF7}" type="datetimeFigureOut">
              <a:rPr lang="en-US" smtClean="0"/>
              <a:t>10/29/2019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F28BCB1-479C-4A25-8E56-3F840ECF8E8F}" type="slidenum">
              <a:rPr lang="en-US" smtClean="0"/>
              <a:t>‹#›</a:t>
            </a:fld>
            <a:endParaRPr lang="en-US" dirty="0"/>
          </a:p>
        </p:txBody>
      </p:sp>
    </p:spTree>
    <p:extLst>
      <p:ext uri="{BB962C8B-B14F-4D97-AF65-F5344CB8AC3E}">
        <p14:creationId xmlns:p14="http://schemas.microsoft.com/office/powerpoint/2010/main" val="3844932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4F2134-2A64-46FD-803C-5FE6EA9E9BF7}" type="datetimeFigureOut">
              <a:rPr lang="en-US" smtClean="0"/>
              <a:t>10/29/2019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F28BCB1-479C-4A25-8E56-3F840ECF8E8F}" type="slidenum">
              <a:rPr lang="en-US" smtClean="0"/>
              <a:t>‹#›</a:t>
            </a:fld>
            <a:endParaRPr lang="en-US" dirty="0"/>
          </a:p>
        </p:txBody>
      </p:sp>
    </p:spTree>
    <p:extLst>
      <p:ext uri="{BB962C8B-B14F-4D97-AF65-F5344CB8AC3E}">
        <p14:creationId xmlns:p14="http://schemas.microsoft.com/office/powerpoint/2010/main" val="1353902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44F2134-2A64-46FD-803C-5FE6EA9E9BF7}" type="datetimeFigureOut">
              <a:rPr lang="en-US" smtClean="0"/>
              <a:t>10/29/2019</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F28BCB1-479C-4A25-8E56-3F840ECF8E8F}" type="slidenum">
              <a:rPr lang="en-US" smtClean="0"/>
              <a:t>‹#›</a:t>
            </a:fld>
            <a:endParaRPr lang="en-US" dirty="0"/>
          </a:p>
        </p:txBody>
      </p:sp>
    </p:spTree>
    <p:extLst>
      <p:ext uri="{BB962C8B-B14F-4D97-AF65-F5344CB8AC3E}">
        <p14:creationId xmlns:p14="http://schemas.microsoft.com/office/powerpoint/2010/main" val="3106189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 id="2147483664"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6.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2057400"/>
            <a:ext cx="7732058" cy="1455646"/>
          </a:xfrm>
        </p:spPr>
        <p:txBody>
          <a:bodyPr>
            <a:normAutofit/>
          </a:bodyPr>
          <a:lstStyle/>
          <a:p>
            <a:pPr lvl="0">
              <a:spcBef>
                <a:spcPts val="0"/>
              </a:spcBef>
            </a:pPr>
            <a:endParaRPr lang="en-US" sz="3600" b="1" dirty="0" smtClean="0">
              <a:solidFill>
                <a:srgbClr val="9C4636"/>
              </a:solidFill>
              <a:latin typeface="Arial"/>
            </a:endParaRPr>
          </a:p>
          <a:p>
            <a:pPr lvl="0">
              <a:spcBef>
                <a:spcPts val="0"/>
              </a:spcBef>
            </a:pPr>
            <a:r>
              <a:rPr lang="en-US" sz="3600" b="1" dirty="0" smtClean="0">
                <a:solidFill>
                  <a:srgbClr val="9C4636"/>
                </a:solidFill>
                <a:latin typeface="Arial"/>
              </a:rPr>
              <a:t>A Year of Change at the NLRB</a:t>
            </a:r>
            <a:endParaRPr lang="en-US" sz="3600" b="1" dirty="0">
              <a:solidFill>
                <a:srgbClr val="9C4636"/>
              </a:solidFill>
              <a:latin typeface="Arial"/>
            </a:endParaRPr>
          </a:p>
          <a:p>
            <a:endParaRPr lang="en-US" sz="3600" b="1" dirty="0" smtClean="0">
              <a:solidFill>
                <a:schemeClr val="bg2">
                  <a:lumMod val="10000"/>
                </a:schemeClr>
              </a:solidFill>
            </a:endParaRPr>
          </a:p>
          <a:p>
            <a:pPr>
              <a:spcBef>
                <a:spcPts val="0"/>
              </a:spcBef>
            </a:pPr>
            <a:endParaRPr lang="en-US" sz="3600" b="1" dirty="0" smtClean="0">
              <a:solidFill>
                <a:schemeClr val="bg2">
                  <a:lumMod val="10000"/>
                </a:schemeClr>
              </a:solidFill>
            </a:endParaRPr>
          </a:p>
        </p:txBody>
      </p:sp>
    </p:spTree>
    <p:extLst>
      <p:ext uri="{BB962C8B-B14F-4D97-AF65-F5344CB8AC3E}">
        <p14:creationId xmlns:p14="http://schemas.microsoft.com/office/powerpoint/2010/main" val="41280100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581150"/>
            <a:ext cx="8153399" cy="3048000"/>
          </a:xfrm>
        </p:spPr>
        <p:txBody>
          <a:bodyPr>
            <a:noAutofit/>
          </a:bodyPr>
          <a:lstStyle/>
          <a:p>
            <a:pPr marL="460375" indent="-460375" algn="just">
              <a:spcBef>
                <a:spcPts val="600"/>
              </a:spcBef>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Facts: During investigation by the employer into employee misconduct, the employee requested the union attorney act as his union representative. The employer denied this request and provided a list of “acceptable” union representatives.</a:t>
            </a:r>
          </a:p>
          <a:p>
            <a:pPr marL="860425" lvl="1" indent="-460375" algn="just">
              <a:spcBef>
                <a:spcPts val="600"/>
              </a:spcBef>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During the investigative meeting, the investigator did not permit the union representatives to ask any questions, and instructed the employee to prepare a written statement before consulting with the union representatives. </a:t>
            </a:r>
          </a:p>
          <a:p>
            <a:pPr marL="860425" lvl="1" indent="-460375" algn="just">
              <a:spcBef>
                <a:spcPts val="600"/>
              </a:spcBef>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investigator then conducted a “question-and-answer” session, where the investigator read written question to the employee, the employee wrote down answers, and the investigator then read the answers aloud. </a:t>
            </a:r>
          </a:p>
          <a:p>
            <a:pPr marL="860425" lvl="1" indent="-460375" algn="just">
              <a:spcBef>
                <a:spcPts val="600"/>
              </a:spcBef>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Union representatives were not allowed to ask questions until </a:t>
            </a:r>
            <a:r>
              <a:rPr lang="en-US" altLang="en-US" b="1" dirty="0" smtClean="0">
                <a:solidFill>
                  <a:schemeClr val="accent2">
                    <a:lumMod val="75000"/>
                  </a:schemeClr>
                </a:solidFill>
                <a:latin typeface="+mn-lt"/>
              </a:rPr>
              <a:t>after</a:t>
            </a:r>
            <a:r>
              <a:rPr lang="en-US" altLang="en-US" dirty="0" smtClean="0">
                <a:solidFill>
                  <a:schemeClr val="accent2">
                    <a:lumMod val="75000"/>
                  </a:schemeClr>
                </a:solidFill>
                <a:latin typeface="+mn-lt"/>
              </a:rPr>
              <a:t> </a:t>
            </a:r>
            <a:r>
              <a:rPr lang="en-US" altLang="en-US" dirty="0" smtClean="0">
                <a:solidFill>
                  <a:schemeClr val="bg2">
                    <a:lumMod val="10000"/>
                  </a:schemeClr>
                </a:solidFill>
                <a:latin typeface="+mn-lt"/>
              </a:rPr>
              <a:t>the employee submitted his answers.</a:t>
            </a:r>
          </a:p>
        </p:txBody>
      </p:sp>
      <p:sp>
        <p:nvSpPr>
          <p:cNvPr id="3" name="Title 2"/>
          <p:cNvSpPr>
            <a:spLocks noGrp="1"/>
          </p:cNvSpPr>
          <p:nvPr>
            <p:ph type="ctrTitle"/>
          </p:nvPr>
        </p:nvSpPr>
        <p:spPr>
          <a:xfrm>
            <a:off x="381003" y="971551"/>
            <a:ext cx="8229599" cy="479227"/>
          </a:xfrm>
        </p:spPr>
        <p:txBody>
          <a:bodyPr>
            <a:noAutofit/>
          </a:bodyPr>
          <a:lstStyle/>
          <a:p>
            <a:pPr algn="ctr">
              <a:defRPr/>
            </a:pPr>
            <a:r>
              <a:rPr lang="en-US" sz="3000" b="1" dirty="0" smtClean="0">
                <a:solidFill>
                  <a:schemeClr val="accent2">
                    <a:lumMod val="75000"/>
                  </a:schemeClr>
                </a:solidFill>
                <a:latin typeface="+mj-lt"/>
                <a:cs typeface="Arial" panose="020B0604020202020204" pitchFamily="34" charset="0"/>
              </a:rPr>
              <a:t>Weingarten Rights – </a:t>
            </a:r>
            <a:r>
              <a:rPr lang="en-US" sz="3000" b="1" u="sng" dirty="0" smtClean="0">
                <a:solidFill>
                  <a:schemeClr val="accent2">
                    <a:lumMod val="75000"/>
                  </a:schemeClr>
                </a:solidFill>
                <a:latin typeface="+mj-lt"/>
                <a:cs typeface="Arial" panose="020B0604020202020204" pitchFamily="34" charset="0"/>
              </a:rPr>
              <a:t>Pacific Architects &amp; Engineers</a:t>
            </a:r>
            <a:endParaRPr lang="en-US" sz="30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10</a:t>
            </a:fld>
            <a:endParaRPr lang="en-US" dirty="0">
              <a:solidFill>
                <a:srgbClr val="9C4636">
                  <a:tint val="75000"/>
                </a:srgbClr>
              </a:solidFill>
            </a:endParaRPr>
          </a:p>
        </p:txBody>
      </p:sp>
      <p:sp>
        <p:nvSpPr>
          <p:cNvPr id="5" name="TextBox 4"/>
          <p:cNvSpPr txBox="1"/>
          <p:nvPr/>
        </p:nvSpPr>
        <p:spPr>
          <a:xfrm>
            <a:off x="4876800" y="4552950"/>
            <a:ext cx="2819400" cy="307777"/>
          </a:xfrm>
          <a:prstGeom prst="rect">
            <a:avLst/>
          </a:prstGeom>
          <a:noFill/>
        </p:spPr>
        <p:txBody>
          <a:bodyPr wrap="square" rtlCol="0">
            <a:spAutoFit/>
          </a:bodyPr>
          <a:lstStyle/>
          <a:p>
            <a:r>
              <a:rPr lang="en-US" sz="1400" b="1" dirty="0" smtClean="0">
                <a:solidFill>
                  <a:schemeClr val="accent2">
                    <a:lumMod val="75000"/>
                  </a:schemeClr>
                </a:solidFill>
              </a:rPr>
              <a:t>367 NLRB No. 105 (Mar. </a:t>
            </a:r>
            <a:r>
              <a:rPr lang="en-US" sz="1400" b="1" dirty="0">
                <a:solidFill>
                  <a:schemeClr val="accent2">
                    <a:lumMod val="75000"/>
                  </a:schemeClr>
                </a:solidFill>
              </a:rPr>
              <a:t>8</a:t>
            </a:r>
            <a:r>
              <a:rPr lang="en-US" sz="1400" b="1" dirty="0" smtClean="0">
                <a:solidFill>
                  <a:schemeClr val="accent2">
                    <a:lumMod val="75000"/>
                  </a:schemeClr>
                </a:solidFill>
              </a:rPr>
              <a:t>, 2019)</a:t>
            </a:r>
            <a:endParaRPr lang="en-US" sz="1400" b="1" dirty="0">
              <a:solidFill>
                <a:schemeClr val="accent2">
                  <a:lumMod val="75000"/>
                </a:schemeClr>
              </a:solidFill>
            </a:endParaRPr>
          </a:p>
        </p:txBody>
      </p:sp>
    </p:spTree>
    <p:extLst>
      <p:ext uri="{BB962C8B-B14F-4D97-AF65-F5344CB8AC3E}">
        <p14:creationId xmlns:p14="http://schemas.microsoft.com/office/powerpoint/2010/main" val="40016343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Autofit/>
          </a:bodyPr>
          <a:lstStyle/>
          <a:p>
            <a:pPr marL="460375"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Board found that the refusal to allow the union attorney to attend the investigation was a violation of the employee’s </a:t>
            </a:r>
            <a:r>
              <a:rPr lang="en-US" altLang="en-US" i="1" dirty="0" smtClean="0">
                <a:solidFill>
                  <a:schemeClr val="bg2">
                    <a:lumMod val="10000"/>
                  </a:schemeClr>
                </a:solidFill>
                <a:latin typeface="+mn-lt"/>
              </a:rPr>
              <a:t>Weingarten</a:t>
            </a:r>
            <a:r>
              <a:rPr lang="en-US" altLang="en-US" dirty="0" smtClean="0">
                <a:solidFill>
                  <a:schemeClr val="bg2">
                    <a:lumMod val="10000"/>
                  </a:schemeClr>
                </a:solidFill>
                <a:latin typeface="+mn-lt"/>
              </a:rPr>
              <a:t> rights.</a:t>
            </a:r>
          </a:p>
          <a:p>
            <a:pPr marL="860425" lvl="1"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ALJ below noted that </a:t>
            </a:r>
            <a:r>
              <a:rPr lang="en-US" altLang="en-US" i="1" dirty="0" smtClean="0">
                <a:solidFill>
                  <a:schemeClr val="bg2">
                    <a:lumMod val="10000"/>
                  </a:schemeClr>
                </a:solidFill>
                <a:latin typeface="+mn-lt"/>
              </a:rPr>
              <a:t>Weingarten</a:t>
            </a:r>
            <a:r>
              <a:rPr lang="en-US" altLang="en-US" dirty="0" smtClean="0">
                <a:solidFill>
                  <a:schemeClr val="bg2">
                    <a:lumMod val="10000"/>
                  </a:schemeClr>
                </a:solidFill>
                <a:latin typeface="+mn-lt"/>
              </a:rPr>
              <a:t> provides a right to a representative that is an agent of the labor organization (which the attorney was), and provides the right to </a:t>
            </a:r>
            <a:r>
              <a:rPr lang="en-US" altLang="en-US" b="1" dirty="0" smtClean="0">
                <a:solidFill>
                  <a:schemeClr val="bg2">
                    <a:lumMod val="10000"/>
                  </a:schemeClr>
                </a:solidFill>
                <a:latin typeface="+mn-lt"/>
              </a:rPr>
              <a:t>choose</a:t>
            </a:r>
            <a:r>
              <a:rPr lang="en-US" altLang="en-US" dirty="0" smtClean="0">
                <a:solidFill>
                  <a:schemeClr val="bg2">
                    <a:lumMod val="10000"/>
                  </a:schemeClr>
                </a:solidFill>
                <a:latin typeface="+mn-lt"/>
              </a:rPr>
              <a:t> the specific available union representative.</a:t>
            </a:r>
          </a:p>
          <a:p>
            <a:pPr marL="860425" lvl="1"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Board found that the employer’s conduct during the meeting, forcing the employee to respond in writing </a:t>
            </a:r>
            <a:r>
              <a:rPr lang="en-US" altLang="en-US" u="sng" dirty="0" smtClean="0">
                <a:solidFill>
                  <a:schemeClr val="bg2">
                    <a:lumMod val="10000"/>
                  </a:schemeClr>
                </a:solidFill>
                <a:latin typeface="+mn-lt"/>
              </a:rPr>
              <a:t>before</a:t>
            </a:r>
            <a:r>
              <a:rPr lang="en-US" altLang="en-US" dirty="0" smtClean="0">
                <a:solidFill>
                  <a:schemeClr val="bg2">
                    <a:lumMod val="10000"/>
                  </a:schemeClr>
                </a:solidFill>
                <a:latin typeface="+mn-lt"/>
              </a:rPr>
              <a:t> letting the union representative ask questions, to be appropriate</a:t>
            </a:r>
            <a:r>
              <a:rPr lang="en-US" altLang="en-US" dirty="0">
                <a:solidFill>
                  <a:schemeClr val="bg2">
                    <a:lumMod val="10000"/>
                  </a:schemeClr>
                </a:solidFill>
                <a:latin typeface="+mn-lt"/>
              </a:rPr>
              <a:t>, noting that: “employer [] is free to insist that he is only interested [] in hearing the employee’s own account of the matter under investigation</a:t>
            </a:r>
            <a:r>
              <a:rPr lang="en-US" altLang="en-US" dirty="0" smtClean="0">
                <a:solidFill>
                  <a:schemeClr val="bg2">
                    <a:lumMod val="10000"/>
                  </a:schemeClr>
                </a:solidFill>
                <a:latin typeface="+mn-lt"/>
              </a:rPr>
              <a:t>.” </a:t>
            </a:r>
          </a:p>
        </p:txBody>
      </p:sp>
      <p:sp>
        <p:nvSpPr>
          <p:cNvPr id="3" name="Title 2"/>
          <p:cNvSpPr>
            <a:spLocks noGrp="1"/>
          </p:cNvSpPr>
          <p:nvPr>
            <p:ph type="ctrTitle"/>
          </p:nvPr>
        </p:nvSpPr>
        <p:spPr>
          <a:xfrm>
            <a:off x="381003" y="971551"/>
            <a:ext cx="8229599" cy="479227"/>
          </a:xfrm>
        </p:spPr>
        <p:txBody>
          <a:bodyPr>
            <a:noAutofit/>
          </a:bodyPr>
          <a:lstStyle/>
          <a:p>
            <a:pPr algn="ctr">
              <a:defRPr/>
            </a:pPr>
            <a:r>
              <a:rPr lang="en-US" sz="3000" b="1" u="sng" dirty="0" smtClean="0">
                <a:solidFill>
                  <a:schemeClr val="accent2">
                    <a:lumMod val="75000"/>
                  </a:schemeClr>
                </a:solidFill>
                <a:latin typeface="+mj-lt"/>
                <a:cs typeface="Arial" panose="020B0604020202020204" pitchFamily="34" charset="0"/>
              </a:rPr>
              <a:t>Pacific Architects &amp; Engineers</a:t>
            </a:r>
            <a:r>
              <a:rPr lang="en-US" sz="3000" b="1" dirty="0" smtClean="0">
                <a:solidFill>
                  <a:schemeClr val="accent2">
                    <a:lumMod val="75000"/>
                  </a:schemeClr>
                </a:solidFill>
                <a:latin typeface="+mj-lt"/>
                <a:cs typeface="Arial" panose="020B0604020202020204" pitchFamily="34" charset="0"/>
              </a:rPr>
              <a:t> (cont.)</a:t>
            </a:r>
            <a:endParaRPr lang="en-US" sz="30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11</a:t>
            </a:fld>
            <a:endParaRPr lang="en-US" dirty="0">
              <a:solidFill>
                <a:srgbClr val="9C4636">
                  <a:tint val="75000"/>
                </a:srgbClr>
              </a:solidFill>
            </a:endParaRPr>
          </a:p>
        </p:txBody>
      </p:sp>
    </p:spTree>
    <p:extLst>
      <p:ext uri="{BB962C8B-B14F-4D97-AF65-F5344CB8AC3E}">
        <p14:creationId xmlns:p14="http://schemas.microsoft.com/office/powerpoint/2010/main" val="17768952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Autofit/>
          </a:bodyPr>
          <a:lstStyle/>
          <a:p>
            <a:pPr marL="460375" indent="-460375" algn="just">
              <a:spcBef>
                <a:spcPts val="600"/>
              </a:spcBef>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Facts: An employee in 2013 working as a “skycap” at JFK refused to perform his job duties of assisting customers with their luggage outside the entrance to the airport. Specifically, when instructed by a supervisor to assist with an arriving professional soccer team’s equipment, stated that he wouldn’t help because “we did a similar job a year prior and we didn’t receive a tip for it.”</a:t>
            </a:r>
          </a:p>
          <a:p>
            <a:pPr marL="460375" indent="-460375" algn="just">
              <a:spcBef>
                <a:spcPts val="600"/>
              </a:spcBef>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employee made this statement in front of his co-workers. When the team arrived, the employees refused to assist with the team’s bags and walked away, causing the supervisor to seek assistance from baggage handlers insider the terminal, causing considerable embarrassment to the company.</a:t>
            </a:r>
          </a:p>
          <a:p>
            <a:pPr marL="460375" indent="-460375" algn="just">
              <a:spcBef>
                <a:spcPts val="600"/>
              </a:spcBef>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complaining employee, and three coworkers, were fired.</a:t>
            </a:r>
          </a:p>
        </p:txBody>
      </p:sp>
      <p:sp>
        <p:nvSpPr>
          <p:cNvPr id="3" name="Title 2"/>
          <p:cNvSpPr>
            <a:spLocks noGrp="1"/>
          </p:cNvSpPr>
          <p:nvPr>
            <p:ph type="ctrTitle"/>
          </p:nvPr>
        </p:nvSpPr>
        <p:spPr>
          <a:xfrm>
            <a:off x="381003" y="971551"/>
            <a:ext cx="8229599" cy="479227"/>
          </a:xfrm>
        </p:spPr>
        <p:txBody>
          <a:bodyPr>
            <a:noAutofit/>
          </a:bodyPr>
          <a:lstStyle/>
          <a:p>
            <a:pPr algn="ctr">
              <a:defRPr/>
            </a:pPr>
            <a:r>
              <a:rPr lang="en-US" sz="2800" b="1" dirty="0" smtClean="0">
                <a:solidFill>
                  <a:schemeClr val="accent2">
                    <a:lumMod val="75000"/>
                  </a:schemeClr>
                </a:solidFill>
                <a:latin typeface="+mj-lt"/>
                <a:cs typeface="Arial" panose="020B0604020202020204" pitchFamily="34" charset="0"/>
              </a:rPr>
              <a:t>Protected/Concerted Activity – </a:t>
            </a:r>
            <a:r>
              <a:rPr lang="en-US" sz="2800" b="1" u="sng" dirty="0" err="1" smtClean="0">
                <a:solidFill>
                  <a:schemeClr val="accent2">
                    <a:lumMod val="75000"/>
                  </a:schemeClr>
                </a:solidFill>
                <a:latin typeface="+mj-lt"/>
                <a:cs typeface="Arial" panose="020B0604020202020204" pitchFamily="34" charset="0"/>
              </a:rPr>
              <a:t>Alstate</a:t>
            </a:r>
            <a:r>
              <a:rPr lang="en-US" sz="2800" b="1" u="sng" dirty="0" smtClean="0">
                <a:solidFill>
                  <a:schemeClr val="accent2">
                    <a:lumMod val="75000"/>
                  </a:schemeClr>
                </a:solidFill>
                <a:latin typeface="+mj-lt"/>
                <a:cs typeface="Arial" panose="020B0604020202020204" pitchFamily="34" charset="0"/>
              </a:rPr>
              <a:t> Maintenance</a:t>
            </a:r>
            <a:endParaRPr lang="en-US" sz="28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12</a:t>
            </a:fld>
            <a:endParaRPr lang="en-US" dirty="0">
              <a:solidFill>
                <a:srgbClr val="9C4636">
                  <a:tint val="75000"/>
                </a:srgbClr>
              </a:solidFill>
            </a:endParaRPr>
          </a:p>
        </p:txBody>
      </p:sp>
      <p:sp>
        <p:nvSpPr>
          <p:cNvPr id="5" name="TextBox 4"/>
          <p:cNvSpPr txBox="1"/>
          <p:nvPr/>
        </p:nvSpPr>
        <p:spPr>
          <a:xfrm rot="10800000" flipV="1">
            <a:off x="4343400" y="4592539"/>
            <a:ext cx="3505200" cy="307777"/>
          </a:xfrm>
          <a:prstGeom prst="rect">
            <a:avLst/>
          </a:prstGeom>
          <a:noFill/>
        </p:spPr>
        <p:txBody>
          <a:bodyPr wrap="square" rtlCol="0">
            <a:spAutoFit/>
          </a:bodyPr>
          <a:lstStyle/>
          <a:p>
            <a:r>
              <a:rPr lang="en-US" sz="1400" b="1" dirty="0" smtClean="0">
                <a:solidFill>
                  <a:schemeClr val="accent2">
                    <a:lumMod val="75000"/>
                  </a:schemeClr>
                </a:solidFill>
              </a:rPr>
              <a:t>367 NLRB No. 68 (Jan. 11, 2019)</a:t>
            </a:r>
            <a:endParaRPr lang="en-US" sz="1400" b="1" dirty="0">
              <a:solidFill>
                <a:schemeClr val="accent2">
                  <a:lumMod val="75000"/>
                </a:schemeClr>
              </a:solidFill>
            </a:endParaRPr>
          </a:p>
        </p:txBody>
      </p:sp>
    </p:spTree>
    <p:extLst>
      <p:ext uri="{BB962C8B-B14F-4D97-AF65-F5344CB8AC3E}">
        <p14:creationId xmlns:p14="http://schemas.microsoft.com/office/powerpoint/2010/main" val="17212762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Autofit/>
          </a:bodyPr>
          <a:lstStyle/>
          <a:p>
            <a:pPr marL="460375" indent="-460375" algn="just">
              <a:spcBef>
                <a:spcPts val="600"/>
              </a:spcBef>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Section 7 of the NLRA provides employees with the right to engage </a:t>
            </a:r>
            <a:r>
              <a:rPr lang="en-US" altLang="en-US" dirty="0">
                <a:solidFill>
                  <a:schemeClr val="bg2">
                    <a:lumMod val="10000"/>
                  </a:schemeClr>
                </a:solidFill>
                <a:latin typeface="+mn-lt"/>
              </a:rPr>
              <a:t>in “concerted activities for the purpose of . . . mutual aid or protection</a:t>
            </a:r>
            <a:r>
              <a:rPr lang="en-US" altLang="en-US" dirty="0" smtClean="0">
                <a:solidFill>
                  <a:schemeClr val="bg2">
                    <a:lumMod val="10000"/>
                  </a:schemeClr>
                </a:solidFill>
                <a:latin typeface="+mn-lt"/>
              </a:rPr>
              <a:t>.”</a:t>
            </a:r>
          </a:p>
          <a:p>
            <a:pPr marL="460375" indent="-460375" algn="just">
              <a:spcBef>
                <a:spcPts val="600"/>
              </a:spcBef>
              <a:buClr>
                <a:schemeClr val="accent2">
                  <a:lumMod val="75000"/>
                </a:schemeClr>
              </a:buClr>
              <a:buFont typeface="Wingdings" panose="05000000000000000000" pitchFamily="2" charset="2"/>
              <a:buChar char="Ø"/>
              <a:defRPr/>
            </a:pPr>
            <a:endParaRPr lang="en-US" altLang="en-US" sz="1000" dirty="0">
              <a:solidFill>
                <a:schemeClr val="bg2">
                  <a:lumMod val="10000"/>
                </a:schemeClr>
              </a:solidFill>
              <a:latin typeface="+mn-lt"/>
            </a:endParaRPr>
          </a:p>
          <a:p>
            <a:pPr marL="460375" indent="-460375" algn="just">
              <a:spcBef>
                <a:spcPts val="600"/>
              </a:spcBef>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In order to be protected, the conduct must meet two elements:</a:t>
            </a:r>
          </a:p>
          <a:p>
            <a:pPr marL="854075" indent="-460375" algn="just">
              <a:spcBef>
                <a:spcPts val="600"/>
              </a:spcBef>
              <a:buClr>
                <a:schemeClr val="accent2">
                  <a:lumMod val="75000"/>
                </a:schemeClr>
              </a:buClr>
              <a:buFont typeface="+mj-lt"/>
              <a:buAutoNum type="arabicPeriod"/>
              <a:defRPr/>
            </a:pPr>
            <a:r>
              <a:rPr lang="en-US" altLang="en-US" dirty="0" smtClean="0">
                <a:solidFill>
                  <a:schemeClr val="bg2">
                    <a:lumMod val="10000"/>
                  </a:schemeClr>
                </a:solidFill>
                <a:latin typeface="+mn-lt"/>
              </a:rPr>
              <a:t>The action must be </a:t>
            </a:r>
            <a:r>
              <a:rPr lang="en-US" altLang="en-US" b="1" dirty="0" smtClean="0">
                <a:solidFill>
                  <a:schemeClr val="bg2">
                    <a:lumMod val="10000"/>
                  </a:schemeClr>
                </a:solidFill>
                <a:latin typeface="+mn-lt"/>
              </a:rPr>
              <a:t>concerted</a:t>
            </a:r>
            <a:r>
              <a:rPr lang="en-US" altLang="en-US" dirty="0" smtClean="0">
                <a:solidFill>
                  <a:schemeClr val="bg2">
                    <a:lumMod val="10000"/>
                  </a:schemeClr>
                </a:solidFill>
                <a:latin typeface="+mn-lt"/>
              </a:rPr>
              <a:t>, </a:t>
            </a:r>
            <a:r>
              <a:rPr lang="en-US" altLang="en-US" i="1" dirty="0" smtClean="0">
                <a:solidFill>
                  <a:schemeClr val="bg2">
                    <a:lumMod val="10000"/>
                  </a:schemeClr>
                </a:solidFill>
                <a:latin typeface="+mn-lt"/>
              </a:rPr>
              <a:t>i.e.</a:t>
            </a:r>
            <a:r>
              <a:rPr lang="en-US" altLang="en-US" dirty="0" smtClean="0">
                <a:solidFill>
                  <a:schemeClr val="bg2">
                    <a:lumMod val="10000"/>
                  </a:schemeClr>
                </a:solidFill>
                <a:latin typeface="+mn-lt"/>
              </a:rPr>
              <a:t> undertaken for the benefit of a group.</a:t>
            </a:r>
          </a:p>
          <a:p>
            <a:pPr marL="854075" indent="-460375" algn="just">
              <a:spcBef>
                <a:spcPts val="600"/>
              </a:spcBef>
              <a:buClr>
                <a:schemeClr val="accent2">
                  <a:lumMod val="75000"/>
                </a:schemeClr>
              </a:buClr>
              <a:buFont typeface="+mj-lt"/>
              <a:buAutoNum type="arabicPeriod"/>
              <a:defRPr/>
            </a:pPr>
            <a:r>
              <a:rPr lang="en-US" altLang="en-US" dirty="0" smtClean="0">
                <a:solidFill>
                  <a:schemeClr val="bg2">
                    <a:lumMod val="10000"/>
                  </a:schemeClr>
                </a:solidFill>
                <a:latin typeface="+mn-lt"/>
              </a:rPr>
              <a:t>The </a:t>
            </a:r>
            <a:r>
              <a:rPr lang="en-US" altLang="en-US" dirty="0">
                <a:solidFill>
                  <a:schemeClr val="bg2">
                    <a:lumMod val="10000"/>
                  </a:schemeClr>
                </a:solidFill>
                <a:latin typeface="+mn-lt"/>
              </a:rPr>
              <a:t>action must be undertaken for the purpose of </a:t>
            </a:r>
            <a:r>
              <a:rPr lang="en-US" altLang="en-US" b="1" dirty="0">
                <a:solidFill>
                  <a:schemeClr val="bg2">
                    <a:lumMod val="10000"/>
                  </a:schemeClr>
                </a:solidFill>
                <a:latin typeface="+mn-lt"/>
              </a:rPr>
              <a:t>mutual aid or protection</a:t>
            </a:r>
            <a:r>
              <a:rPr lang="en-US" altLang="en-US" dirty="0">
                <a:solidFill>
                  <a:schemeClr val="bg2">
                    <a:lumMod val="10000"/>
                  </a:schemeClr>
                </a:solidFill>
                <a:latin typeface="+mn-lt"/>
              </a:rPr>
              <a:t>, typically meaning an effort to improve bargaining unit employees’ terms and conditions of employment</a:t>
            </a:r>
            <a:r>
              <a:rPr lang="en-US" altLang="en-US" dirty="0" smtClean="0">
                <a:solidFill>
                  <a:schemeClr val="bg2">
                    <a:lumMod val="10000"/>
                  </a:schemeClr>
                </a:solidFill>
                <a:latin typeface="+mn-lt"/>
              </a:rPr>
              <a:t>.</a:t>
            </a:r>
          </a:p>
        </p:txBody>
      </p:sp>
      <p:sp>
        <p:nvSpPr>
          <p:cNvPr id="3" name="Title 2"/>
          <p:cNvSpPr>
            <a:spLocks noGrp="1"/>
          </p:cNvSpPr>
          <p:nvPr>
            <p:ph type="ctrTitle"/>
          </p:nvPr>
        </p:nvSpPr>
        <p:spPr>
          <a:xfrm>
            <a:off x="381003" y="971551"/>
            <a:ext cx="8229599" cy="479227"/>
          </a:xfrm>
        </p:spPr>
        <p:txBody>
          <a:bodyPr>
            <a:noAutofit/>
          </a:bodyPr>
          <a:lstStyle/>
          <a:p>
            <a:pPr>
              <a:defRPr/>
            </a:pPr>
            <a:r>
              <a:rPr lang="en-US" sz="3000" b="1" u="sng" dirty="0" err="1" smtClean="0">
                <a:solidFill>
                  <a:schemeClr val="accent2">
                    <a:lumMod val="75000"/>
                  </a:schemeClr>
                </a:solidFill>
                <a:latin typeface="+mj-lt"/>
                <a:cs typeface="Arial" panose="020B0604020202020204" pitchFamily="34" charset="0"/>
              </a:rPr>
              <a:t>Alstate</a:t>
            </a:r>
            <a:r>
              <a:rPr lang="en-US" sz="3000" b="1" u="sng" dirty="0" smtClean="0">
                <a:solidFill>
                  <a:schemeClr val="accent2">
                    <a:lumMod val="75000"/>
                  </a:schemeClr>
                </a:solidFill>
                <a:latin typeface="+mj-lt"/>
                <a:cs typeface="Arial" panose="020B0604020202020204" pitchFamily="34" charset="0"/>
              </a:rPr>
              <a:t> Maintenance</a:t>
            </a:r>
            <a:r>
              <a:rPr lang="en-US" sz="3000" b="1" dirty="0">
                <a:solidFill>
                  <a:schemeClr val="accent2">
                    <a:lumMod val="75000"/>
                  </a:schemeClr>
                </a:solidFill>
                <a:latin typeface="+mj-lt"/>
                <a:cs typeface="Arial" panose="020B0604020202020204" pitchFamily="34" charset="0"/>
              </a:rPr>
              <a:t> </a:t>
            </a:r>
            <a:r>
              <a:rPr lang="en-US" sz="3000" b="1" dirty="0" smtClean="0">
                <a:solidFill>
                  <a:schemeClr val="accent2">
                    <a:lumMod val="75000"/>
                  </a:schemeClr>
                </a:solidFill>
                <a:latin typeface="+mj-lt"/>
                <a:cs typeface="Arial" panose="020B0604020202020204" pitchFamily="34" charset="0"/>
              </a:rPr>
              <a:t>(cont.)</a:t>
            </a:r>
            <a:endParaRPr lang="en-US" sz="30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13</a:t>
            </a:fld>
            <a:endParaRPr lang="en-US" dirty="0">
              <a:solidFill>
                <a:srgbClr val="9C4636">
                  <a:tint val="75000"/>
                </a:srgbClr>
              </a:solidFill>
            </a:endParaRPr>
          </a:p>
        </p:txBody>
      </p:sp>
    </p:spTree>
    <p:extLst>
      <p:ext uri="{BB962C8B-B14F-4D97-AF65-F5344CB8AC3E}">
        <p14:creationId xmlns:p14="http://schemas.microsoft.com/office/powerpoint/2010/main" val="35128586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Autofit/>
          </a:bodyPr>
          <a:lstStyle/>
          <a:p>
            <a:pPr marL="457200" indent="-457200" algn="just">
              <a:spcBef>
                <a:spcPts val="600"/>
              </a:spcBef>
              <a:buClr>
                <a:schemeClr val="accent2">
                  <a:lumMod val="75000"/>
                </a:schemeClr>
              </a:buClr>
              <a:buFont typeface="Wingdings" panose="05000000000000000000" pitchFamily="2" charset="2"/>
              <a:buChar char="Ø"/>
              <a:defRPr/>
            </a:pPr>
            <a:r>
              <a:rPr lang="en-US" altLang="en-US" sz="1500" dirty="0">
                <a:solidFill>
                  <a:schemeClr val="accent2">
                    <a:lumMod val="75000"/>
                  </a:schemeClr>
                </a:solidFill>
                <a:latin typeface="+mn-lt"/>
              </a:rPr>
              <a:t>Board</a:t>
            </a:r>
            <a:r>
              <a:rPr lang="en-US" altLang="en-US" sz="1500" dirty="0">
                <a:solidFill>
                  <a:schemeClr val="bg2">
                    <a:lumMod val="10000"/>
                  </a:schemeClr>
                </a:solidFill>
                <a:latin typeface="+mn-lt"/>
              </a:rPr>
              <a:t>: </a:t>
            </a:r>
            <a:r>
              <a:rPr lang="en-US" altLang="en-US" sz="1500" dirty="0" smtClean="0">
                <a:solidFill>
                  <a:schemeClr val="bg2">
                    <a:lumMod val="10000"/>
                  </a:schemeClr>
                </a:solidFill>
                <a:latin typeface="+mn-lt"/>
              </a:rPr>
              <a:t>to </a:t>
            </a:r>
            <a:r>
              <a:rPr lang="en-US" altLang="en-US" sz="1500" dirty="0">
                <a:solidFill>
                  <a:schemeClr val="bg2">
                    <a:lumMod val="10000"/>
                  </a:schemeClr>
                </a:solidFill>
                <a:latin typeface="+mn-lt"/>
              </a:rPr>
              <a:t>be </a:t>
            </a:r>
            <a:r>
              <a:rPr lang="en-US" altLang="en-US" sz="1500" dirty="0" smtClean="0">
                <a:solidFill>
                  <a:schemeClr val="bg2">
                    <a:lumMod val="10000"/>
                  </a:schemeClr>
                </a:solidFill>
                <a:latin typeface="+mn-lt"/>
              </a:rPr>
              <a:t>concerted, “an </a:t>
            </a:r>
            <a:r>
              <a:rPr lang="en-US" altLang="en-US" sz="1500" dirty="0">
                <a:solidFill>
                  <a:schemeClr val="bg2">
                    <a:lumMod val="10000"/>
                  </a:schemeClr>
                </a:solidFill>
                <a:latin typeface="+mn-lt"/>
              </a:rPr>
              <a:t>individual employee’s statement to a supervisor or manager must either bring a truly group complaint regarding a workplace issue to management’s attention, or the </a:t>
            </a:r>
            <a:r>
              <a:rPr lang="en-US" altLang="en-US" sz="1500" dirty="0">
                <a:solidFill>
                  <a:schemeClr val="accent2">
                    <a:lumMod val="75000"/>
                  </a:schemeClr>
                </a:solidFill>
                <a:latin typeface="+mn-lt"/>
              </a:rPr>
              <a:t>totality of the circumstances</a:t>
            </a:r>
            <a:r>
              <a:rPr lang="en-US" altLang="en-US" sz="1500" dirty="0">
                <a:solidFill>
                  <a:schemeClr val="bg2">
                    <a:lumMod val="10000"/>
                  </a:schemeClr>
                </a:solidFill>
                <a:latin typeface="+mn-lt"/>
              </a:rPr>
              <a:t> must support a reasonable inference that in making the statement, the employee was seeking to initiate, induce or prepare for group action</a:t>
            </a:r>
            <a:r>
              <a:rPr lang="en-US" altLang="en-US" sz="1500" dirty="0" smtClean="0">
                <a:solidFill>
                  <a:schemeClr val="bg2">
                    <a:lumMod val="10000"/>
                  </a:schemeClr>
                </a:solidFill>
                <a:latin typeface="+mn-lt"/>
              </a:rPr>
              <a:t>.” </a:t>
            </a:r>
            <a:endParaRPr lang="en-US" altLang="en-US" sz="1500" dirty="0">
              <a:solidFill>
                <a:schemeClr val="bg2">
                  <a:lumMod val="10000"/>
                </a:schemeClr>
              </a:solidFill>
              <a:latin typeface="+mn-lt"/>
            </a:endParaRPr>
          </a:p>
          <a:p>
            <a:pPr marL="457200" indent="-457200" algn="just">
              <a:spcBef>
                <a:spcPts val="600"/>
              </a:spcBef>
              <a:buClr>
                <a:schemeClr val="accent2">
                  <a:lumMod val="75000"/>
                </a:schemeClr>
              </a:buClr>
              <a:buFont typeface="Wingdings" panose="05000000000000000000" pitchFamily="2" charset="2"/>
              <a:buChar char="Ø"/>
              <a:defRPr/>
            </a:pPr>
            <a:r>
              <a:rPr lang="en-US" altLang="en-US" sz="1500" dirty="0">
                <a:solidFill>
                  <a:schemeClr val="bg2">
                    <a:lumMod val="10000"/>
                  </a:schemeClr>
                </a:solidFill>
                <a:latin typeface="+mn-lt"/>
              </a:rPr>
              <a:t>Applying </a:t>
            </a:r>
            <a:r>
              <a:rPr lang="en-US" altLang="en-US" sz="1500" dirty="0" smtClean="0">
                <a:solidFill>
                  <a:schemeClr val="bg2">
                    <a:lumMod val="10000"/>
                  </a:schemeClr>
                </a:solidFill>
                <a:latin typeface="+mn-lt"/>
              </a:rPr>
              <a:t>this standard, </a:t>
            </a:r>
            <a:r>
              <a:rPr lang="en-US" altLang="en-US" sz="1500" dirty="0">
                <a:solidFill>
                  <a:schemeClr val="bg2">
                    <a:lumMod val="10000"/>
                  </a:schemeClr>
                </a:solidFill>
                <a:latin typeface="+mn-lt"/>
              </a:rPr>
              <a:t>the </a:t>
            </a:r>
            <a:r>
              <a:rPr lang="en-US" altLang="en-US" sz="1500" dirty="0" smtClean="0">
                <a:solidFill>
                  <a:schemeClr val="bg2">
                    <a:lumMod val="10000"/>
                  </a:schemeClr>
                </a:solidFill>
                <a:latin typeface="+mn-lt"/>
              </a:rPr>
              <a:t>employee had </a:t>
            </a:r>
            <a:r>
              <a:rPr lang="en-US" altLang="en-US" sz="1500" dirty="0">
                <a:solidFill>
                  <a:schemeClr val="bg2">
                    <a:lumMod val="10000"/>
                  </a:schemeClr>
                </a:solidFill>
                <a:latin typeface="+mn-lt"/>
              </a:rPr>
              <a:t>not engaged in concerted activity and, even if he had, </a:t>
            </a:r>
            <a:r>
              <a:rPr lang="en-US" altLang="en-US" sz="1500" dirty="0" smtClean="0">
                <a:solidFill>
                  <a:schemeClr val="bg2">
                    <a:lumMod val="10000"/>
                  </a:schemeClr>
                </a:solidFill>
                <a:latin typeface="+mn-lt"/>
              </a:rPr>
              <a:t>he did </a:t>
            </a:r>
            <a:r>
              <a:rPr lang="en-US" altLang="en-US" sz="1500" dirty="0">
                <a:solidFill>
                  <a:schemeClr val="bg2">
                    <a:lumMod val="10000"/>
                  </a:schemeClr>
                </a:solidFill>
                <a:latin typeface="+mn-lt"/>
              </a:rPr>
              <a:t>not make his remark about the soccer team’s tipping </a:t>
            </a:r>
            <a:r>
              <a:rPr lang="en-US" altLang="en-US" sz="1500" dirty="0" smtClean="0">
                <a:solidFill>
                  <a:schemeClr val="bg2">
                    <a:lumMod val="10000"/>
                  </a:schemeClr>
                </a:solidFill>
                <a:latin typeface="+mn-lt"/>
              </a:rPr>
              <a:t>for </a:t>
            </a:r>
            <a:r>
              <a:rPr lang="en-US" altLang="en-US" sz="1500" dirty="0">
                <a:solidFill>
                  <a:schemeClr val="bg2">
                    <a:lumMod val="10000"/>
                  </a:schemeClr>
                </a:solidFill>
                <a:latin typeface="+mn-lt"/>
              </a:rPr>
              <a:t>the purpose of mutual aid or protection of the collective group of employees. The Board expressly rejected the general counsel’s argument that </a:t>
            </a:r>
            <a:r>
              <a:rPr lang="en-US" altLang="en-US" sz="1500" dirty="0" smtClean="0">
                <a:solidFill>
                  <a:schemeClr val="bg2">
                    <a:lumMod val="10000"/>
                  </a:schemeClr>
                </a:solidFill>
                <a:latin typeface="+mn-lt"/>
              </a:rPr>
              <a:t>the employee’s use </a:t>
            </a:r>
            <a:r>
              <a:rPr lang="en-US" altLang="en-US" sz="1500" dirty="0">
                <a:solidFill>
                  <a:schemeClr val="bg2">
                    <a:lumMod val="10000"/>
                  </a:schemeClr>
                </a:solidFill>
                <a:latin typeface="+mn-lt"/>
              </a:rPr>
              <a:t>of the plural pronoun “we” </a:t>
            </a:r>
            <a:r>
              <a:rPr lang="en-US" altLang="en-US" sz="1500" dirty="0" smtClean="0">
                <a:solidFill>
                  <a:schemeClr val="bg2">
                    <a:lumMod val="10000"/>
                  </a:schemeClr>
                </a:solidFill>
                <a:latin typeface="+mn-lt"/>
              </a:rPr>
              <a:t>made </a:t>
            </a:r>
            <a:r>
              <a:rPr lang="en-US" altLang="en-US" sz="1500" dirty="0">
                <a:solidFill>
                  <a:schemeClr val="bg2">
                    <a:lumMod val="10000"/>
                  </a:schemeClr>
                </a:solidFill>
                <a:latin typeface="+mn-lt"/>
              </a:rPr>
              <a:t>his complaint protected activity</a:t>
            </a:r>
            <a:r>
              <a:rPr lang="en-US" altLang="en-US" sz="1500" dirty="0" smtClean="0">
                <a:solidFill>
                  <a:schemeClr val="bg2">
                    <a:lumMod val="10000"/>
                  </a:schemeClr>
                </a:solidFill>
                <a:latin typeface="+mn-lt"/>
              </a:rPr>
              <a:t>.</a:t>
            </a:r>
            <a:endParaRPr lang="en-US" altLang="en-US" sz="1500" dirty="0">
              <a:solidFill>
                <a:schemeClr val="bg2">
                  <a:lumMod val="10000"/>
                </a:schemeClr>
              </a:solidFill>
              <a:latin typeface="+mn-lt"/>
            </a:endParaRPr>
          </a:p>
          <a:p>
            <a:pPr marL="457200" indent="-457200" algn="just">
              <a:spcBef>
                <a:spcPts val="600"/>
              </a:spcBef>
              <a:buClr>
                <a:schemeClr val="accent2">
                  <a:lumMod val="75000"/>
                </a:schemeClr>
              </a:buClr>
              <a:buFont typeface="Wingdings" panose="05000000000000000000" pitchFamily="2" charset="2"/>
              <a:buChar char="Ø"/>
              <a:defRPr/>
            </a:pPr>
            <a:r>
              <a:rPr lang="en-US" altLang="en-US" sz="1500" dirty="0" smtClean="0">
                <a:solidFill>
                  <a:schemeClr val="bg2">
                    <a:lumMod val="10000"/>
                  </a:schemeClr>
                </a:solidFill>
                <a:latin typeface="+mn-lt"/>
              </a:rPr>
              <a:t>Overruled 2011 case of </a:t>
            </a:r>
            <a:r>
              <a:rPr lang="en-US" altLang="en-US" sz="1500" u="sng" dirty="0" err="1" smtClean="0">
                <a:solidFill>
                  <a:schemeClr val="bg2">
                    <a:lumMod val="10000"/>
                  </a:schemeClr>
                </a:solidFill>
                <a:latin typeface="+mn-lt"/>
              </a:rPr>
              <a:t>Worldmark</a:t>
            </a:r>
            <a:r>
              <a:rPr lang="en-US" altLang="en-US" sz="1500" u="sng" dirty="0" smtClean="0">
                <a:solidFill>
                  <a:schemeClr val="bg2">
                    <a:lumMod val="10000"/>
                  </a:schemeClr>
                </a:solidFill>
                <a:latin typeface="+mn-lt"/>
              </a:rPr>
              <a:t> by Wyndham,</a:t>
            </a:r>
            <a:r>
              <a:rPr lang="en-US" altLang="en-US" sz="1500" dirty="0" smtClean="0">
                <a:solidFill>
                  <a:schemeClr val="bg2">
                    <a:lumMod val="10000"/>
                  </a:schemeClr>
                </a:solidFill>
                <a:latin typeface="+mn-lt"/>
              </a:rPr>
              <a:t> where the Board held that if an employee protests publically in a group meeting, then they are, as a matter of law, “engaged in initiating group action,” and therefore the conduct was protected.</a:t>
            </a:r>
          </a:p>
        </p:txBody>
      </p:sp>
      <p:sp>
        <p:nvSpPr>
          <p:cNvPr id="3" name="Title 2"/>
          <p:cNvSpPr>
            <a:spLocks noGrp="1"/>
          </p:cNvSpPr>
          <p:nvPr>
            <p:ph type="ctrTitle"/>
          </p:nvPr>
        </p:nvSpPr>
        <p:spPr>
          <a:xfrm>
            <a:off x="381003" y="971551"/>
            <a:ext cx="8229599" cy="479227"/>
          </a:xfrm>
        </p:spPr>
        <p:txBody>
          <a:bodyPr>
            <a:noAutofit/>
          </a:bodyPr>
          <a:lstStyle/>
          <a:p>
            <a:pPr>
              <a:defRPr/>
            </a:pPr>
            <a:r>
              <a:rPr lang="en-US" sz="3000" b="1" u="sng" dirty="0" err="1" smtClean="0">
                <a:solidFill>
                  <a:schemeClr val="accent2">
                    <a:lumMod val="75000"/>
                  </a:schemeClr>
                </a:solidFill>
                <a:latin typeface="+mj-lt"/>
                <a:cs typeface="Arial" panose="020B0604020202020204" pitchFamily="34" charset="0"/>
              </a:rPr>
              <a:t>Alstate</a:t>
            </a:r>
            <a:r>
              <a:rPr lang="en-US" sz="3000" b="1" u="sng" dirty="0" smtClean="0">
                <a:solidFill>
                  <a:schemeClr val="accent2">
                    <a:lumMod val="75000"/>
                  </a:schemeClr>
                </a:solidFill>
                <a:latin typeface="+mj-lt"/>
                <a:cs typeface="Arial" panose="020B0604020202020204" pitchFamily="34" charset="0"/>
              </a:rPr>
              <a:t> Maintenance</a:t>
            </a:r>
            <a:r>
              <a:rPr lang="en-US" sz="3000" b="1" dirty="0">
                <a:solidFill>
                  <a:schemeClr val="accent2">
                    <a:lumMod val="75000"/>
                  </a:schemeClr>
                </a:solidFill>
                <a:latin typeface="+mj-lt"/>
                <a:cs typeface="Arial" panose="020B0604020202020204" pitchFamily="34" charset="0"/>
              </a:rPr>
              <a:t> – (</a:t>
            </a:r>
            <a:r>
              <a:rPr lang="en-US" sz="3000" b="1" dirty="0" smtClean="0">
                <a:solidFill>
                  <a:schemeClr val="accent2">
                    <a:lumMod val="75000"/>
                  </a:schemeClr>
                </a:solidFill>
                <a:latin typeface="+mj-lt"/>
                <a:cs typeface="Arial" panose="020B0604020202020204" pitchFamily="34" charset="0"/>
              </a:rPr>
              <a:t>cont.)</a:t>
            </a:r>
            <a:endParaRPr lang="en-US" sz="30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14</a:t>
            </a:fld>
            <a:endParaRPr lang="en-US" dirty="0">
              <a:solidFill>
                <a:srgbClr val="9C4636">
                  <a:tint val="75000"/>
                </a:srgbClr>
              </a:solidFill>
            </a:endParaRPr>
          </a:p>
        </p:txBody>
      </p:sp>
    </p:spTree>
    <p:extLst>
      <p:ext uri="{BB962C8B-B14F-4D97-AF65-F5344CB8AC3E}">
        <p14:creationId xmlns:p14="http://schemas.microsoft.com/office/powerpoint/2010/main" val="28751999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Autofit/>
          </a:bodyPr>
          <a:lstStyle/>
          <a:p>
            <a:pPr marL="460375"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Board clarified the two-part </a:t>
            </a:r>
            <a:r>
              <a:rPr lang="en-US" altLang="en-US" u="sng" dirty="0" smtClean="0">
                <a:solidFill>
                  <a:schemeClr val="bg2">
                    <a:lumMod val="10000"/>
                  </a:schemeClr>
                </a:solidFill>
                <a:latin typeface="+mn-lt"/>
              </a:rPr>
              <a:t>Boeing</a:t>
            </a:r>
            <a:r>
              <a:rPr lang="en-US" altLang="en-US" dirty="0" smtClean="0">
                <a:solidFill>
                  <a:schemeClr val="bg2">
                    <a:lumMod val="10000"/>
                  </a:schemeClr>
                </a:solidFill>
                <a:latin typeface="+mn-lt"/>
              </a:rPr>
              <a:t> balancing test used to evaluate whether a workplace rule violates/constricts employees exercising their Section 7 rights.</a:t>
            </a:r>
          </a:p>
          <a:p>
            <a:pPr marL="460375"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Board reiterated that a </a:t>
            </a:r>
            <a:r>
              <a:rPr lang="en-US" altLang="en-US" b="1" dirty="0" smtClean="0">
                <a:solidFill>
                  <a:schemeClr val="bg2">
                    <a:lumMod val="10000"/>
                  </a:schemeClr>
                </a:solidFill>
                <a:latin typeface="+mn-lt"/>
              </a:rPr>
              <a:t>facially neutral </a:t>
            </a:r>
            <a:r>
              <a:rPr lang="en-US" altLang="en-US" dirty="0" smtClean="0">
                <a:solidFill>
                  <a:schemeClr val="bg2">
                    <a:lumMod val="10000"/>
                  </a:schemeClr>
                </a:solidFill>
                <a:latin typeface="+mn-lt"/>
              </a:rPr>
              <a:t>work rule will be found unlawful if:</a:t>
            </a:r>
          </a:p>
          <a:p>
            <a:pPr marL="860425" lvl="1" indent="-460375" algn="just">
              <a:spcBef>
                <a:spcPts val="0"/>
              </a:spcBef>
              <a:spcAft>
                <a:spcPts val="1200"/>
              </a:spcAft>
              <a:buClr>
                <a:schemeClr val="accent2">
                  <a:lumMod val="75000"/>
                </a:schemeClr>
              </a:buClr>
              <a:buFont typeface="+mj-lt"/>
              <a:buAutoNum type="arabicPeriod"/>
              <a:defRPr/>
            </a:pPr>
            <a:r>
              <a:rPr lang="en-US" altLang="en-US" dirty="0" smtClean="0">
                <a:solidFill>
                  <a:schemeClr val="bg2">
                    <a:lumMod val="10000"/>
                  </a:schemeClr>
                </a:solidFill>
                <a:latin typeface="+mn-lt"/>
              </a:rPr>
              <a:t>The rule </a:t>
            </a:r>
            <a:r>
              <a:rPr lang="en-US" altLang="en-US" b="1" dirty="0" smtClean="0">
                <a:solidFill>
                  <a:schemeClr val="bg2">
                    <a:lumMod val="10000"/>
                  </a:schemeClr>
                </a:solidFill>
                <a:latin typeface="+mn-lt"/>
              </a:rPr>
              <a:t>would</a:t>
            </a:r>
            <a:r>
              <a:rPr lang="en-US" altLang="en-US" dirty="0" smtClean="0">
                <a:solidFill>
                  <a:schemeClr val="bg2">
                    <a:lumMod val="10000"/>
                  </a:schemeClr>
                </a:solidFill>
                <a:latin typeface="+mn-lt"/>
              </a:rPr>
              <a:t> (as opposed to could) potentially interfere with the exercise of NLRA rights.</a:t>
            </a:r>
          </a:p>
          <a:p>
            <a:pPr marL="860425" lvl="1" indent="-460375" algn="just">
              <a:spcBef>
                <a:spcPts val="0"/>
              </a:spcBef>
              <a:buClr>
                <a:schemeClr val="accent2">
                  <a:lumMod val="75000"/>
                </a:schemeClr>
              </a:buClr>
              <a:buFont typeface="+mj-lt"/>
              <a:buAutoNum type="arabicPeriod"/>
              <a:defRPr/>
            </a:pPr>
            <a:r>
              <a:rPr lang="en-US" altLang="en-US" dirty="0" smtClean="0">
                <a:solidFill>
                  <a:schemeClr val="bg2">
                    <a:lumMod val="10000"/>
                  </a:schemeClr>
                </a:solidFill>
                <a:latin typeface="+mn-lt"/>
              </a:rPr>
              <a:t>The potential adverse impact on the employees’ rights outweighs the employer proffered justification for the workplace rule.</a:t>
            </a:r>
          </a:p>
        </p:txBody>
      </p:sp>
      <p:sp>
        <p:nvSpPr>
          <p:cNvPr id="3" name="Title 2"/>
          <p:cNvSpPr>
            <a:spLocks noGrp="1"/>
          </p:cNvSpPr>
          <p:nvPr>
            <p:ph type="ctrTitle"/>
          </p:nvPr>
        </p:nvSpPr>
        <p:spPr>
          <a:xfrm>
            <a:off x="381003" y="971551"/>
            <a:ext cx="8229599" cy="479227"/>
          </a:xfrm>
        </p:spPr>
        <p:txBody>
          <a:bodyPr>
            <a:noAutofit/>
          </a:bodyPr>
          <a:lstStyle/>
          <a:p>
            <a:pPr algn="ctr">
              <a:defRPr/>
            </a:pPr>
            <a:r>
              <a:rPr lang="en-US" sz="3000" b="1" dirty="0" smtClean="0">
                <a:solidFill>
                  <a:schemeClr val="accent2">
                    <a:lumMod val="75000"/>
                  </a:schemeClr>
                </a:solidFill>
                <a:latin typeface="+mj-lt"/>
                <a:cs typeface="Arial" panose="020B0604020202020204" pitchFamily="34" charset="0"/>
              </a:rPr>
              <a:t>Work Rules – </a:t>
            </a:r>
            <a:r>
              <a:rPr lang="en-US" sz="3000" b="1" u="sng" dirty="0" smtClean="0">
                <a:solidFill>
                  <a:schemeClr val="accent2">
                    <a:lumMod val="75000"/>
                  </a:schemeClr>
                </a:solidFill>
                <a:latin typeface="+mj-lt"/>
                <a:cs typeface="Arial" panose="020B0604020202020204" pitchFamily="34" charset="0"/>
              </a:rPr>
              <a:t>LA Specialty Produce Company</a:t>
            </a:r>
            <a:endParaRPr lang="en-US" sz="30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15</a:t>
            </a:fld>
            <a:endParaRPr lang="en-US" dirty="0">
              <a:solidFill>
                <a:srgbClr val="9C4636">
                  <a:tint val="75000"/>
                </a:srgbClr>
              </a:solidFill>
            </a:endParaRPr>
          </a:p>
        </p:txBody>
      </p:sp>
      <p:sp>
        <p:nvSpPr>
          <p:cNvPr id="5" name="TextBox 4"/>
          <p:cNvSpPr txBox="1"/>
          <p:nvPr/>
        </p:nvSpPr>
        <p:spPr>
          <a:xfrm>
            <a:off x="4991100" y="4400550"/>
            <a:ext cx="3657600" cy="307777"/>
          </a:xfrm>
          <a:prstGeom prst="rect">
            <a:avLst/>
          </a:prstGeom>
          <a:noFill/>
        </p:spPr>
        <p:txBody>
          <a:bodyPr wrap="square" rtlCol="0">
            <a:spAutoFit/>
          </a:bodyPr>
          <a:lstStyle/>
          <a:p>
            <a:r>
              <a:rPr lang="en-US" sz="1400" b="1" dirty="0" smtClean="0">
                <a:solidFill>
                  <a:schemeClr val="accent2">
                    <a:lumMod val="75000"/>
                  </a:schemeClr>
                </a:solidFill>
              </a:rPr>
              <a:t>368 NLRB No. 93 (Oct. 10, 2019)</a:t>
            </a:r>
            <a:endParaRPr lang="en-US" sz="1400" b="1" dirty="0">
              <a:solidFill>
                <a:schemeClr val="accent2">
                  <a:lumMod val="75000"/>
                </a:schemeClr>
              </a:solidFill>
            </a:endParaRPr>
          </a:p>
        </p:txBody>
      </p:sp>
    </p:spTree>
    <p:extLst>
      <p:ext uri="{BB962C8B-B14F-4D97-AF65-F5344CB8AC3E}">
        <p14:creationId xmlns:p14="http://schemas.microsoft.com/office/powerpoint/2010/main" val="31147724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rmAutofit fontScale="92500" lnSpcReduction="10000"/>
          </a:bodyPr>
          <a:lstStyle/>
          <a:p>
            <a:pPr marL="0" indent="0" algn="just">
              <a:spcBef>
                <a:spcPts val="600"/>
              </a:spcBef>
              <a:spcAft>
                <a:spcPts val="1200"/>
              </a:spcAft>
              <a:buClr>
                <a:schemeClr val="accent2">
                  <a:lumMod val="75000"/>
                </a:schemeClr>
              </a:buClr>
              <a:buNone/>
              <a:defRPr/>
            </a:pPr>
            <a:r>
              <a:rPr lang="en-US" altLang="en-US" sz="1500" dirty="0" smtClean="0">
                <a:solidFill>
                  <a:schemeClr val="bg2">
                    <a:lumMod val="10000"/>
                  </a:schemeClr>
                </a:solidFill>
                <a:latin typeface="+mj-lt"/>
              </a:rPr>
              <a:t>Two work rules were at issue in </a:t>
            </a:r>
            <a:r>
              <a:rPr lang="en-US" altLang="en-US" sz="1500" u="sng" dirty="0" smtClean="0">
                <a:solidFill>
                  <a:schemeClr val="bg2">
                    <a:lumMod val="10000"/>
                  </a:schemeClr>
                </a:solidFill>
                <a:latin typeface="+mj-lt"/>
              </a:rPr>
              <a:t>LA Specialty Produce</a:t>
            </a:r>
            <a:r>
              <a:rPr lang="en-US" altLang="en-US" sz="1400" dirty="0" smtClean="0">
                <a:solidFill>
                  <a:schemeClr val="bg2">
                    <a:lumMod val="10000"/>
                  </a:schemeClr>
                </a:solidFill>
                <a:latin typeface="+mj-lt"/>
              </a:rPr>
              <a:t>:</a:t>
            </a:r>
            <a:endParaRPr lang="en-US" sz="1400" i="1" dirty="0" smtClean="0">
              <a:solidFill>
                <a:srgbClr val="000000"/>
              </a:solidFill>
              <a:latin typeface="+mj-lt"/>
            </a:endParaRPr>
          </a:p>
          <a:p>
            <a:pPr algn="just">
              <a:spcBef>
                <a:spcPts val="0"/>
              </a:spcBef>
              <a:buClr>
                <a:schemeClr val="accent2">
                  <a:lumMod val="75000"/>
                </a:schemeClr>
              </a:buClr>
              <a:buFont typeface="+mj-lt"/>
              <a:buAutoNum type="arabicPeriod"/>
              <a:defRPr/>
            </a:pPr>
            <a:r>
              <a:rPr lang="en-US" sz="1500" i="1" dirty="0">
                <a:solidFill>
                  <a:srgbClr val="000000"/>
                </a:solidFill>
                <a:latin typeface="+mj-lt"/>
              </a:rPr>
              <a:t>“Employees approached for interview and/or comments by the news media, cannot provide them with any information.  Our President, Michael Glick, is the only person authorized and designated to comment on Company polices or any event that may affect our organization</a:t>
            </a:r>
            <a:r>
              <a:rPr lang="en-US" sz="1500" i="1" dirty="0" smtClean="0">
                <a:solidFill>
                  <a:srgbClr val="000000"/>
                </a:solidFill>
                <a:latin typeface="+mj-lt"/>
              </a:rPr>
              <a:t>.”</a:t>
            </a:r>
          </a:p>
          <a:p>
            <a:pPr algn="just">
              <a:spcBef>
                <a:spcPts val="0"/>
              </a:spcBef>
              <a:buClr>
                <a:schemeClr val="accent2">
                  <a:lumMod val="75000"/>
                </a:schemeClr>
              </a:buClr>
              <a:buFont typeface="+mj-lt"/>
              <a:buAutoNum type="arabicPeriod"/>
              <a:defRPr/>
            </a:pPr>
            <a:endParaRPr lang="en-US" sz="900" dirty="0">
              <a:solidFill>
                <a:srgbClr val="000000"/>
              </a:solidFill>
              <a:latin typeface="+mj-lt"/>
            </a:endParaRPr>
          </a:p>
          <a:p>
            <a:pPr lvl="1" algn="just">
              <a:spcBef>
                <a:spcPts val="0"/>
              </a:spcBef>
              <a:buClr>
                <a:schemeClr val="accent2">
                  <a:lumMod val="75000"/>
                </a:schemeClr>
              </a:buClr>
              <a:buFont typeface="Wingdings" panose="05000000000000000000" pitchFamily="2" charset="2"/>
              <a:buChar char="Ø"/>
              <a:defRPr/>
            </a:pPr>
            <a:r>
              <a:rPr lang="en-US" sz="1500" dirty="0">
                <a:solidFill>
                  <a:srgbClr val="000000"/>
                </a:solidFill>
                <a:latin typeface="+mj-lt"/>
              </a:rPr>
              <a:t>Found to be lawful, as nothing in the Act provides an employee to speak on behalf of their employer, and a reasonable employee would understand that they would be able to speak with the media</a:t>
            </a:r>
            <a:r>
              <a:rPr lang="en-US" sz="1500" u="sng" dirty="0">
                <a:solidFill>
                  <a:srgbClr val="000000"/>
                </a:solidFill>
                <a:latin typeface="+mj-lt"/>
              </a:rPr>
              <a:t> on their own behalf</a:t>
            </a:r>
            <a:r>
              <a:rPr lang="en-US" sz="1500" dirty="0" smtClean="0">
                <a:solidFill>
                  <a:srgbClr val="000000"/>
                </a:solidFill>
                <a:latin typeface="+mj-lt"/>
              </a:rPr>
              <a:t>.</a:t>
            </a:r>
          </a:p>
          <a:p>
            <a:pPr lvl="1" algn="just">
              <a:spcBef>
                <a:spcPts val="0"/>
              </a:spcBef>
              <a:buClr>
                <a:schemeClr val="accent2">
                  <a:lumMod val="75000"/>
                </a:schemeClr>
              </a:buClr>
              <a:buFont typeface="Wingdings" panose="05000000000000000000" pitchFamily="2" charset="2"/>
              <a:buChar char="Ø"/>
              <a:defRPr/>
            </a:pPr>
            <a:endParaRPr lang="en-US" sz="900" dirty="0">
              <a:solidFill>
                <a:srgbClr val="000000"/>
              </a:solidFill>
              <a:latin typeface="+mj-lt"/>
            </a:endParaRPr>
          </a:p>
          <a:p>
            <a:pPr algn="just">
              <a:spcBef>
                <a:spcPts val="0"/>
              </a:spcBef>
              <a:buClr>
                <a:schemeClr val="accent2">
                  <a:lumMod val="75000"/>
                </a:schemeClr>
              </a:buClr>
              <a:buFont typeface="+mj-lt"/>
              <a:buAutoNum type="arabicPeriod"/>
              <a:defRPr/>
            </a:pPr>
            <a:r>
              <a:rPr lang="en-US" sz="1500" i="1" dirty="0" smtClean="0">
                <a:solidFill>
                  <a:srgbClr val="000000"/>
                </a:solidFill>
                <a:latin typeface="+mj-lt"/>
              </a:rPr>
              <a:t>Every employee is responsible for protecting any and all information that is used, acquired or added to regarding matters that are confidential and proprietary of [employer] including but not limited to client/vendor lists . . . .</a:t>
            </a:r>
          </a:p>
          <a:p>
            <a:pPr algn="just">
              <a:spcBef>
                <a:spcPts val="0"/>
              </a:spcBef>
              <a:buClr>
                <a:schemeClr val="accent2">
                  <a:lumMod val="75000"/>
                </a:schemeClr>
              </a:buClr>
              <a:buFont typeface="+mj-lt"/>
              <a:buAutoNum type="arabicPeriod"/>
              <a:defRPr/>
            </a:pPr>
            <a:endParaRPr lang="en-US" sz="900" i="1" dirty="0" smtClean="0">
              <a:solidFill>
                <a:srgbClr val="000000"/>
              </a:solidFill>
              <a:latin typeface="+mj-lt"/>
            </a:endParaRPr>
          </a:p>
          <a:p>
            <a:pPr lvl="1" algn="just">
              <a:spcBef>
                <a:spcPts val="600"/>
              </a:spcBef>
              <a:spcAft>
                <a:spcPts val="1200"/>
              </a:spcAft>
              <a:buClr>
                <a:schemeClr val="accent2">
                  <a:lumMod val="75000"/>
                </a:schemeClr>
              </a:buClr>
              <a:buFont typeface="Wingdings" panose="05000000000000000000" pitchFamily="2" charset="2"/>
              <a:buChar char="Ø"/>
              <a:defRPr/>
            </a:pPr>
            <a:r>
              <a:rPr lang="en-US" altLang="en-US" sz="1500" dirty="0" smtClean="0">
                <a:solidFill>
                  <a:schemeClr val="bg2">
                    <a:lumMod val="10000"/>
                  </a:schemeClr>
                </a:solidFill>
                <a:latin typeface="+mj-lt"/>
              </a:rPr>
              <a:t>Found to be lawful, on the basis that an objectively reasonable employee would not interpret this rule to prohibit or interfere with the exercise of Section 7 Rights</a:t>
            </a:r>
            <a:r>
              <a:rPr lang="en-US" altLang="en-US" sz="1400" dirty="0" smtClean="0">
                <a:solidFill>
                  <a:schemeClr val="bg2">
                    <a:lumMod val="10000"/>
                  </a:schemeClr>
                </a:solidFill>
                <a:latin typeface="+mj-lt"/>
              </a:rPr>
              <a:t>.</a:t>
            </a:r>
          </a:p>
        </p:txBody>
      </p:sp>
      <p:sp>
        <p:nvSpPr>
          <p:cNvPr id="3" name="Title 2"/>
          <p:cNvSpPr>
            <a:spLocks noGrp="1"/>
          </p:cNvSpPr>
          <p:nvPr>
            <p:ph type="ctrTitle"/>
          </p:nvPr>
        </p:nvSpPr>
        <p:spPr>
          <a:xfrm>
            <a:off x="381003" y="971551"/>
            <a:ext cx="8229599" cy="479227"/>
          </a:xfrm>
        </p:spPr>
        <p:txBody>
          <a:bodyPr>
            <a:noAutofit/>
          </a:bodyPr>
          <a:lstStyle/>
          <a:p>
            <a:pPr algn="ctr">
              <a:defRPr/>
            </a:pPr>
            <a:r>
              <a:rPr lang="en-US" sz="3000" b="1" u="sng" dirty="0" smtClean="0">
                <a:solidFill>
                  <a:schemeClr val="accent2">
                    <a:lumMod val="75000"/>
                  </a:schemeClr>
                </a:solidFill>
                <a:latin typeface="+mj-lt"/>
                <a:cs typeface="Arial" panose="020B0604020202020204" pitchFamily="34" charset="0"/>
              </a:rPr>
              <a:t>LA Specialty Produce Company</a:t>
            </a:r>
            <a:r>
              <a:rPr lang="en-US" sz="3000" b="1" dirty="0" smtClean="0">
                <a:solidFill>
                  <a:schemeClr val="accent2">
                    <a:lumMod val="75000"/>
                  </a:schemeClr>
                </a:solidFill>
                <a:latin typeface="+mj-lt"/>
                <a:cs typeface="Arial" panose="020B0604020202020204" pitchFamily="34" charset="0"/>
              </a:rPr>
              <a:t> – cont.</a:t>
            </a:r>
            <a:endParaRPr lang="en-US" sz="30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16</a:t>
            </a:fld>
            <a:endParaRPr lang="en-US" dirty="0">
              <a:solidFill>
                <a:srgbClr val="9C4636">
                  <a:tint val="75000"/>
                </a:srgbClr>
              </a:solidFill>
            </a:endParaRPr>
          </a:p>
        </p:txBody>
      </p:sp>
    </p:spTree>
    <p:extLst>
      <p:ext uri="{BB962C8B-B14F-4D97-AF65-F5344CB8AC3E}">
        <p14:creationId xmlns:p14="http://schemas.microsoft.com/office/powerpoint/2010/main" val="19185821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rmAutofit/>
          </a:bodyPr>
          <a:lstStyle/>
          <a:p>
            <a:pPr marL="0" indent="0" algn="just">
              <a:spcBef>
                <a:spcPts val="600"/>
              </a:spcBef>
              <a:buClr>
                <a:schemeClr val="accent2">
                  <a:lumMod val="75000"/>
                </a:schemeClr>
              </a:buClr>
              <a:buNone/>
              <a:defRPr/>
            </a:pPr>
            <a:r>
              <a:rPr lang="en-US" altLang="en-US" dirty="0" smtClean="0">
                <a:solidFill>
                  <a:schemeClr val="bg2">
                    <a:lumMod val="10000"/>
                  </a:schemeClr>
                </a:solidFill>
                <a:latin typeface="+mn-lt"/>
              </a:rPr>
              <a:t>In an advice memorandum released in April 2019, the NLRB’s Division of Advice analyzed the legality of the following policy language:</a:t>
            </a:r>
          </a:p>
          <a:p>
            <a:pPr marL="457200" indent="0" algn="just">
              <a:spcBef>
                <a:spcPts val="600"/>
              </a:spcBef>
              <a:spcAft>
                <a:spcPts val="1200"/>
              </a:spcAft>
              <a:buClr>
                <a:schemeClr val="accent2">
                  <a:lumMod val="75000"/>
                </a:schemeClr>
              </a:buClr>
              <a:buNone/>
              <a:defRPr/>
            </a:pPr>
            <a:r>
              <a:rPr lang="en-US" altLang="en-US" i="1" dirty="0" smtClean="0">
                <a:solidFill>
                  <a:schemeClr val="bg2">
                    <a:lumMod val="10000"/>
                  </a:schemeClr>
                </a:solidFill>
                <a:latin typeface="+mn-lt"/>
              </a:rPr>
              <a:t>Employees </a:t>
            </a:r>
            <a:r>
              <a:rPr lang="en-US" altLang="en-US" i="1" dirty="0">
                <a:solidFill>
                  <a:schemeClr val="bg2">
                    <a:lumMod val="10000"/>
                  </a:schemeClr>
                </a:solidFill>
                <a:latin typeface="+mn-lt"/>
              </a:rPr>
              <a:t>must refrain from engaging in conduct that could adversely affect the Company’s business or reputation. Such conduct includes, but is not limited to…publicly criticizing the Company, its management or its employees</a:t>
            </a:r>
            <a:r>
              <a:rPr lang="en-US" altLang="en-US" i="1" dirty="0" smtClean="0">
                <a:solidFill>
                  <a:schemeClr val="bg2">
                    <a:lumMod val="10000"/>
                  </a:schemeClr>
                </a:solidFill>
                <a:latin typeface="+mn-lt"/>
              </a:rPr>
              <a:t>.</a:t>
            </a:r>
          </a:p>
          <a:p>
            <a:pPr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employer had disciplined two employees for posting videos on Facebook critical of the company. </a:t>
            </a:r>
          </a:p>
          <a:p>
            <a:pPr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Additionally, the employer’s standard disciplinary letter language prohibited the employees from discussing discipline with their coworkers or company clients.</a:t>
            </a:r>
          </a:p>
        </p:txBody>
      </p:sp>
      <p:sp>
        <p:nvSpPr>
          <p:cNvPr id="3" name="Title 2"/>
          <p:cNvSpPr>
            <a:spLocks noGrp="1"/>
          </p:cNvSpPr>
          <p:nvPr>
            <p:ph type="ctrTitle"/>
          </p:nvPr>
        </p:nvSpPr>
        <p:spPr>
          <a:xfrm>
            <a:off x="381003" y="971551"/>
            <a:ext cx="8229599" cy="479227"/>
          </a:xfrm>
        </p:spPr>
        <p:txBody>
          <a:bodyPr>
            <a:noAutofit/>
          </a:bodyPr>
          <a:lstStyle/>
          <a:p>
            <a:pPr>
              <a:defRPr/>
            </a:pPr>
            <a:r>
              <a:rPr lang="en-US" sz="3000" b="1" dirty="0">
                <a:solidFill>
                  <a:schemeClr val="accent2">
                    <a:lumMod val="75000"/>
                  </a:schemeClr>
                </a:solidFill>
                <a:latin typeface="+mj-lt"/>
                <a:cs typeface="Arial" panose="020B0604020202020204" pitchFamily="34" charset="0"/>
              </a:rPr>
              <a:t>Work Rules – </a:t>
            </a:r>
            <a:r>
              <a:rPr lang="en-US" sz="3000" b="1" dirty="0" smtClean="0">
                <a:solidFill>
                  <a:schemeClr val="accent2">
                    <a:lumMod val="75000"/>
                  </a:schemeClr>
                </a:solidFill>
                <a:latin typeface="+mj-lt"/>
                <a:cs typeface="Arial" panose="020B0604020202020204" pitchFamily="34" charset="0"/>
              </a:rPr>
              <a:t>Facebook Videos/Defamation</a:t>
            </a:r>
            <a:endParaRPr lang="en-US" sz="30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17</a:t>
            </a:fld>
            <a:endParaRPr lang="en-US" dirty="0">
              <a:solidFill>
                <a:srgbClr val="9C4636">
                  <a:tint val="75000"/>
                </a:srgbClr>
              </a:solidFill>
            </a:endParaRPr>
          </a:p>
        </p:txBody>
      </p:sp>
      <p:sp>
        <p:nvSpPr>
          <p:cNvPr id="5" name="TextBox 4"/>
          <p:cNvSpPr txBox="1"/>
          <p:nvPr/>
        </p:nvSpPr>
        <p:spPr>
          <a:xfrm>
            <a:off x="4267200" y="4552950"/>
            <a:ext cx="4076700" cy="523220"/>
          </a:xfrm>
          <a:prstGeom prst="rect">
            <a:avLst/>
          </a:prstGeom>
          <a:noFill/>
        </p:spPr>
        <p:txBody>
          <a:bodyPr wrap="square" rtlCol="0">
            <a:spAutoFit/>
          </a:bodyPr>
          <a:lstStyle/>
          <a:p>
            <a:r>
              <a:rPr lang="en-US" sz="1400" b="1" dirty="0">
                <a:solidFill>
                  <a:schemeClr val="accent2">
                    <a:lumMod val="75000"/>
                  </a:schemeClr>
                </a:solidFill>
              </a:rPr>
              <a:t>Colorado Professional Security Services, LLC (Case </a:t>
            </a:r>
            <a:r>
              <a:rPr lang="en-US" sz="1400" b="1" dirty="0" smtClean="0">
                <a:solidFill>
                  <a:schemeClr val="accent2">
                    <a:lumMod val="75000"/>
                  </a:schemeClr>
                </a:solidFill>
              </a:rPr>
              <a:t>27-CA-203915)</a:t>
            </a:r>
            <a:endParaRPr lang="en-US" sz="1400" b="1" dirty="0">
              <a:solidFill>
                <a:schemeClr val="accent2">
                  <a:lumMod val="75000"/>
                </a:schemeClr>
              </a:solidFill>
            </a:endParaRPr>
          </a:p>
        </p:txBody>
      </p:sp>
    </p:spTree>
    <p:extLst>
      <p:ext uri="{BB962C8B-B14F-4D97-AF65-F5344CB8AC3E}">
        <p14:creationId xmlns:p14="http://schemas.microsoft.com/office/powerpoint/2010/main" val="31943047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504950"/>
            <a:ext cx="8153399" cy="3124200"/>
          </a:xfrm>
        </p:spPr>
        <p:txBody>
          <a:bodyPr>
            <a:normAutofit/>
          </a:bodyPr>
          <a:lstStyle/>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The Division of Advice concluded that both the policy prohibiting employees from criticizing the company and the discipline language that prohibited employees from discussing their discipline with coworkers or clients violated the NLRA. Specifically, the Division of Advice found:</a:t>
            </a:r>
          </a:p>
          <a:p>
            <a:pPr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rule prohibiting any public criticism of the company or management expressly interfered with any appeals by employees to the public in labor disputes (which is unlawful) and there was no legitimate business justification for a total ban.</a:t>
            </a:r>
          </a:p>
          <a:p>
            <a:pPr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disciplinary letter language expressly interfered with employees’ right to communicate with each other and third parties regarding the terms and conditions or employment, again without any legitimate business justification to do so.</a:t>
            </a:r>
          </a:p>
        </p:txBody>
      </p:sp>
      <p:sp>
        <p:nvSpPr>
          <p:cNvPr id="3" name="Title 2"/>
          <p:cNvSpPr>
            <a:spLocks noGrp="1"/>
          </p:cNvSpPr>
          <p:nvPr>
            <p:ph type="ctrTitle"/>
          </p:nvPr>
        </p:nvSpPr>
        <p:spPr>
          <a:xfrm>
            <a:off x="381003" y="971551"/>
            <a:ext cx="8229599" cy="479227"/>
          </a:xfrm>
        </p:spPr>
        <p:txBody>
          <a:bodyPr>
            <a:noAutofit/>
          </a:bodyPr>
          <a:lstStyle/>
          <a:p>
            <a:pPr>
              <a:defRPr/>
            </a:pPr>
            <a:r>
              <a:rPr lang="en-US" sz="3000" b="1" dirty="0">
                <a:solidFill>
                  <a:schemeClr val="accent2">
                    <a:lumMod val="75000"/>
                  </a:schemeClr>
                </a:solidFill>
                <a:latin typeface="+mj-lt"/>
                <a:cs typeface="Arial" panose="020B0604020202020204" pitchFamily="34" charset="0"/>
              </a:rPr>
              <a:t>Work Rules </a:t>
            </a:r>
            <a:r>
              <a:rPr lang="en-US" sz="3000" b="1" dirty="0" smtClean="0">
                <a:solidFill>
                  <a:schemeClr val="accent2">
                    <a:lumMod val="75000"/>
                  </a:schemeClr>
                </a:solidFill>
                <a:latin typeface="+mj-lt"/>
                <a:cs typeface="Arial" panose="020B0604020202020204" pitchFamily="34" charset="0"/>
              </a:rPr>
              <a:t>(cont.)</a:t>
            </a:r>
            <a:endParaRPr lang="en-US" sz="30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18</a:t>
            </a:fld>
            <a:endParaRPr lang="en-US" dirty="0">
              <a:solidFill>
                <a:srgbClr val="9C4636">
                  <a:tint val="75000"/>
                </a:srgbClr>
              </a:solidFill>
            </a:endParaRPr>
          </a:p>
        </p:txBody>
      </p:sp>
    </p:spTree>
    <p:extLst>
      <p:ext uri="{BB962C8B-B14F-4D97-AF65-F5344CB8AC3E}">
        <p14:creationId xmlns:p14="http://schemas.microsoft.com/office/powerpoint/2010/main" val="21798088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504950"/>
            <a:ext cx="8153399" cy="3200400"/>
          </a:xfrm>
        </p:spPr>
        <p:txBody>
          <a:bodyPr>
            <a:noAutofit/>
          </a:bodyPr>
          <a:lstStyle/>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In </a:t>
            </a:r>
            <a:r>
              <a:rPr lang="en-US" altLang="en-US" u="sng" dirty="0" smtClean="0">
                <a:solidFill>
                  <a:schemeClr val="bg2">
                    <a:lumMod val="10000"/>
                  </a:schemeClr>
                </a:solidFill>
                <a:latin typeface="+mn-lt"/>
              </a:rPr>
              <a:t>UPMC</a:t>
            </a:r>
            <a:r>
              <a:rPr lang="en-US" altLang="en-US" dirty="0" smtClean="0">
                <a:solidFill>
                  <a:schemeClr val="bg2">
                    <a:lumMod val="10000"/>
                  </a:schemeClr>
                </a:solidFill>
                <a:latin typeface="+mn-lt"/>
              </a:rPr>
              <a:t>, the Board expanded the ability of employers to eject </a:t>
            </a:r>
            <a:r>
              <a:rPr lang="en-US" altLang="en-US" b="1" dirty="0" smtClean="0">
                <a:solidFill>
                  <a:schemeClr val="accent2">
                    <a:lumMod val="75000"/>
                  </a:schemeClr>
                </a:solidFill>
                <a:latin typeface="+mn-lt"/>
              </a:rPr>
              <a:t>nonemployee union organizers </a:t>
            </a:r>
            <a:r>
              <a:rPr lang="en-US" altLang="en-US" dirty="0" smtClean="0">
                <a:solidFill>
                  <a:schemeClr val="bg2">
                    <a:lumMod val="10000"/>
                  </a:schemeClr>
                </a:solidFill>
                <a:latin typeface="+mn-lt"/>
              </a:rPr>
              <a:t>from publicly accessible spaces on their premises.</a:t>
            </a:r>
          </a:p>
          <a:p>
            <a:pPr marL="0" indent="0" algn="just">
              <a:spcBef>
                <a:spcPts val="600"/>
              </a:spcBef>
              <a:spcAft>
                <a:spcPts val="1200"/>
              </a:spcAft>
              <a:buClr>
                <a:schemeClr val="accent2">
                  <a:lumMod val="75000"/>
                </a:schemeClr>
              </a:buClr>
              <a:buNone/>
              <a:defRPr/>
            </a:pPr>
            <a:r>
              <a:rPr lang="en-US" altLang="en-US" dirty="0">
                <a:solidFill>
                  <a:schemeClr val="bg2">
                    <a:lumMod val="10000"/>
                  </a:schemeClr>
                </a:solidFill>
                <a:latin typeface="+mn-lt"/>
              </a:rPr>
              <a:t>U</a:t>
            </a:r>
            <a:r>
              <a:rPr lang="en-US" altLang="en-US" dirty="0" smtClean="0">
                <a:solidFill>
                  <a:schemeClr val="bg2">
                    <a:lumMod val="10000"/>
                  </a:schemeClr>
                </a:solidFill>
                <a:latin typeface="+mn-lt"/>
              </a:rPr>
              <a:t>nder the U.S. Supreme Court’s </a:t>
            </a:r>
            <a:r>
              <a:rPr lang="en-US" altLang="en-US" u="sng" dirty="0" smtClean="0">
                <a:solidFill>
                  <a:schemeClr val="bg2">
                    <a:lumMod val="10000"/>
                  </a:schemeClr>
                </a:solidFill>
                <a:latin typeface="+mn-lt"/>
              </a:rPr>
              <a:t>Babcock</a:t>
            </a:r>
            <a:r>
              <a:rPr lang="en-US" altLang="en-US" dirty="0" smtClean="0">
                <a:solidFill>
                  <a:schemeClr val="bg2">
                    <a:lumMod val="10000"/>
                  </a:schemeClr>
                </a:solidFill>
                <a:latin typeface="+mn-lt"/>
              </a:rPr>
              <a:t> standard, employers may prohibit organizing activity by nonemployees if:</a:t>
            </a:r>
          </a:p>
          <a:p>
            <a:pPr lvl="1" algn="just">
              <a:spcBef>
                <a:spcPts val="0"/>
              </a:spcBef>
              <a:buClr>
                <a:schemeClr val="accent2">
                  <a:lumMod val="75000"/>
                </a:schemeClr>
              </a:buClr>
              <a:buFont typeface="+mj-lt"/>
              <a:buAutoNum type="arabicPeriod"/>
              <a:defRPr/>
            </a:pPr>
            <a:r>
              <a:rPr lang="en-US" altLang="en-US" dirty="0" smtClean="0">
                <a:solidFill>
                  <a:schemeClr val="bg2">
                    <a:lumMod val="10000"/>
                  </a:schemeClr>
                </a:solidFill>
                <a:latin typeface="+mn-lt"/>
              </a:rPr>
              <a:t>Reasonable </a:t>
            </a:r>
            <a:r>
              <a:rPr lang="en-US" altLang="en-US" dirty="0">
                <a:solidFill>
                  <a:schemeClr val="bg2">
                    <a:lumMod val="10000"/>
                  </a:schemeClr>
                </a:solidFill>
                <a:latin typeface="+mn-lt"/>
              </a:rPr>
              <a:t>efforts by the union through other channels would allow it to reach the employees </a:t>
            </a:r>
            <a:r>
              <a:rPr lang="en-US" altLang="en-US" dirty="0" smtClean="0">
                <a:solidFill>
                  <a:schemeClr val="bg2">
                    <a:lumMod val="10000"/>
                  </a:schemeClr>
                </a:solidFill>
                <a:latin typeface="+mn-lt"/>
              </a:rPr>
              <a:t>(known </a:t>
            </a:r>
            <a:r>
              <a:rPr lang="en-US" altLang="en-US" dirty="0">
                <a:solidFill>
                  <a:schemeClr val="bg2">
                    <a:lumMod val="10000"/>
                  </a:schemeClr>
                </a:solidFill>
                <a:latin typeface="+mn-lt"/>
              </a:rPr>
              <a:t>as the “inaccessibility” exception) </a:t>
            </a:r>
            <a:r>
              <a:rPr lang="en-US" altLang="en-US" b="1" dirty="0">
                <a:solidFill>
                  <a:schemeClr val="bg2">
                    <a:lumMod val="10000"/>
                  </a:schemeClr>
                </a:solidFill>
                <a:latin typeface="+mn-lt"/>
              </a:rPr>
              <a:t>and </a:t>
            </a:r>
            <a:endParaRPr lang="en-US" altLang="en-US" b="1" dirty="0" smtClean="0">
              <a:solidFill>
                <a:schemeClr val="bg2">
                  <a:lumMod val="10000"/>
                </a:schemeClr>
              </a:solidFill>
              <a:latin typeface="+mn-lt"/>
            </a:endParaRPr>
          </a:p>
          <a:p>
            <a:pPr lvl="1" algn="just">
              <a:spcBef>
                <a:spcPts val="0"/>
              </a:spcBef>
              <a:buClr>
                <a:schemeClr val="accent2">
                  <a:lumMod val="75000"/>
                </a:schemeClr>
              </a:buClr>
              <a:buFont typeface="+mj-lt"/>
              <a:buAutoNum type="arabicPeriod"/>
              <a:defRPr/>
            </a:pPr>
            <a:r>
              <a:rPr lang="en-US" altLang="en-US" dirty="0" smtClean="0">
                <a:solidFill>
                  <a:schemeClr val="bg2">
                    <a:lumMod val="10000"/>
                  </a:schemeClr>
                </a:solidFill>
                <a:latin typeface="+mn-lt"/>
              </a:rPr>
              <a:t>If </a:t>
            </a:r>
            <a:r>
              <a:rPr lang="en-US" altLang="en-US" dirty="0">
                <a:solidFill>
                  <a:schemeClr val="bg2">
                    <a:lumMod val="10000"/>
                  </a:schemeClr>
                </a:solidFill>
                <a:latin typeface="+mn-lt"/>
              </a:rPr>
              <a:t>the employer does not discriminate against the union by allowing other distribution </a:t>
            </a:r>
            <a:r>
              <a:rPr lang="en-US" altLang="en-US" dirty="0" smtClean="0">
                <a:solidFill>
                  <a:schemeClr val="bg2">
                    <a:lumMod val="10000"/>
                  </a:schemeClr>
                </a:solidFill>
                <a:latin typeface="+mn-lt"/>
              </a:rPr>
              <a:t>(known </a:t>
            </a:r>
            <a:r>
              <a:rPr lang="en-US" altLang="en-US" dirty="0">
                <a:solidFill>
                  <a:schemeClr val="bg2">
                    <a:lumMod val="10000"/>
                  </a:schemeClr>
                </a:solidFill>
                <a:latin typeface="+mn-lt"/>
              </a:rPr>
              <a:t>as the “discrimination” exception</a:t>
            </a:r>
            <a:r>
              <a:rPr lang="en-US" altLang="en-US" dirty="0" smtClean="0">
                <a:solidFill>
                  <a:schemeClr val="bg2">
                    <a:lumMod val="10000"/>
                  </a:schemeClr>
                </a:solidFill>
                <a:latin typeface="+mn-lt"/>
              </a:rPr>
              <a:t>).</a:t>
            </a:r>
          </a:p>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The Board adopted a “public space” exception: an employer </a:t>
            </a:r>
            <a:r>
              <a:rPr lang="en-US" altLang="en-US" dirty="0">
                <a:solidFill>
                  <a:schemeClr val="bg2">
                    <a:lumMod val="10000"/>
                  </a:schemeClr>
                </a:solidFill>
                <a:latin typeface="+mn-lt"/>
              </a:rPr>
              <a:t>violated Section 8(a)(1) </a:t>
            </a:r>
            <a:r>
              <a:rPr lang="en-US" altLang="en-US" dirty="0" smtClean="0">
                <a:solidFill>
                  <a:schemeClr val="bg2">
                    <a:lumMod val="10000"/>
                  </a:schemeClr>
                </a:solidFill>
                <a:latin typeface="+mn-lt"/>
              </a:rPr>
              <a:t>by denying access </a:t>
            </a:r>
            <a:r>
              <a:rPr lang="en-US" altLang="en-US" dirty="0">
                <a:solidFill>
                  <a:schemeClr val="bg2">
                    <a:lumMod val="10000"/>
                  </a:schemeClr>
                </a:solidFill>
                <a:latin typeface="+mn-lt"/>
              </a:rPr>
              <a:t>to cafeterias and restaurants open to the public if the organizers </a:t>
            </a:r>
            <a:r>
              <a:rPr lang="en-US" altLang="en-US" dirty="0" smtClean="0">
                <a:solidFill>
                  <a:schemeClr val="bg2">
                    <a:lumMod val="10000"/>
                  </a:schemeClr>
                </a:solidFill>
                <a:latin typeface="+mn-lt"/>
              </a:rPr>
              <a:t>used </a:t>
            </a:r>
            <a:r>
              <a:rPr lang="en-US" altLang="en-US" dirty="0">
                <a:solidFill>
                  <a:schemeClr val="bg2">
                    <a:lumMod val="10000"/>
                  </a:schemeClr>
                </a:solidFill>
                <a:latin typeface="+mn-lt"/>
              </a:rPr>
              <a:t>the facility in a manner consistent with its intended use in a non-disruptive manner.</a:t>
            </a:r>
            <a:endParaRPr lang="en-US" altLang="en-US" dirty="0" smtClean="0">
              <a:solidFill>
                <a:schemeClr val="bg2">
                  <a:lumMod val="10000"/>
                </a:schemeClr>
              </a:solidFill>
              <a:latin typeface="+mn-lt"/>
            </a:endParaRPr>
          </a:p>
        </p:txBody>
      </p:sp>
      <p:sp>
        <p:nvSpPr>
          <p:cNvPr id="3" name="Title 2"/>
          <p:cNvSpPr>
            <a:spLocks noGrp="1"/>
          </p:cNvSpPr>
          <p:nvPr>
            <p:ph type="ctrTitle"/>
          </p:nvPr>
        </p:nvSpPr>
        <p:spPr>
          <a:xfrm>
            <a:off x="381003" y="971551"/>
            <a:ext cx="8229599" cy="479227"/>
          </a:xfrm>
        </p:spPr>
        <p:txBody>
          <a:bodyPr>
            <a:noAutofit/>
          </a:bodyPr>
          <a:lstStyle/>
          <a:p>
            <a:pPr>
              <a:defRPr/>
            </a:pPr>
            <a:r>
              <a:rPr lang="en-US" sz="3000" b="1" dirty="0" smtClean="0">
                <a:solidFill>
                  <a:schemeClr val="accent2">
                    <a:lumMod val="75000"/>
                  </a:schemeClr>
                </a:solidFill>
                <a:latin typeface="+mj-lt"/>
                <a:cs typeface="Arial" panose="020B0604020202020204" pitchFamily="34" charset="0"/>
              </a:rPr>
              <a:t>Property Rights - </a:t>
            </a:r>
            <a:r>
              <a:rPr lang="en-US" sz="3000" b="1" u="sng" dirty="0" smtClean="0">
                <a:solidFill>
                  <a:schemeClr val="accent2">
                    <a:lumMod val="75000"/>
                  </a:schemeClr>
                </a:solidFill>
                <a:latin typeface="+mj-lt"/>
                <a:cs typeface="Arial" panose="020B0604020202020204" pitchFamily="34" charset="0"/>
              </a:rPr>
              <a:t>UPMC Presbyterian Hospital</a:t>
            </a:r>
            <a:endParaRPr lang="en-US" sz="30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19</a:t>
            </a:fld>
            <a:endParaRPr lang="en-US" dirty="0">
              <a:solidFill>
                <a:srgbClr val="9C4636">
                  <a:tint val="75000"/>
                </a:srgbClr>
              </a:solidFill>
            </a:endParaRPr>
          </a:p>
        </p:txBody>
      </p:sp>
      <p:sp>
        <p:nvSpPr>
          <p:cNvPr id="5" name="TextBox 4"/>
          <p:cNvSpPr txBox="1"/>
          <p:nvPr/>
        </p:nvSpPr>
        <p:spPr>
          <a:xfrm rot="10800000" flipV="1">
            <a:off x="4724399" y="4705350"/>
            <a:ext cx="2590800" cy="307777"/>
          </a:xfrm>
          <a:prstGeom prst="rect">
            <a:avLst/>
          </a:prstGeom>
          <a:noFill/>
        </p:spPr>
        <p:txBody>
          <a:bodyPr wrap="square" rtlCol="0">
            <a:spAutoFit/>
          </a:bodyPr>
          <a:lstStyle/>
          <a:p>
            <a:r>
              <a:rPr lang="en-US" sz="1400" b="1" dirty="0" smtClean="0">
                <a:solidFill>
                  <a:schemeClr val="accent2">
                    <a:lumMod val="75000"/>
                  </a:schemeClr>
                </a:solidFill>
              </a:rPr>
              <a:t>368 NLRB No. 2 (Oct. 14, 2019)</a:t>
            </a:r>
            <a:endParaRPr lang="en-US" sz="1400" b="1" dirty="0">
              <a:solidFill>
                <a:schemeClr val="accent2">
                  <a:lumMod val="75000"/>
                </a:schemeClr>
              </a:solidFill>
            </a:endParaRPr>
          </a:p>
        </p:txBody>
      </p:sp>
    </p:spTree>
    <p:extLst>
      <p:ext uri="{BB962C8B-B14F-4D97-AF65-F5344CB8AC3E}">
        <p14:creationId xmlns:p14="http://schemas.microsoft.com/office/powerpoint/2010/main" val="12968902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4071762" y="2647950"/>
            <a:ext cx="4572000" cy="584775"/>
          </a:xfrm>
        </p:spPr>
        <p:txBody>
          <a:bodyPr wrap="square">
            <a:spAutoFit/>
          </a:bodyPr>
          <a:lstStyle/>
          <a:p>
            <a:pPr eaLnBrk="1" hangingPunct="1">
              <a:spcBef>
                <a:spcPct val="0"/>
              </a:spcBef>
              <a:defRPr/>
            </a:pPr>
            <a:r>
              <a:rPr lang="en-US" altLang="en-US" sz="3200" b="1" dirty="0" err="1" smtClean="0">
                <a:solidFill>
                  <a:srgbClr val="9C4636"/>
                </a:solidFill>
                <a:latin typeface="Arial" panose="020B0604020202020204" pitchFamily="34" charset="0"/>
                <a:cs typeface="Arial" panose="020B0604020202020204" pitchFamily="34" charset="0"/>
              </a:rPr>
              <a:t>Meggen</a:t>
            </a:r>
            <a:r>
              <a:rPr lang="en-US" altLang="en-US" sz="3200" b="1" dirty="0" smtClean="0">
                <a:solidFill>
                  <a:srgbClr val="9C4636"/>
                </a:solidFill>
                <a:latin typeface="Arial" panose="020B0604020202020204" pitchFamily="34" charset="0"/>
                <a:cs typeface="Arial" panose="020B0604020202020204" pitchFamily="34" charset="0"/>
              </a:rPr>
              <a:t> E. Lindsay</a:t>
            </a:r>
            <a:endParaRPr lang="en-US" altLang="en-US" sz="3200" b="1" dirty="0">
              <a:solidFill>
                <a:srgbClr val="9C4636"/>
              </a:solidFill>
            </a:endParaRPr>
          </a:p>
        </p:txBody>
      </p:sp>
      <p:sp>
        <p:nvSpPr>
          <p:cNvPr id="5123" name="Subtitle 4"/>
          <p:cNvSpPr txBox="1"/>
          <p:nvPr/>
        </p:nvSpPr>
        <p:spPr bwMode="auto">
          <a:xfrm>
            <a:off x="4038600" y="3208709"/>
            <a:ext cx="457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a:defRPr sz="3200">
                <a:solidFill>
                  <a:srgbClr val="8A8A8A"/>
                </a:solidFill>
                <a:latin typeface="CG Omega" pitchFamily="34" charset="0"/>
              </a:defRPr>
            </a:lvl1pPr>
            <a:lvl2pPr marL="742950" indent="-285750" eaLnBrk="0" hangingPunct="0">
              <a:spcBef>
                <a:spcPct val="20000"/>
              </a:spcBef>
              <a:buFont typeface="Arial"/>
              <a:buChar char="–"/>
              <a:defRPr sz="2800">
                <a:solidFill>
                  <a:schemeClr val="tx1"/>
                </a:solidFill>
                <a:latin typeface="Arial"/>
              </a:defRPr>
            </a:lvl2pPr>
            <a:lvl3pPr marL="1143000" indent="-228600" eaLnBrk="0" hangingPunct="0">
              <a:spcBef>
                <a:spcPct val="20000"/>
              </a:spcBef>
              <a:buFont typeface="Arial"/>
              <a:buChar char="•"/>
              <a:defRPr sz="2400">
                <a:solidFill>
                  <a:schemeClr val="tx1"/>
                </a:solidFill>
                <a:latin typeface="Arial"/>
              </a:defRPr>
            </a:lvl3pPr>
            <a:lvl4pPr marL="1600200" indent="-228600" eaLnBrk="0" hangingPunct="0">
              <a:spcBef>
                <a:spcPct val="20000"/>
              </a:spcBef>
              <a:buFont typeface="Arial"/>
              <a:buChar char="–"/>
              <a:defRPr sz="2000">
                <a:solidFill>
                  <a:schemeClr val="tx1"/>
                </a:solidFill>
                <a:latin typeface="Arial"/>
              </a:defRPr>
            </a:lvl4pPr>
            <a:lvl5pPr marL="2057400" indent="-228600" eaLnBrk="0" hangingPunct="0">
              <a:spcBef>
                <a:spcPct val="20000"/>
              </a:spcBef>
              <a:buFont typeface="Arial"/>
              <a:buChar char="»"/>
              <a:defRPr sz="2000">
                <a:solidFill>
                  <a:schemeClr val="tx1"/>
                </a:solidFill>
                <a:latin typeface="Arial"/>
              </a:defRPr>
            </a:lvl5pPr>
            <a:lvl6pPr marL="2514600" indent="-228600" defTabSz="457200" eaLnBrk="0" fontAlgn="base" hangingPunct="0">
              <a:spcBef>
                <a:spcPct val="20000"/>
              </a:spcBef>
              <a:spcAft>
                <a:spcPct val="0"/>
              </a:spcAft>
              <a:buFont typeface="Arial"/>
              <a:buChar char="»"/>
              <a:defRPr sz="2000">
                <a:solidFill>
                  <a:schemeClr val="tx1"/>
                </a:solidFill>
                <a:latin typeface="Arial"/>
              </a:defRPr>
            </a:lvl6pPr>
            <a:lvl7pPr marL="2971800" indent="-228600" defTabSz="457200" eaLnBrk="0" fontAlgn="base" hangingPunct="0">
              <a:spcBef>
                <a:spcPct val="20000"/>
              </a:spcBef>
              <a:spcAft>
                <a:spcPct val="0"/>
              </a:spcAft>
              <a:buFont typeface="Arial"/>
              <a:buChar char="»"/>
              <a:defRPr sz="2000">
                <a:solidFill>
                  <a:schemeClr val="tx1"/>
                </a:solidFill>
                <a:latin typeface="Arial"/>
              </a:defRPr>
            </a:lvl7pPr>
            <a:lvl8pPr marL="3429000" indent="-228600" defTabSz="457200" eaLnBrk="0" fontAlgn="base" hangingPunct="0">
              <a:spcBef>
                <a:spcPct val="20000"/>
              </a:spcBef>
              <a:spcAft>
                <a:spcPct val="0"/>
              </a:spcAft>
              <a:buFont typeface="Arial"/>
              <a:buChar char="»"/>
              <a:defRPr sz="2000">
                <a:solidFill>
                  <a:schemeClr val="tx1"/>
                </a:solidFill>
                <a:latin typeface="Arial"/>
              </a:defRPr>
            </a:lvl8pPr>
            <a:lvl9pPr marL="3886200" indent="-228600" defTabSz="457200" eaLnBrk="0" fontAlgn="base" hangingPunct="0">
              <a:spcBef>
                <a:spcPct val="20000"/>
              </a:spcBef>
              <a:spcAft>
                <a:spcPct val="0"/>
              </a:spcAft>
              <a:buFont typeface="Arial"/>
              <a:buChar char="»"/>
              <a:defRPr sz="2000">
                <a:solidFill>
                  <a:schemeClr val="tx1"/>
                </a:solidFill>
                <a:latin typeface="Arial"/>
              </a:defRPr>
            </a:lvl9pPr>
          </a:lstStyle>
          <a:p>
            <a:pPr algn="ctr" eaLnBrk="1" hangingPunct="1">
              <a:spcBef>
                <a:spcPct val="0"/>
              </a:spcBef>
            </a:pPr>
            <a:r>
              <a:rPr lang="en-US" altLang="en-US" sz="2000" dirty="0">
                <a:solidFill>
                  <a:srgbClr val="9C4636"/>
                </a:solidFill>
                <a:latin typeface="Arial"/>
              </a:rPr>
              <a:t>(612) </a:t>
            </a:r>
            <a:r>
              <a:rPr lang="en-US" altLang="en-US" sz="2000" dirty="0" smtClean="0">
                <a:solidFill>
                  <a:srgbClr val="9C4636"/>
                </a:solidFill>
                <a:latin typeface="Arial"/>
              </a:rPr>
              <a:t>373-8424</a:t>
            </a:r>
            <a:endParaRPr lang="en-US" altLang="en-US" sz="2000" dirty="0">
              <a:solidFill>
                <a:srgbClr val="9C4636"/>
              </a:solidFill>
              <a:latin typeface="Arial"/>
            </a:endParaRPr>
          </a:p>
          <a:p>
            <a:pPr algn="ctr" eaLnBrk="1" hangingPunct="1">
              <a:spcBef>
                <a:spcPct val="0"/>
              </a:spcBef>
            </a:pPr>
            <a:r>
              <a:rPr lang="en-US" altLang="en-US" sz="2000" dirty="0" smtClean="0">
                <a:solidFill>
                  <a:srgbClr val="9C4636"/>
                </a:solidFill>
                <a:latin typeface="Arial"/>
              </a:rPr>
              <a:t>mlindsay@felhaber.com</a:t>
            </a:r>
            <a:endParaRPr lang="en-US" altLang="en-US" sz="2000" dirty="0">
              <a:solidFill>
                <a:srgbClr val="9C4636"/>
              </a:solidFill>
              <a:latin typeface="Arial"/>
            </a:endParaRPr>
          </a:p>
        </p:txBody>
      </p:sp>
      <p:pic>
        <p:nvPicPr>
          <p:cNvPr id="2050" name="Picture 2" descr="https://www.felhaber.com/wp-content/uploads/LindsayMeggen_Felhaber_Attorneys_v6-1wz.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4192" y="1885950"/>
            <a:ext cx="1823085"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97918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rmAutofit/>
          </a:bodyPr>
          <a:lstStyle/>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“Public Space” exception abolished:</a:t>
            </a:r>
          </a:p>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In </a:t>
            </a:r>
            <a:r>
              <a:rPr lang="en-US" altLang="en-US" u="sng" dirty="0" smtClean="0">
                <a:solidFill>
                  <a:schemeClr val="bg2">
                    <a:lumMod val="10000"/>
                  </a:schemeClr>
                </a:solidFill>
                <a:latin typeface="+mn-lt"/>
              </a:rPr>
              <a:t>UPMC</a:t>
            </a:r>
            <a:r>
              <a:rPr lang="en-US" altLang="en-US" dirty="0" smtClean="0">
                <a:solidFill>
                  <a:schemeClr val="bg2">
                    <a:lumMod val="10000"/>
                  </a:schemeClr>
                </a:solidFill>
                <a:latin typeface="+mn-lt"/>
              </a:rPr>
              <a:t>, the Board </a:t>
            </a:r>
            <a:r>
              <a:rPr lang="en-US" altLang="en-US" dirty="0">
                <a:solidFill>
                  <a:schemeClr val="bg2">
                    <a:lumMod val="10000"/>
                  </a:schemeClr>
                </a:solidFill>
                <a:latin typeface="+mn-lt"/>
              </a:rPr>
              <a:t>expressly found that “to the extent that Board law created a ‘public space’ exception that requires employers to permit nonemployees to engage in promotional or organizational activity in public cafeterias or restaurants absent evidence of inaccessibility or activity-based discrimination, we overrule those decisions</a:t>
            </a:r>
            <a:r>
              <a:rPr lang="en-US" altLang="en-US" dirty="0" smtClean="0">
                <a:solidFill>
                  <a:schemeClr val="bg2">
                    <a:lumMod val="10000"/>
                  </a:schemeClr>
                </a:solidFill>
                <a:latin typeface="+mn-lt"/>
              </a:rPr>
              <a:t>.”</a:t>
            </a:r>
          </a:p>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The Board additionally held that the focus should be on the type of </a:t>
            </a:r>
            <a:r>
              <a:rPr lang="en-US" altLang="en-US" b="1" dirty="0" smtClean="0">
                <a:solidFill>
                  <a:schemeClr val="bg2">
                    <a:lumMod val="10000"/>
                  </a:schemeClr>
                </a:solidFill>
                <a:latin typeface="+mn-lt"/>
              </a:rPr>
              <a:t>conduct</a:t>
            </a:r>
            <a:r>
              <a:rPr lang="en-US" altLang="en-US" dirty="0" smtClean="0">
                <a:solidFill>
                  <a:schemeClr val="bg2">
                    <a:lumMod val="10000"/>
                  </a:schemeClr>
                </a:solidFill>
                <a:latin typeface="+mn-lt"/>
              </a:rPr>
              <a:t> engaged in by the Union organizers in relation to the activity engaged in. Therefore, simply because the employer had allowed </a:t>
            </a:r>
            <a:r>
              <a:rPr lang="en-US" altLang="en-US" i="1" dirty="0" smtClean="0">
                <a:solidFill>
                  <a:schemeClr val="bg2">
                    <a:lumMod val="10000"/>
                  </a:schemeClr>
                </a:solidFill>
                <a:latin typeface="+mn-lt"/>
              </a:rPr>
              <a:t>some</a:t>
            </a:r>
            <a:r>
              <a:rPr lang="en-US" altLang="en-US" dirty="0" smtClean="0">
                <a:solidFill>
                  <a:schemeClr val="bg2">
                    <a:lumMod val="10000"/>
                  </a:schemeClr>
                </a:solidFill>
                <a:latin typeface="+mn-lt"/>
              </a:rPr>
              <a:t> organizations to come on-site did not automatically entitle the union to access.</a:t>
            </a:r>
          </a:p>
        </p:txBody>
      </p:sp>
      <p:sp>
        <p:nvSpPr>
          <p:cNvPr id="3" name="Title 2"/>
          <p:cNvSpPr>
            <a:spLocks noGrp="1"/>
          </p:cNvSpPr>
          <p:nvPr>
            <p:ph type="ctrTitle"/>
          </p:nvPr>
        </p:nvSpPr>
        <p:spPr>
          <a:xfrm>
            <a:off x="381003" y="971551"/>
            <a:ext cx="8229599" cy="479227"/>
          </a:xfrm>
        </p:spPr>
        <p:txBody>
          <a:bodyPr>
            <a:noAutofit/>
          </a:bodyPr>
          <a:lstStyle/>
          <a:p>
            <a:pPr>
              <a:defRPr/>
            </a:pPr>
            <a:r>
              <a:rPr lang="en-US" sz="3000" b="1" dirty="0" smtClean="0">
                <a:solidFill>
                  <a:schemeClr val="accent2">
                    <a:lumMod val="75000"/>
                  </a:schemeClr>
                </a:solidFill>
                <a:latin typeface="+mj-lt"/>
                <a:cs typeface="Arial" panose="020B0604020202020204" pitchFamily="34" charset="0"/>
              </a:rPr>
              <a:t>Property Rights (cont.)</a:t>
            </a:r>
            <a:endParaRPr lang="en-US" sz="30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20</a:t>
            </a:fld>
            <a:endParaRPr lang="en-US" dirty="0">
              <a:solidFill>
                <a:srgbClr val="9C4636">
                  <a:tint val="75000"/>
                </a:srgbClr>
              </a:solidFill>
            </a:endParaRPr>
          </a:p>
        </p:txBody>
      </p:sp>
    </p:spTree>
    <p:extLst>
      <p:ext uri="{BB962C8B-B14F-4D97-AF65-F5344CB8AC3E}">
        <p14:creationId xmlns:p14="http://schemas.microsoft.com/office/powerpoint/2010/main" val="5069427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581150"/>
            <a:ext cx="8153399" cy="3048000"/>
          </a:xfrm>
        </p:spPr>
        <p:txBody>
          <a:bodyPr>
            <a:noAutofit/>
          </a:bodyPr>
          <a:lstStyle/>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The Board </a:t>
            </a:r>
            <a:r>
              <a:rPr lang="en-US" altLang="en-US" dirty="0">
                <a:solidFill>
                  <a:schemeClr val="bg2">
                    <a:lumMod val="10000"/>
                  </a:schemeClr>
                </a:solidFill>
                <a:latin typeface="+mn-lt"/>
              </a:rPr>
              <a:t>analyzed whether a property owner violated Section 8(a)(1) by barring off-duty employees of an on-site contractor from leafletting on its property</a:t>
            </a:r>
            <a:r>
              <a:rPr lang="en-US" altLang="en-US" dirty="0" smtClean="0">
                <a:solidFill>
                  <a:schemeClr val="bg2">
                    <a:lumMod val="10000"/>
                  </a:schemeClr>
                </a:solidFill>
                <a:latin typeface="+mn-lt"/>
              </a:rPr>
              <a:t>. </a:t>
            </a:r>
          </a:p>
          <a:p>
            <a:pPr marL="0" indent="0" algn="just">
              <a:spcBef>
                <a:spcPts val="600"/>
              </a:spcBef>
              <a:spcAft>
                <a:spcPts val="1200"/>
              </a:spcAft>
              <a:buClr>
                <a:schemeClr val="accent2">
                  <a:lumMod val="75000"/>
                </a:schemeClr>
              </a:buClr>
              <a:buNone/>
              <a:defRPr/>
            </a:pPr>
            <a:r>
              <a:rPr lang="en-US" altLang="en-US" b="1" dirty="0">
                <a:solidFill>
                  <a:schemeClr val="accent2">
                    <a:lumMod val="75000"/>
                  </a:schemeClr>
                </a:solidFill>
                <a:latin typeface="+mn-lt"/>
              </a:rPr>
              <a:t>Held</a:t>
            </a:r>
            <a:r>
              <a:rPr lang="en-US" altLang="en-US" dirty="0">
                <a:solidFill>
                  <a:schemeClr val="bg2">
                    <a:lumMod val="10000"/>
                  </a:schemeClr>
                </a:solidFill>
                <a:latin typeface="+mn-lt"/>
              </a:rPr>
              <a:t>: </a:t>
            </a:r>
            <a:r>
              <a:rPr lang="en-US" altLang="en-US" dirty="0" smtClean="0">
                <a:solidFill>
                  <a:schemeClr val="bg2">
                    <a:lumMod val="10000"/>
                  </a:schemeClr>
                </a:solidFill>
                <a:latin typeface="+mn-lt"/>
              </a:rPr>
              <a:t>A contractor’s </a:t>
            </a:r>
            <a:r>
              <a:rPr lang="en-US" altLang="en-US" dirty="0">
                <a:solidFill>
                  <a:schemeClr val="bg2">
                    <a:lumMod val="10000"/>
                  </a:schemeClr>
                </a:solidFill>
                <a:latin typeface="+mn-lt"/>
              </a:rPr>
              <a:t>employees are generally not entitled to the same Section 7 access rights as a property owner’s own employees, adopting the following </a:t>
            </a:r>
            <a:r>
              <a:rPr lang="en-US" altLang="en-US" dirty="0" smtClean="0">
                <a:solidFill>
                  <a:schemeClr val="bg2">
                    <a:lumMod val="10000"/>
                  </a:schemeClr>
                </a:solidFill>
                <a:latin typeface="+mn-lt"/>
              </a:rPr>
              <a:t>standard: A </a:t>
            </a:r>
            <a:r>
              <a:rPr lang="en-US" altLang="en-US" dirty="0">
                <a:solidFill>
                  <a:schemeClr val="bg2">
                    <a:lumMod val="10000"/>
                  </a:schemeClr>
                </a:solidFill>
                <a:latin typeface="+mn-lt"/>
              </a:rPr>
              <a:t>property owner may exclude from its property the off-duty employees of an on-site contractor, unless:</a:t>
            </a:r>
          </a:p>
          <a:p>
            <a:pPr algn="just">
              <a:spcBef>
                <a:spcPts val="600"/>
              </a:spcBef>
              <a:spcAft>
                <a:spcPts val="1200"/>
              </a:spcAft>
              <a:buClr>
                <a:schemeClr val="accent2">
                  <a:lumMod val="75000"/>
                </a:schemeClr>
              </a:buClr>
              <a:buFont typeface="Wingdings" panose="05000000000000000000" pitchFamily="2" charset="2"/>
              <a:buChar char="Ø"/>
              <a:defRPr/>
            </a:pPr>
            <a:r>
              <a:rPr lang="en-US" altLang="en-US" dirty="0">
                <a:solidFill>
                  <a:schemeClr val="bg2">
                    <a:lumMod val="10000"/>
                  </a:schemeClr>
                </a:solidFill>
                <a:latin typeface="+mn-lt"/>
              </a:rPr>
              <a:t>The employees in question work both regularly and exclusively on the property; and</a:t>
            </a:r>
          </a:p>
          <a:p>
            <a:pPr algn="just">
              <a:spcBef>
                <a:spcPts val="600"/>
              </a:spcBef>
              <a:spcAft>
                <a:spcPts val="1200"/>
              </a:spcAft>
              <a:buClr>
                <a:schemeClr val="accent2">
                  <a:lumMod val="75000"/>
                </a:schemeClr>
              </a:buClr>
              <a:buFont typeface="Wingdings" panose="05000000000000000000" pitchFamily="2" charset="2"/>
              <a:buChar char="Ø"/>
              <a:defRPr/>
            </a:pPr>
            <a:r>
              <a:rPr lang="en-US" altLang="en-US" dirty="0">
                <a:solidFill>
                  <a:schemeClr val="bg2">
                    <a:lumMod val="10000"/>
                  </a:schemeClr>
                </a:solidFill>
                <a:latin typeface="+mn-lt"/>
              </a:rPr>
              <a:t>The property owner fails to show that the employees have one ore more reasonable alternative means to communicate their message (i.e. use of adjacent property, newspapers, radio, television, billboards, and/or social media).</a:t>
            </a:r>
          </a:p>
          <a:p>
            <a:pPr algn="just">
              <a:spcBef>
                <a:spcPts val="600"/>
              </a:spcBef>
              <a:spcAft>
                <a:spcPts val="1200"/>
              </a:spcAft>
              <a:buClr>
                <a:schemeClr val="accent2">
                  <a:lumMod val="75000"/>
                </a:schemeClr>
              </a:buClr>
              <a:buFont typeface="Wingdings" panose="05000000000000000000" pitchFamily="2" charset="2"/>
              <a:buChar char="Ø"/>
              <a:defRPr/>
            </a:pPr>
            <a:endParaRPr lang="en-US" altLang="en-US" dirty="0" smtClean="0">
              <a:solidFill>
                <a:schemeClr val="bg2">
                  <a:lumMod val="10000"/>
                </a:schemeClr>
              </a:solidFill>
              <a:latin typeface="+mn-lt"/>
            </a:endParaRPr>
          </a:p>
          <a:p>
            <a:pPr marL="0" indent="0" algn="just">
              <a:spcBef>
                <a:spcPts val="600"/>
              </a:spcBef>
              <a:spcAft>
                <a:spcPts val="1200"/>
              </a:spcAft>
              <a:buClr>
                <a:schemeClr val="accent2">
                  <a:lumMod val="75000"/>
                </a:schemeClr>
              </a:buClr>
              <a:buNone/>
              <a:defRPr/>
            </a:pPr>
            <a:endParaRPr lang="en-US" altLang="en-US" dirty="0" smtClean="0">
              <a:solidFill>
                <a:schemeClr val="bg2">
                  <a:lumMod val="10000"/>
                </a:schemeClr>
              </a:solidFill>
              <a:latin typeface="+mn-lt"/>
            </a:endParaRPr>
          </a:p>
        </p:txBody>
      </p:sp>
      <p:sp>
        <p:nvSpPr>
          <p:cNvPr id="3" name="Title 2"/>
          <p:cNvSpPr>
            <a:spLocks noGrp="1"/>
          </p:cNvSpPr>
          <p:nvPr>
            <p:ph type="ctrTitle"/>
          </p:nvPr>
        </p:nvSpPr>
        <p:spPr>
          <a:xfrm>
            <a:off x="381003" y="971551"/>
            <a:ext cx="8229599" cy="479227"/>
          </a:xfrm>
        </p:spPr>
        <p:txBody>
          <a:bodyPr>
            <a:noAutofit/>
          </a:bodyPr>
          <a:lstStyle/>
          <a:p>
            <a:pPr>
              <a:defRPr/>
            </a:pPr>
            <a:r>
              <a:rPr lang="en-US" sz="2800" b="1" dirty="0" smtClean="0">
                <a:solidFill>
                  <a:schemeClr val="accent2">
                    <a:lumMod val="75000"/>
                  </a:schemeClr>
                </a:solidFill>
                <a:latin typeface="+mj-lt"/>
                <a:cs typeface="Arial" panose="020B0604020202020204" pitchFamily="34" charset="0"/>
              </a:rPr>
              <a:t>Property Rights – </a:t>
            </a:r>
            <a:r>
              <a:rPr lang="en-US" sz="2800" b="1" u="sng" dirty="0" smtClean="0">
                <a:solidFill>
                  <a:schemeClr val="accent2">
                    <a:lumMod val="75000"/>
                  </a:schemeClr>
                </a:solidFill>
                <a:latin typeface="+mj-lt"/>
                <a:cs typeface="Arial" panose="020B0604020202020204" pitchFamily="34" charset="0"/>
              </a:rPr>
              <a:t>Bexar </a:t>
            </a:r>
            <a:r>
              <a:rPr lang="en-US" sz="2800" b="1" u="sng" dirty="0" err="1" smtClean="0">
                <a:solidFill>
                  <a:schemeClr val="accent2">
                    <a:lumMod val="75000"/>
                  </a:schemeClr>
                </a:solidFill>
                <a:latin typeface="+mj-lt"/>
                <a:cs typeface="Arial" panose="020B0604020202020204" pitchFamily="34" charset="0"/>
              </a:rPr>
              <a:t>Cnty</a:t>
            </a:r>
            <a:r>
              <a:rPr lang="en-US" sz="2800" b="1" u="sng" dirty="0" smtClean="0">
                <a:solidFill>
                  <a:schemeClr val="accent2">
                    <a:lumMod val="75000"/>
                  </a:schemeClr>
                </a:solidFill>
                <a:latin typeface="+mj-lt"/>
                <a:cs typeface="Arial" panose="020B0604020202020204" pitchFamily="34" charset="0"/>
              </a:rPr>
              <a:t>. Performing Arts Center</a:t>
            </a:r>
            <a:endParaRPr lang="en-US" sz="28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21</a:t>
            </a:fld>
            <a:endParaRPr lang="en-US" dirty="0">
              <a:solidFill>
                <a:srgbClr val="9C4636">
                  <a:tint val="75000"/>
                </a:srgbClr>
              </a:solidFill>
            </a:endParaRPr>
          </a:p>
        </p:txBody>
      </p:sp>
      <p:sp>
        <p:nvSpPr>
          <p:cNvPr id="5" name="TextBox 4"/>
          <p:cNvSpPr txBox="1"/>
          <p:nvPr/>
        </p:nvSpPr>
        <p:spPr>
          <a:xfrm rot="10800000" flipV="1">
            <a:off x="4191000" y="4708327"/>
            <a:ext cx="3810000" cy="307777"/>
          </a:xfrm>
          <a:prstGeom prst="rect">
            <a:avLst/>
          </a:prstGeom>
          <a:noFill/>
        </p:spPr>
        <p:txBody>
          <a:bodyPr wrap="square" rtlCol="0">
            <a:spAutoFit/>
          </a:bodyPr>
          <a:lstStyle/>
          <a:p>
            <a:r>
              <a:rPr lang="en-US" sz="1400" b="1" dirty="0" smtClean="0">
                <a:solidFill>
                  <a:schemeClr val="accent2">
                    <a:lumMod val="75000"/>
                  </a:schemeClr>
                </a:solidFill>
              </a:rPr>
              <a:t>368 NLRB No. 46 (Aug. 10, 2019)</a:t>
            </a:r>
            <a:endParaRPr lang="en-US" sz="1400" b="1" dirty="0">
              <a:solidFill>
                <a:schemeClr val="accent2">
                  <a:lumMod val="75000"/>
                </a:schemeClr>
              </a:solidFill>
            </a:endParaRPr>
          </a:p>
        </p:txBody>
      </p:sp>
    </p:spTree>
    <p:extLst>
      <p:ext uri="{BB962C8B-B14F-4D97-AF65-F5344CB8AC3E}">
        <p14:creationId xmlns:p14="http://schemas.microsoft.com/office/powerpoint/2010/main" val="30583185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rmAutofit/>
          </a:bodyPr>
          <a:lstStyle/>
          <a:p>
            <a:pPr marL="0" indent="0" algn="just">
              <a:spcBef>
                <a:spcPts val="600"/>
              </a:spcBef>
              <a:spcAft>
                <a:spcPts val="1200"/>
              </a:spcAft>
              <a:buClr>
                <a:schemeClr val="accent2">
                  <a:lumMod val="75000"/>
                </a:schemeClr>
              </a:buClr>
              <a:buNone/>
              <a:defRPr/>
            </a:pPr>
            <a:r>
              <a:rPr lang="en-US" altLang="en-US" b="1" dirty="0" smtClean="0">
                <a:solidFill>
                  <a:schemeClr val="accent2">
                    <a:lumMod val="75000"/>
                  </a:schemeClr>
                </a:solidFill>
                <a:latin typeface="+mn-lt"/>
              </a:rPr>
              <a:t>Held</a:t>
            </a:r>
            <a:r>
              <a:rPr lang="en-US" altLang="en-US" dirty="0" smtClean="0">
                <a:solidFill>
                  <a:schemeClr val="bg2">
                    <a:lumMod val="10000"/>
                  </a:schemeClr>
                </a:solidFill>
                <a:latin typeface="+mn-lt"/>
              </a:rPr>
              <a:t>: A business may lawfully limit the rights of </a:t>
            </a:r>
            <a:r>
              <a:rPr lang="en-US" altLang="en-US" b="1" dirty="0" smtClean="0">
                <a:solidFill>
                  <a:schemeClr val="bg2">
                    <a:lumMod val="10000"/>
                  </a:schemeClr>
                </a:solidFill>
                <a:latin typeface="+mn-lt"/>
              </a:rPr>
              <a:t>non-employee</a:t>
            </a:r>
            <a:r>
              <a:rPr lang="en-US" altLang="en-US" dirty="0" smtClean="0">
                <a:solidFill>
                  <a:schemeClr val="bg2">
                    <a:lumMod val="10000"/>
                  </a:schemeClr>
                </a:solidFill>
                <a:latin typeface="+mn-lt"/>
              </a:rPr>
              <a:t> </a:t>
            </a:r>
            <a:r>
              <a:rPr lang="en-US" altLang="en-US" b="1" dirty="0" smtClean="0">
                <a:solidFill>
                  <a:schemeClr val="bg2">
                    <a:lumMod val="10000"/>
                  </a:schemeClr>
                </a:solidFill>
                <a:latin typeface="+mn-lt"/>
              </a:rPr>
              <a:t>union supporters </a:t>
            </a:r>
            <a:r>
              <a:rPr lang="en-US" altLang="en-US" dirty="0" smtClean="0">
                <a:solidFill>
                  <a:schemeClr val="bg2">
                    <a:lumMod val="10000"/>
                  </a:schemeClr>
                </a:solidFill>
                <a:latin typeface="+mn-lt"/>
              </a:rPr>
              <a:t>to access company property, based on the type of activity the supporters are engaging in.</a:t>
            </a:r>
          </a:p>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While an employer may still not discriminate against a union in denying access, the Board clarified that the relevant inquiry is whether the employee has allowed </a:t>
            </a:r>
            <a:r>
              <a:rPr lang="en-US" altLang="en-US" u="sng" dirty="0" smtClean="0">
                <a:solidFill>
                  <a:schemeClr val="bg2">
                    <a:lumMod val="10000"/>
                  </a:schemeClr>
                </a:solidFill>
                <a:latin typeface="+mn-lt"/>
              </a:rPr>
              <a:t>similarly natured activities</a:t>
            </a:r>
            <a:r>
              <a:rPr lang="en-US" altLang="en-US" dirty="0" smtClean="0">
                <a:solidFill>
                  <a:schemeClr val="bg2">
                    <a:lumMod val="10000"/>
                  </a:schemeClr>
                </a:solidFill>
                <a:latin typeface="+mn-lt"/>
              </a:rPr>
              <a:t> in the past.</a:t>
            </a:r>
          </a:p>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Stated differently, an employer may deny access to non-employees seeking to engage in protest activities on its property while allowing non-employee access for a wide range of charitable, civic, and commercial activities that are not similar in nature to protest activities.</a:t>
            </a:r>
          </a:p>
          <a:p>
            <a:pPr marL="0" indent="0" algn="just">
              <a:spcBef>
                <a:spcPts val="600"/>
              </a:spcBef>
              <a:spcAft>
                <a:spcPts val="1200"/>
              </a:spcAft>
              <a:buClr>
                <a:schemeClr val="accent2">
                  <a:lumMod val="75000"/>
                </a:schemeClr>
              </a:buClr>
              <a:buNone/>
              <a:defRPr/>
            </a:pPr>
            <a:endParaRPr lang="en-US" altLang="en-US" sz="1400" dirty="0" smtClean="0">
              <a:solidFill>
                <a:schemeClr val="bg2">
                  <a:lumMod val="10000"/>
                </a:schemeClr>
              </a:solidFill>
              <a:latin typeface="+mn-lt"/>
            </a:endParaRPr>
          </a:p>
        </p:txBody>
      </p:sp>
      <p:sp>
        <p:nvSpPr>
          <p:cNvPr id="3" name="Title 2"/>
          <p:cNvSpPr>
            <a:spLocks noGrp="1"/>
          </p:cNvSpPr>
          <p:nvPr>
            <p:ph type="ctrTitle"/>
          </p:nvPr>
        </p:nvSpPr>
        <p:spPr>
          <a:xfrm>
            <a:off x="381003" y="971551"/>
            <a:ext cx="8229599" cy="479227"/>
          </a:xfrm>
        </p:spPr>
        <p:txBody>
          <a:bodyPr>
            <a:noAutofit/>
          </a:bodyPr>
          <a:lstStyle/>
          <a:p>
            <a:pPr>
              <a:defRPr/>
            </a:pPr>
            <a:r>
              <a:rPr lang="en-US" sz="2800" b="1" dirty="0" smtClean="0">
                <a:solidFill>
                  <a:schemeClr val="accent2">
                    <a:lumMod val="75000"/>
                  </a:schemeClr>
                </a:solidFill>
                <a:latin typeface="+mj-lt"/>
                <a:cs typeface="Arial" panose="020B0604020202020204" pitchFamily="34" charset="0"/>
              </a:rPr>
              <a:t>Property Rights – </a:t>
            </a:r>
            <a:r>
              <a:rPr lang="en-US" sz="2800" b="1" u="sng" dirty="0" smtClean="0">
                <a:solidFill>
                  <a:schemeClr val="accent2">
                    <a:lumMod val="75000"/>
                  </a:schemeClr>
                </a:solidFill>
                <a:latin typeface="+mj-lt"/>
                <a:cs typeface="Arial" panose="020B0604020202020204" pitchFamily="34" charset="0"/>
              </a:rPr>
              <a:t>Kroger Limited Partnership</a:t>
            </a:r>
            <a:endParaRPr lang="en-US" sz="28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22</a:t>
            </a:fld>
            <a:endParaRPr lang="en-US" dirty="0">
              <a:solidFill>
                <a:srgbClr val="9C4636">
                  <a:tint val="75000"/>
                </a:srgbClr>
              </a:solidFill>
            </a:endParaRPr>
          </a:p>
        </p:txBody>
      </p:sp>
      <p:pic>
        <p:nvPicPr>
          <p:cNvPr id="4098" name="Picture 2" descr="Image result for picket lin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455" y="4185578"/>
            <a:ext cx="1371600" cy="914400"/>
          </a:xfrm>
          <a:prstGeom prst="rect">
            <a:avLst/>
          </a:prstGeom>
          <a:noFill/>
          <a:extLst>
            <a:ext uri="{909E8E84-426E-40DD-AFC4-6F175D3DCCD1}">
              <a14:hiddenFill xmlns:a14="http://schemas.microsoft.com/office/drawing/2010/main">
                <a:solidFill>
                  <a:srgbClr val="FFFFFF"/>
                </a:solidFill>
              </a14:hiddenFill>
            </a:ext>
          </a:extLst>
        </p:spPr>
      </p:pic>
      <p:sp>
        <p:nvSpPr>
          <p:cNvPr id="4" name="&quot;No&quot; Symbol 3"/>
          <p:cNvSpPr/>
          <p:nvPr/>
        </p:nvSpPr>
        <p:spPr>
          <a:xfrm>
            <a:off x="2133600" y="4291472"/>
            <a:ext cx="914400" cy="770965"/>
          </a:xfrm>
          <a:prstGeom prst="noSmoking">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6" name="Straight Arrow Connector 5"/>
          <p:cNvCxnSpPr/>
          <p:nvPr/>
        </p:nvCxnSpPr>
        <p:spPr>
          <a:xfrm>
            <a:off x="1837055" y="4483100"/>
            <a:ext cx="2667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AutoShape 4" descr="Image result for girl scout cookies sell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descr="Image result for girl scout cookies selli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4" name="Picture 8" descr="Image result for girl scout cookies selli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6600" y="4185578"/>
            <a:ext cx="1413163" cy="914400"/>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Arrow Connector 11"/>
          <p:cNvCxnSpPr/>
          <p:nvPr/>
        </p:nvCxnSpPr>
        <p:spPr>
          <a:xfrm>
            <a:off x="4800600" y="4642778"/>
            <a:ext cx="2667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Smiley Face 9"/>
          <p:cNvSpPr/>
          <p:nvPr/>
        </p:nvSpPr>
        <p:spPr>
          <a:xfrm>
            <a:off x="5257800" y="4166528"/>
            <a:ext cx="946150" cy="933450"/>
          </a:xfrm>
          <a:prstGeom prst="smileyFac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553200" y="4324350"/>
            <a:ext cx="1968500" cy="523220"/>
          </a:xfrm>
          <a:prstGeom prst="rect">
            <a:avLst/>
          </a:prstGeom>
          <a:noFill/>
        </p:spPr>
        <p:txBody>
          <a:bodyPr wrap="square" rtlCol="0">
            <a:spAutoFit/>
          </a:bodyPr>
          <a:lstStyle/>
          <a:p>
            <a:r>
              <a:rPr lang="en-US" sz="1400" b="1" dirty="0" smtClean="0">
                <a:solidFill>
                  <a:schemeClr val="accent2">
                    <a:lumMod val="75000"/>
                  </a:schemeClr>
                </a:solidFill>
              </a:rPr>
              <a:t>368 NLRB No. 64 (Sept. 6, 2019)</a:t>
            </a:r>
            <a:endParaRPr lang="en-US" sz="1400" b="1" dirty="0">
              <a:solidFill>
                <a:schemeClr val="accent2">
                  <a:lumMod val="75000"/>
                </a:schemeClr>
              </a:solidFill>
            </a:endParaRPr>
          </a:p>
        </p:txBody>
      </p:sp>
    </p:spTree>
    <p:extLst>
      <p:ext uri="{BB962C8B-B14F-4D97-AF65-F5344CB8AC3E}">
        <p14:creationId xmlns:p14="http://schemas.microsoft.com/office/powerpoint/2010/main" val="1543892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rmAutofit fontScale="85000" lnSpcReduction="10000"/>
          </a:bodyPr>
          <a:lstStyle/>
          <a:p>
            <a:pPr marL="0" indent="0" algn="just">
              <a:spcBef>
                <a:spcPts val="600"/>
              </a:spcBef>
              <a:spcAft>
                <a:spcPts val="1200"/>
              </a:spcAft>
              <a:buClr>
                <a:schemeClr val="accent2">
                  <a:lumMod val="75000"/>
                </a:schemeClr>
              </a:buClr>
              <a:buNone/>
              <a:defRPr/>
            </a:pPr>
            <a:r>
              <a:rPr lang="en-US" altLang="en-US" sz="1500" dirty="0" smtClean="0">
                <a:solidFill>
                  <a:schemeClr val="bg2">
                    <a:lumMod val="10000"/>
                  </a:schemeClr>
                </a:solidFill>
                <a:latin typeface="+mn-lt"/>
              </a:rPr>
              <a:t>In 2010, a group of Walmart workers banded together to form an organization called OUR Walmart. This group was </a:t>
            </a:r>
            <a:r>
              <a:rPr lang="en-US" altLang="en-US" sz="1500" b="1" u="sng" dirty="0" smtClean="0">
                <a:solidFill>
                  <a:schemeClr val="accent2">
                    <a:lumMod val="75000"/>
                  </a:schemeClr>
                </a:solidFill>
                <a:latin typeface="+mn-lt"/>
              </a:rPr>
              <a:t>not</a:t>
            </a:r>
            <a:r>
              <a:rPr lang="en-US" altLang="en-US" sz="1500" dirty="0" smtClean="0">
                <a:solidFill>
                  <a:schemeClr val="accent2">
                    <a:lumMod val="75000"/>
                  </a:schemeClr>
                </a:solidFill>
                <a:latin typeface="+mn-lt"/>
              </a:rPr>
              <a:t> </a:t>
            </a:r>
            <a:r>
              <a:rPr lang="en-US" altLang="en-US" sz="1500" dirty="0" smtClean="0">
                <a:solidFill>
                  <a:schemeClr val="bg2">
                    <a:lumMod val="10000"/>
                  </a:schemeClr>
                </a:solidFill>
                <a:latin typeface="+mn-lt"/>
              </a:rPr>
              <a:t>officially union-represented, but </a:t>
            </a:r>
            <a:r>
              <a:rPr lang="en-US" altLang="en-US" sz="1500" dirty="0">
                <a:solidFill>
                  <a:schemeClr val="bg2">
                    <a:lumMod val="10000"/>
                  </a:schemeClr>
                </a:solidFill>
                <a:latin typeface="+mn-lt"/>
              </a:rPr>
              <a:t>received assistance from the United Food and Commercial Workers </a:t>
            </a:r>
            <a:r>
              <a:rPr lang="en-US" altLang="en-US" sz="1500" dirty="0" smtClean="0">
                <a:solidFill>
                  <a:schemeClr val="bg2">
                    <a:lumMod val="10000"/>
                  </a:schemeClr>
                </a:solidFill>
                <a:latin typeface="+mn-lt"/>
              </a:rPr>
              <a:t>Union</a:t>
            </a:r>
            <a:r>
              <a:rPr lang="en-US" altLang="en-US" sz="1400" dirty="0" smtClean="0">
                <a:solidFill>
                  <a:schemeClr val="bg2">
                    <a:lumMod val="10000"/>
                  </a:schemeClr>
                </a:solidFill>
                <a:latin typeface="+mn-lt"/>
              </a:rPr>
              <a:t>. </a:t>
            </a:r>
          </a:p>
          <a:p>
            <a:pPr marL="0" indent="0" algn="just">
              <a:spcBef>
                <a:spcPts val="600"/>
              </a:spcBef>
              <a:spcAft>
                <a:spcPts val="1200"/>
              </a:spcAft>
              <a:buClr>
                <a:schemeClr val="accent2">
                  <a:lumMod val="75000"/>
                </a:schemeClr>
              </a:buClr>
              <a:buNone/>
              <a:defRPr/>
            </a:pPr>
            <a:r>
              <a:rPr lang="en-US" altLang="en-US" sz="1500" dirty="0" smtClean="0">
                <a:solidFill>
                  <a:schemeClr val="bg2">
                    <a:lumMod val="10000"/>
                  </a:schemeClr>
                </a:solidFill>
                <a:latin typeface="+mn-lt"/>
              </a:rPr>
              <a:t>On four occasions between October 2012 and November 2013, members of OUR Walmart went on strikes, of durations between one and six days. In late May/June 2013, the third strike of the campaign involved more than 100 employees leaving work to protest at the annual shareholder meeting, a work stoppage that lasted five to six days. 54 participating employees were disciplined or discharged for violating Walmart’s attendance policy</a:t>
            </a:r>
            <a:r>
              <a:rPr lang="en-US" altLang="en-US" sz="1400" dirty="0" smtClean="0">
                <a:solidFill>
                  <a:schemeClr val="bg2">
                    <a:lumMod val="10000"/>
                  </a:schemeClr>
                </a:solidFill>
                <a:latin typeface="+mn-lt"/>
              </a:rPr>
              <a:t>.</a:t>
            </a:r>
          </a:p>
          <a:p>
            <a:pPr marL="0" indent="0" algn="just">
              <a:spcBef>
                <a:spcPts val="600"/>
              </a:spcBef>
              <a:spcAft>
                <a:spcPts val="1200"/>
              </a:spcAft>
              <a:buClr>
                <a:schemeClr val="accent2">
                  <a:lumMod val="75000"/>
                </a:schemeClr>
              </a:buClr>
              <a:buNone/>
              <a:defRPr/>
            </a:pPr>
            <a:r>
              <a:rPr lang="en-US" altLang="en-US" sz="1500" b="1" dirty="0" smtClean="0">
                <a:solidFill>
                  <a:schemeClr val="accent2">
                    <a:lumMod val="75000"/>
                  </a:schemeClr>
                </a:solidFill>
                <a:latin typeface="+mn-lt"/>
              </a:rPr>
              <a:t>Issue: </a:t>
            </a:r>
            <a:r>
              <a:rPr lang="en-US" altLang="en-US" sz="1500" dirty="0" smtClean="0">
                <a:solidFill>
                  <a:schemeClr val="tx1"/>
                </a:solidFill>
                <a:latin typeface="+mn-lt"/>
              </a:rPr>
              <a:t>Was this an </a:t>
            </a:r>
            <a:r>
              <a:rPr lang="en-US" altLang="en-US" sz="1500" b="1" dirty="0" smtClean="0">
                <a:solidFill>
                  <a:schemeClr val="accent2">
                    <a:lumMod val="75000"/>
                  </a:schemeClr>
                </a:solidFill>
                <a:latin typeface="+mn-lt"/>
              </a:rPr>
              <a:t>intermittent strike</a:t>
            </a:r>
            <a:r>
              <a:rPr lang="en-US" altLang="en-US" sz="1500" dirty="0" smtClean="0">
                <a:solidFill>
                  <a:schemeClr val="tx1"/>
                </a:solidFill>
                <a:latin typeface="+mn-lt"/>
              </a:rPr>
              <a:t>, and therefore not protected activity under the National Labor Relations Act?</a:t>
            </a:r>
          </a:p>
          <a:p>
            <a:pPr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Intermittent strikes are unprotected because they create instability at an employer’s workplace due to their disruptive nature. An intermittent strike is “a plan to strike, return to work, and strike again.” </a:t>
            </a:r>
            <a:r>
              <a:rPr lang="en-US" altLang="en-US" u="sng" dirty="0" smtClean="0">
                <a:solidFill>
                  <a:schemeClr val="bg2">
                    <a:lumMod val="10000"/>
                  </a:schemeClr>
                </a:solidFill>
                <a:latin typeface="+mn-lt"/>
              </a:rPr>
              <a:t>Farley Candy Co.</a:t>
            </a:r>
            <a:r>
              <a:rPr lang="en-US" altLang="en-US" dirty="0" smtClean="0">
                <a:solidFill>
                  <a:schemeClr val="bg2">
                    <a:lumMod val="10000"/>
                  </a:schemeClr>
                </a:solidFill>
                <a:latin typeface="+mn-lt"/>
              </a:rPr>
              <a:t>, 300 NLRB 849 (1990).</a:t>
            </a:r>
          </a:p>
          <a:p>
            <a:pPr marL="460375" indent="-460375" algn="just">
              <a:spcBef>
                <a:spcPts val="0"/>
              </a:spcBef>
              <a:buClr>
                <a:schemeClr val="accent2">
                  <a:lumMod val="75000"/>
                </a:schemeClr>
              </a:buClr>
              <a:buFont typeface="Wingdings" panose="05000000000000000000" pitchFamily="2" charset="2"/>
              <a:buChar char="Ø"/>
              <a:defRPr/>
            </a:pPr>
            <a:endParaRPr lang="en-US" altLang="en-US" sz="1400" dirty="0" smtClean="0">
              <a:solidFill>
                <a:schemeClr val="bg2">
                  <a:lumMod val="10000"/>
                </a:schemeClr>
              </a:solidFill>
              <a:latin typeface="+mn-lt"/>
            </a:endParaRPr>
          </a:p>
        </p:txBody>
      </p:sp>
      <p:sp>
        <p:nvSpPr>
          <p:cNvPr id="3" name="Title 2"/>
          <p:cNvSpPr>
            <a:spLocks noGrp="1"/>
          </p:cNvSpPr>
          <p:nvPr>
            <p:ph type="ctrTitle"/>
          </p:nvPr>
        </p:nvSpPr>
        <p:spPr>
          <a:xfrm>
            <a:off x="381003" y="971551"/>
            <a:ext cx="8229599" cy="479227"/>
          </a:xfrm>
        </p:spPr>
        <p:txBody>
          <a:bodyPr>
            <a:noAutofit/>
          </a:bodyPr>
          <a:lstStyle/>
          <a:p>
            <a:pPr>
              <a:defRPr/>
            </a:pPr>
            <a:r>
              <a:rPr lang="fr-FR" sz="3000" b="1" dirty="0" smtClean="0">
                <a:solidFill>
                  <a:schemeClr val="accent2">
                    <a:lumMod val="75000"/>
                  </a:schemeClr>
                </a:solidFill>
                <a:latin typeface="+mj-lt"/>
                <a:cs typeface="Arial" panose="020B0604020202020204" pitchFamily="34" charset="0"/>
              </a:rPr>
              <a:t>Intermittent </a:t>
            </a:r>
            <a:r>
              <a:rPr lang="fr-FR" sz="3000" b="1" dirty="0" err="1" smtClean="0">
                <a:solidFill>
                  <a:schemeClr val="accent2">
                    <a:lumMod val="75000"/>
                  </a:schemeClr>
                </a:solidFill>
                <a:latin typeface="+mj-lt"/>
                <a:cs typeface="Arial" panose="020B0604020202020204" pitchFamily="34" charset="0"/>
              </a:rPr>
              <a:t>Strikes</a:t>
            </a:r>
            <a:r>
              <a:rPr lang="fr-FR" sz="3000" b="1" dirty="0" smtClean="0">
                <a:solidFill>
                  <a:schemeClr val="accent2">
                    <a:lumMod val="75000"/>
                  </a:schemeClr>
                </a:solidFill>
                <a:latin typeface="+mj-lt"/>
                <a:cs typeface="Arial" panose="020B0604020202020204" pitchFamily="34" charset="0"/>
              </a:rPr>
              <a:t> – </a:t>
            </a:r>
            <a:r>
              <a:rPr lang="fr-FR" sz="3000" b="1" u="sng" dirty="0" err="1" smtClean="0">
                <a:solidFill>
                  <a:schemeClr val="accent2">
                    <a:lumMod val="75000"/>
                  </a:schemeClr>
                </a:solidFill>
                <a:latin typeface="+mj-lt"/>
                <a:cs typeface="Arial" panose="020B0604020202020204" pitchFamily="34" charset="0"/>
              </a:rPr>
              <a:t>Walmart</a:t>
            </a:r>
            <a:r>
              <a:rPr lang="fr-FR" sz="3000" b="1" u="sng" dirty="0" smtClean="0">
                <a:solidFill>
                  <a:schemeClr val="accent2">
                    <a:lumMod val="75000"/>
                  </a:schemeClr>
                </a:solidFill>
                <a:latin typeface="+mj-lt"/>
                <a:cs typeface="Arial" panose="020B0604020202020204" pitchFamily="34" charset="0"/>
              </a:rPr>
              <a:t> Stores, Inc.</a:t>
            </a:r>
            <a:endParaRPr lang="en-US" sz="30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23</a:t>
            </a:fld>
            <a:endParaRPr lang="en-US" dirty="0">
              <a:solidFill>
                <a:srgbClr val="9C4636">
                  <a:tint val="75000"/>
                </a:srgbClr>
              </a:solidFill>
            </a:endParaRPr>
          </a:p>
        </p:txBody>
      </p:sp>
      <p:sp>
        <p:nvSpPr>
          <p:cNvPr id="5" name="TextBox 4"/>
          <p:cNvSpPr txBox="1"/>
          <p:nvPr/>
        </p:nvSpPr>
        <p:spPr>
          <a:xfrm rot="10800000" flipV="1">
            <a:off x="4876800" y="4708327"/>
            <a:ext cx="3048000" cy="307777"/>
          </a:xfrm>
          <a:prstGeom prst="rect">
            <a:avLst/>
          </a:prstGeom>
          <a:noFill/>
        </p:spPr>
        <p:txBody>
          <a:bodyPr wrap="square" rtlCol="0">
            <a:spAutoFit/>
          </a:bodyPr>
          <a:lstStyle/>
          <a:p>
            <a:r>
              <a:rPr lang="en-US" sz="1400" b="1" dirty="0" smtClean="0">
                <a:solidFill>
                  <a:schemeClr val="accent2">
                    <a:lumMod val="75000"/>
                  </a:schemeClr>
                </a:solidFill>
              </a:rPr>
              <a:t>368 NLRB No. 24 (July 25, 2019)</a:t>
            </a:r>
            <a:endParaRPr lang="en-US" sz="1400" b="1" dirty="0">
              <a:solidFill>
                <a:schemeClr val="accent2">
                  <a:lumMod val="75000"/>
                </a:schemeClr>
              </a:solidFill>
            </a:endParaRPr>
          </a:p>
        </p:txBody>
      </p:sp>
    </p:spTree>
    <p:extLst>
      <p:ext uri="{BB962C8B-B14F-4D97-AF65-F5344CB8AC3E}">
        <p14:creationId xmlns:p14="http://schemas.microsoft.com/office/powerpoint/2010/main" val="29343094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rmAutofit/>
          </a:bodyPr>
          <a:lstStyle/>
          <a:p>
            <a:pPr marL="460375"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ALJ found that the strike at issue was not an intermittent strike because it was five to six days in duration, and was not scheduled close in time to the group’s other short duration strikes (it came 7 months after the prior work stoppage).</a:t>
            </a:r>
          </a:p>
          <a:p>
            <a:pPr marL="460375"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Board reversed, holding that the judge failed to recognize the </a:t>
            </a:r>
            <a:r>
              <a:rPr lang="en-US" altLang="en-US" b="1" dirty="0" smtClean="0">
                <a:solidFill>
                  <a:schemeClr val="bg2">
                    <a:lumMod val="10000"/>
                  </a:schemeClr>
                </a:solidFill>
                <a:latin typeface="+mn-lt"/>
              </a:rPr>
              <a:t>ultimate</a:t>
            </a:r>
            <a:r>
              <a:rPr lang="en-US" altLang="en-US" dirty="0" smtClean="0">
                <a:solidFill>
                  <a:schemeClr val="bg2">
                    <a:lumMod val="10000"/>
                  </a:schemeClr>
                </a:solidFill>
                <a:latin typeface="+mn-lt"/>
              </a:rPr>
              <a:t> and </a:t>
            </a:r>
            <a:r>
              <a:rPr lang="en-US" altLang="en-US" b="1" dirty="0" smtClean="0">
                <a:solidFill>
                  <a:schemeClr val="bg2">
                    <a:lumMod val="10000"/>
                  </a:schemeClr>
                </a:solidFill>
                <a:latin typeface="+mn-lt"/>
              </a:rPr>
              <a:t>essential</a:t>
            </a:r>
            <a:r>
              <a:rPr lang="en-US" altLang="en-US" dirty="0" smtClean="0">
                <a:solidFill>
                  <a:schemeClr val="bg2">
                    <a:lumMod val="10000"/>
                  </a:schemeClr>
                </a:solidFill>
                <a:latin typeface="+mn-lt"/>
              </a:rPr>
              <a:t> </a:t>
            </a:r>
            <a:r>
              <a:rPr lang="en-US" altLang="en-US" b="1" dirty="0" smtClean="0">
                <a:solidFill>
                  <a:schemeClr val="bg2">
                    <a:lumMod val="10000"/>
                  </a:schemeClr>
                </a:solidFill>
                <a:latin typeface="+mn-lt"/>
              </a:rPr>
              <a:t>inquiry</a:t>
            </a:r>
            <a:r>
              <a:rPr lang="en-US" altLang="en-US" dirty="0" smtClean="0">
                <a:solidFill>
                  <a:schemeClr val="bg2">
                    <a:lumMod val="10000"/>
                  </a:schemeClr>
                </a:solidFill>
                <a:latin typeface="+mn-lt"/>
              </a:rPr>
              <a:t> on this subject: “whether the </a:t>
            </a:r>
            <a:r>
              <a:rPr lang="en-US" altLang="en-US" dirty="0">
                <a:solidFill>
                  <a:schemeClr val="bg2">
                    <a:lumMod val="10000"/>
                  </a:schemeClr>
                </a:solidFill>
                <a:latin typeface="+mn-lt"/>
              </a:rPr>
              <a:t>work </a:t>
            </a:r>
            <a:r>
              <a:rPr lang="en-US" altLang="en-US" dirty="0" smtClean="0">
                <a:solidFill>
                  <a:schemeClr val="bg2">
                    <a:lumMod val="10000"/>
                  </a:schemeClr>
                </a:solidFill>
                <a:latin typeface="+mn-lt"/>
              </a:rPr>
              <a:t>stoppage </a:t>
            </a:r>
            <a:r>
              <a:rPr lang="en-US" altLang="en-US" dirty="0">
                <a:solidFill>
                  <a:schemeClr val="bg2">
                    <a:lumMod val="10000"/>
                  </a:schemeClr>
                </a:solidFill>
                <a:latin typeface="+mn-lt"/>
              </a:rPr>
              <a:t>was pursuant to a strategy to use a series of strikes in support of the same </a:t>
            </a:r>
            <a:r>
              <a:rPr lang="en-US" altLang="en-US" dirty="0" smtClean="0">
                <a:solidFill>
                  <a:schemeClr val="bg2">
                    <a:lumMod val="10000"/>
                  </a:schemeClr>
                </a:solidFill>
                <a:latin typeface="+mn-lt"/>
              </a:rPr>
              <a:t>goal.”</a:t>
            </a:r>
          </a:p>
          <a:p>
            <a:pPr marL="460375"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Board found that the work stoppage was in support of the same goal (placing pressure on Walmart) and was therefore unprotected. </a:t>
            </a:r>
          </a:p>
        </p:txBody>
      </p:sp>
      <p:sp>
        <p:nvSpPr>
          <p:cNvPr id="3" name="Title 2"/>
          <p:cNvSpPr>
            <a:spLocks noGrp="1"/>
          </p:cNvSpPr>
          <p:nvPr>
            <p:ph type="ctrTitle"/>
          </p:nvPr>
        </p:nvSpPr>
        <p:spPr>
          <a:xfrm>
            <a:off x="381003" y="971551"/>
            <a:ext cx="8229599" cy="479227"/>
          </a:xfrm>
        </p:spPr>
        <p:txBody>
          <a:bodyPr>
            <a:noAutofit/>
          </a:bodyPr>
          <a:lstStyle/>
          <a:p>
            <a:pPr>
              <a:defRPr/>
            </a:pPr>
            <a:r>
              <a:rPr lang="fr-FR" sz="3000" b="1" u="sng" dirty="0" err="1" smtClean="0">
                <a:solidFill>
                  <a:schemeClr val="accent2">
                    <a:lumMod val="75000"/>
                  </a:schemeClr>
                </a:solidFill>
                <a:latin typeface="+mj-lt"/>
                <a:cs typeface="Arial" panose="020B0604020202020204" pitchFamily="34" charset="0"/>
              </a:rPr>
              <a:t>Walmart</a:t>
            </a:r>
            <a:r>
              <a:rPr lang="fr-FR" sz="3000" b="1" u="sng" dirty="0" smtClean="0">
                <a:solidFill>
                  <a:schemeClr val="accent2">
                    <a:lumMod val="75000"/>
                  </a:schemeClr>
                </a:solidFill>
                <a:latin typeface="+mj-lt"/>
                <a:cs typeface="Arial" panose="020B0604020202020204" pitchFamily="34" charset="0"/>
              </a:rPr>
              <a:t> Stores, Inc.</a:t>
            </a:r>
            <a:r>
              <a:rPr lang="fr-FR" sz="3000" b="1" dirty="0">
                <a:solidFill>
                  <a:schemeClr val="accent2">
                    <a:lumMod val="75000"/>
                  </a:schemeClr>
                </a:solidFill>
                <a:latin typeface="+mj-lt"/>
                <a:cs typeface="Arial" panose="020B0604020202020204" pitchFamily="34" charset="0"/>
              </a:rPr>
              <a:t> </a:t>
            </a:r>
            <a:r>
              <a:rPr lang="fr-FR" sz="3000" b="1" dirty="0" smtClean="0">
                <a:solidFill>
                  <a:schemeClr val="accent2">
                    <a:lumMod val="75000"/>
                  </a:schemeClr>
                </a:solidFill>
                <a:latin typeface="+mj-lt"/>
                <a:cs typeface="Arial" panose="020B0604020202020204" pitchFamily="34" charset="0"/>
              </a:rPr>
              <a:t>(</a:t>
            </a:r>
            <a:r>
              <a:rPr lang="fr-FR" sz="3000" b="1" dirty="0" err="1" smtClean="0">
                <a:solidFill>
                  <a:schemeClr val="accent2">
                    <a:lumMod val="75000"/>
                  </a:schemeClr>
                </a:solidFill>
                <a:latin typeface="+mj-lt"/>
                <a:cs typeface="Arial" panose="020B0604020202020204" pitchFamily="34" charset="0"/>
              </a:rPr>
              <a:t>cont</a:t>
            </a:r>
            <a:r>
              <a:rPr lang="fr-FR" sz="3000" b="1" dirty="0" smtClean="0">
                <a:solidFill>
                  <a:schemeClr val="accent2">
                    <a:lumMod val="75000"/>
                  </a:schemeClr>
                </a:solidFill>
                <a:latin typeface="+mj-lt"/>
                <a:cs typeface="Arial" panose="020B0604020202020204" pitchFamily="34" charset="0"/>
              </a:rPr>
              <a:t>.)</a:t>
            </a:r>
            <a:endParaRPr lang="en-US" sz="30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24</a:t>
            </a:fld>
            <a:endParaRPr lang="en-US" dirty="0">
              <a:solidFill>
                <a:srgbClr val="9C4636">
                  <a:tint val="75000"/>
                </a:srgbClr>
              </a:solidFill>
            </a:endParaRPr>
          </a:p>
        </p:txBody>
      </p:sp>
    </p:spTree>
    <p:extLst>
      <p:ext uri="{BB962C8B-B14F-4D97-AF65-F5344CB8AC3E}">
        <p14:creationId xmlns:p14="http://schemas.microsoft.com/office/powerpoint/2010/main" val="16909013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rmAutofit fontScale="92500" lnSpcReduction="20000"/>
          </a:bodyPr>
          <a:lstStyle/>
          <a:p>
            <a:pPr marL="0" indent="0" algn="just">
              <a:spcBef>
                <a:spcPts val="0"/>
              </a:spcBef>
              <a:buClr>
                <a:schemeClr val="accent2">
                  <a:lumMod val="75000"/>
                </a:schemeClr>
              </a:buClr>
              <a:buNone/>
              <a:defRPr/>
            </a:pPr>
            <a:r>
              <a:rPr lang="en-US" altLang="en-US" sz="1400" dirty="0" smtClean="0">
                <a:solidFill>
                  <a:schemeClr val="bg2">
                    <a:lumMod val="10000"/>
                  </a:schemeClr>
                </a:solidFill>
                <a:latin typeface="+mn-lt"/>
              </a:rPr>
              <a:t>Because the Union stipulated that the strike was pursuant to a strategy to use a series of strikes to support the same goal, the Board did not need to analyze the following factors:</a:t>
            </a:r>
          </a:p>
          <a:p>
            <a:pPr marL="0" indent="0" algn="just">
              <a:spcBef>
                <a:spcPts val="0"/>
              </a:spcBef>
              <a:buClr>
                <a:schemeClr val="accent2">
                  <a:lumMod val="75000"/>
                </a:schemeClr>
              </a:buClr>
              <a:buNone/>
              <a:defRPr/>
            </a:pPr>
            <a:endParaRPr lang="en-US" altLang="en-US" sz="1500" dirty="0" smtClean="0">
              <a:solidFill>
                <a:schemeClr val="bg2">
                  <a:lumMod val="10000"/>
                </a:schemeClr>
              </a:solidFill>
              <a:latin typeface="+mn-lt"/>
            </a:endParaRPr>
          </a:p>
          <a:p>
            <a:pPr marL="860425" lvl="1" indent="-460375" algn="just">
              <a:lnSpc>
                <a:spcPct val="120000"/>
              </a:lnSpc>
              <a:spcBef>
                <a:spcPts val="0"/>
              </a:spcBef>
              <a:buClr>
                <a:schemeClr val="accent2">
                  <a:lumMod val="75000"/>
                </a:schemeClr>
              </a:buClr>
              <a:buFont typeface="+mj-lt"/>
              <a:buAutoNum type="arabicPeriod"/>
              <a:defRPr/>
            </a:pPr>
            <a:r>
              <a:rPr lang="en-US" altLang="en-US" sz="1500" dirty="0" smtClean="0">
                <a:solidFill>
                  <a:schemeClr val="bg2">
                    <a:lumMod val="10000"/>
                  </a:schemeClr>
                </a:solidFill>
                <a:latin typeface="+mn-lt"/>
              </a:rPr>
              <a:t>Whether employees have engaged in a pattern of recurring work stoppages and/or demonstrated an intent to engage in a future pattern of recurring work stoppages; </a:t>
            </a:r>
          </a:p>
          <a:p>
            <a:pPr marL="860425" lvl="1" indent="-460375" algn="just">
              <a:lnSpc>
                <a:spcPct val="120000"/>
              </a:lnSpc>
              <a:spcBef>
                <a:spcPts val="0"/>
              </a:spcBef>
              <a:buClr>
                <a:schemeClr val="accent2">
                  <a:lumMod val="75000"/>
                </a:schemeClr>
              </a:buClr>
              <a:buFont typeface="+mj-lt"/>
              <a:buAutoNum type="arabicPeriod"/>
              <a:defRPr/>
            </a:pPr>
            <a:r>
              <a:rPr lang="en-US" altLang="en-US" sz="1500" dirty="0" smtClean="0">
                <a:solidFill>
                  <a:schemeClr val="bg2">
                    <a:lumMod val="10000"/>
                  </a:schemeClr>
                </a:solidFill>
                <a:latin typeface="+mn-lt"/>
              </a:rPr>
              <a:t>Whether </a:t>
            </a:r>
            <a:r>
              <a:rPr lang="en-US" altLang="en-US" sz="1500" dirty="0">
                <a:solidFill>
                  <a:schemeClr val="bg2">
                    <a:lumMod val="10000"/>
                  </a:schemeClr>
                </a:solidFill>
                <a:latin typeface="+mn-lt"/>
              </a:rPr>
              <a:t>the work stoppages occurred over a short period of time and were short in duration; </a:t>
            </a:r>
            <a:endParaRPr lang="en-US" altLang="en-US" sz="1500" dirty="0" smtClean="0">
              <a:solidFill>
                <a:schemeClr val="bg2">
                  <a:lumMod val="10000"/>
                </a:schemeClr>
              </a:solidFill>
              <a:latin typeface="+mn-lt"/>
            </a:endParaRPr>
          </a:p>
          <a:p>
            <a:pPr marL="860425" lvl="1" indent="-460375" algn="just">
              <a:lnSpc>
                <a:spcPct val="120000"/>
              </a:lnSpc>
              <a:spcBef>
                <a:spcPts val="0"/>
              </a:spcBef>
              <a:buClr>
                <a:schemeClr val="accent2">
                  <a:lumMod val="75000"/>
                </a:schemeClr>
              </a:buClr>
              <a:buFont typeface="+mj-lt"/>
              <a:buAutoNum type="arabicPeriod"/>
              <a:defRPr/>
            </a:pPr>
            <a:r>
              <a:rPr lang="en-US" altLang="en-US" sz="1500" dirty="0">
                <a:solidFill>
                  <a:schemeClr val="bg2">
                    <a:lumMod val="10000"/>
                  </a:schemeClr>
                </a:solidFill>
                <a:latin typeface="+mn-lt"/>
              </a:rPr>
              <a:t>W</a:t>
            </a:r>
            <a:r>
              <a:rPr lang="en-US" altLang="en-US" sz="1500" dirty="0" smtClean="0">
                <a:solidFill>
                  <a:schemeClr val="bg2">
                    <a:lumMod val="10000"/>
                  </a:schemeClr>
                </a:solidFill>
                <a:latin typeface="+mn-lt"/>
              </a:rPr>
              <a:t>hether </a:t>
            </a:r>
            <a:r>
              <a:rPr lang="en-US" altLang="en-US" sz="1500" dirty="0">
                <a:solidFill>
                  <a:schemeClr val="bg2">
                    <a:lumMod val="10000"/>
                  </a:schemeClr>
                </a:solidFill>
                <a:latin typeface="+mn-lt"/>
              </a:rPr>
              <a:t>the stoppages were part of a common plan aimed at addressing the same goal or dispute; </a:t>
            </a:r>
            <a:endParaRPr lang="en-US" altLang="en-US" sz="1500" dirty="0" smtClean="0">
              <a:solidFill>
                <a:schemeClr val="bg2">
                  <a:lumMod val="10000"/>
                </a:schemeClr>
              </a:solidFill>
              <a:latin typeface="+mn-lt"/>
            </a:endParaRPr>
          </a:p>
          <a:p>
            <a:pPr marL="860425" lvl="1" indent="-460375" algn="just">
              <a:lnSpc>
                <a:spcPct val="120000"/>
              </a:lnSpc>
              <a:spcBef>
                <a:spcPts val="0"/>
              </a:spcBef>
              <a:buClr>
                <a:schemeClr val="accent2">
                  <a:lumMod val="75000"/>
                </a:schemeClr>
              </a:buClr>
              <a:buFont typeface="+mj-lt"/>
              <a:buAutoNum type="arabicPeriod"/>
              <a:defRPr/>
            </a:pPr>
            <a:r>
              <a:rPr lang="en-US" altLang="en-US" sz="1500" dirty="0">
                <a:solidFill>
                  <a:schemeClr val="bg2">
                    <a:lumMod val="10000"/>
                  </a:schemeClr>
                </a:solidFill>
                <a:latin typeface="+mn-lt"/>
              </a:rPr>
              <a:t>W</a:t>
            </a:r>
            <a:r>
              <a:rPr lang="en-US" altLang="en-US" sz="1500" dirty="0" smtClean="0">
                <a:solidFill>
                  <a:schemeClr val="bg2">
                    <a:lumMod val="10000"/>
                  </a:schemeClr>
                </a:solidFill>
                <a:latin typeface="+mn-lt"/>
              </a:rPr>
              <a:t>hether </a:t>
            </a:r>
            <a:r>
              <a:rPr lang="en-US" altLang="en-US" sz="1500" dirty="0">
                <a:solidFill>
                  <a:schemeClr val="bg2">
                    <a:lumMod val="10000"/>
                  </a:schemeClr>
                </a:solidFill>
                <a:latin typeface="+mn-lt"/>
              </a:rPr>
              <a:t>the stoppages arose from a union strategy to exert additional economic pressure on an employer; </a:t>
            </a:r>
            <a:endParaRPr lang="en-US" altLang="en-US" sz="1500" dirty="0" smtClean="0">
              <a:solidFill>
                <a:schemeClr val="bg2">
                  <a:lumMod val="10000"/>
                </a:schemeClr>
              </a:solidFill>
              <a:latin typeface="+mn-lt"/>
            </a:endParaRPr>
          </a:p>
          <a:p>
            <a:pPr marL="860425" lvl="1" indent="-460375" algn="just">
              <a:lnSpc>
                <a:spcPct val="120000"/>
              </a:lnSpc>
              <a:spcBef>
                <a:spcPts val="0"/>
              </a:spcBef>
              <a:buClr>
                <a:schemeClr val="accent2">
                  <a:lumMod val="75000"/>
                </a:schemeClr>
              </a:buClr>
              <a:buFont typeface="+mj-lt"/>
              <a:buAutoNum type="arabicPeriod"/>
              <a:defRPr/>
            </a:pPr>
            <a:r>
              <a:rPr lang="en-US" altLang="en-US" sz="1500" dirty="0">
                <a:solidFill>
                  <a:schemeClr val="bg2">
                    <a:lumMod val="10000"/>
                  </a:schemeClr>
                </a:solidFill>
                <a:latin typeface="+mn-lt"/>
              </a:rPr>
              <a:t>W</a:t>
            </a:r>
            <a:r>
              <a:rPr lang="en-US" altLang="en-US" sz="1500" dirty="0" smtClean="0">
                <a:solidFill>
                  <a:schemeClr val="bg2">
                    <a:lumMod val="10000"/>
                  </a:schemeClr>
                </a:solidFill>
                <a:latin typeface="+mn-lt"/>
              </a:rPr>
              <a:t>hether </a:t>
            </a:r>
            <a:r>
              <a:rPr lang="en-US" altLang="en-US" sz="1500" dirty="0">
                <a:solidFill>
                  <a:schemeClr val="bg2">
                    <a:lumMod val="10000"/>
                  </a:schemeClr>
                </a:solidFill>
                <a:latin typeface="+mn-lt"/>
              </a:rPr>
              <a:t>the stoppages were part of a scheme to harass the employer into a state of confusion and chaos; and </a:t>
            </a:r>
            <a:endParaRPr lang="en-US" altLang="en-US" sz="1500" dirty="0" smtClean="0">
              <a:solidFill>
                <a:schemeClr val="bg2">
                  <a:lumMod val="10000"/>
                </a:schemeClr>
              </a:solidFill>
              <a:latin typeface="+mn-lt"/>
            </a:endParaRPr>
          </a:p>
          <a:p>
            <a:pPr marL="860425" lvl="1" indent="-460375" algn="just">
              <a:lnSpc>
                <a:spcPct val="120000"/>
              </a:lnSpc>
              <a:spcBef>
                <a:spcPts val="0"/>
              </a:spcBef>
              <a:buClr>
                <a:schemeClr val="accent2">
                  <a:lumMod val="75000"/>
                </a:schemeClr>
              </a:buClr>
              <a:buFont typeface="+mj-lt"/>
              <a:buAutoNum type="arabicPeriod"/>
              <a:defRPr/>
            </a:pPr>
            <a:r>
              <a:rPr lang="en-US" altLang="en-US" sz="1500" dirty="0">
                <a:solidFill>
                  <a:schemeClr val="bg2">
                    <a:lumMod val="10000"/>
                  </a:schemeClr>
                </a:solidFill>
                <a:latin typeface="+mn-lt"/>
              </a:rPr>
              <a:t>W</a:t>
            </a:r>
            <a:r>
              <a:rPr lang="en-US" altLang="en-US" sz="1500" dirty="0" smtClean="0">
                <a:solidFill>
                  <a:schemeClr val="bg2">
                    <a:lumMod val="10000"/>
                  </a:schemeClr>
                </a:solidFill>
                <a:latin typeface="+mn-lt"/>
              </a:rPr>
              <a:t>hether </a:t>
            </a:r>
            <a:r>
              <a:rPr lang="en-US" altLang="en-US" sz="1500" dirty="0">
                <a:solidFill>
                  <a:schemeClr val="bg2">
                    <a:lumMod val="10000"/>
                  </a:schemeClr>
                </a:solidFill>
                <a:latin typeface="+mn-lt"/>
              </a:rPr>
              <a:t>the work stoppages arose from a union strategy to exert additional economic pressure on the employer during collective bargaining negotiations.</a:t>
            </a:r>
            <a:endParaRPr lang="en-US" altLang="en-US" sz="1500" dirty="0" smtClean="0">
              <a:solidFill>
                <a:schemeClr val="bg2">
                  <a:lumMod val="10000"/>
                </a:schemeClr>
              </a:solidFill>
              <a:latin typeface="+mn-lt"/>
            </a:endParaRPr>
          </a:p>
        </p:txBody>
      </p:sp>
      <p:sp>
        <p:nvSpPr>
          <p:cNvPr id="3" name="Title 2"/>
          <p:cNvSpPr>
            <a:spLocks noGrp="1"/>
          </p:cNvSpPr>
          <p:nvPr>
            <p:ph type="ctrTitle"/>
          </p:nvPr>
        </p:nvSpPr>
        <p:spPr>
          <a:xfrm>
            <a:off x="381003" y="971551"/>
            <a:ext cx="8229599" cy="479227"/>
          </a:xfrm>
        </p:spPr>
        <p:txBody>
          <a:bodyPr>
            <a:noAutofit/>
          </a:bodyPr>
          <a:lstStyle/>
          <a:p>
            <a:pPr>
              <a:defRPr/>
            </a:pPr>
            <a:r>
              <a:rPr lang="fr-FR" sz="3000" b="1" u="sng" dirty="0" err="1" smtClean="0">
                <a:solidFill>
                  <a:schemeClr val="accent2">
                    <a:lumMod val="75000"/>
                  </a:schemeClr>
                </a:solidFill>
                <a:latin typeface="+mj-lt"/>
                <a:cs typeface="Arial" panose="020B0604020202020204" pitchFamily="34" charset="0"/>
              </a:rPr>
              <a:t>Walmart</a:t>
            </a:r>
            <a:r>
              <a:rPr lang="fr-FR" sz="3000" b="1" u="sng" dirty="0" smtClean="0">
                <a:solidFill>
                  <a:schemeClr val="accent2">
                    <a:lumMod val="75000"/>
                  </a:schemeClr>
                </a:solidFill>
                <a:latin typeface="+mj-lt"/>
                <a:cs typeface="Arial" panose="020B0604020202020204" pitchFamily="34" charset="0"/>
              </a:rPr>
              <a:t> Stores, Inc.</a:t>
            </a:r>
            <a:r>
              <a:rPr lang="fr-FR" sz="3000" b="1" dirty="0" smtClean="0">
                <a:solidFill>
                  <a:schemeClr val="accent2">
                    <a:lumMod val="75000"/>
                  </a:schemeClr>
                </a:solidFill>
                <a:latin typeface="+mj-lt"/>
                <a:cs typeface="Arial" panose="020B0604020202020204" pitchFamily="34" charset="0"/>
              </a:rPr>
              <a:t> (</a:t>
            </a:r>
            <a:r>
              <a:rPr lang="fr-FR" sz="3000" b="1" dirty="0" err="1">
                <a:solidFill>
                  <a:schemeClr val="accent2">
                    <a:lumMod val="75000"/>
                  </a:schemeClr>
                </a:solidFill>
                <a:latin typeface="+mj-lt"/>
                <a:cs typeface="Arial" panose="020B0604020202020204" pitchFamily="34" charset="0"/>
              </a:rPr>
              <a:t>c</a:t>
            </a:r>
            <a:r>
              <a:rPr lang="fr-FR" sz="3000" b="1" dirty="0" err="1" smtClean="0">
                <a:solidFill>
                  <a:schemeClr val="accent2">
                    <a:lumMod val="75000"/>
                  </a:schemeClr>
                </a:solidFill>
                <a:latin typeface="+mj-lt"/>
                <a:cs typeface="Arial" panose="020B0604020202020204" pitchFamily="34" charset="0"/>
              </a:rPr>
              <a:t>ont</a:t>
            </a:r>
            <a:r>
              <a:rPr lang="fr-FR" sz="3000" b="1" dirty="0" smtClean="0">
                <a:solidFill>
                  <a:schemeClr val="accent2">
                    <a:lumMod val="75000"/>
                  </a:schemeClr>
                </a:solidFill>
                <a:latin typeface="+mj-lt"/>
                <a:cs typeface="Arial" panose="020B0604020202020204" pitchFamily="34" charset="0"/>
              </a:rPr>
              <a:t>.)</a:t>
            </a:r>
            <a:endParaRPr lang="en-US" sz="30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25</a:t>
            </a:fld>
            <a:endParaRPr lang="en-US" dirty="0">
              <a:solidFill>
                <a:srgbClr val="9C4636">
                  <a:tint val="75000"/>
                </a:srgbClr>
              </a:solidFill>
            </a:endParaRPr>
          </a:p>
        </p:txBody>
      </p:sp>
      <p:sp>
        <p:nvSpPr>
          <p:cNvPr id="5" name="TextBox 4"/>
          <p:cNvSpPr txBox="1"/>
          <p:nvPr/>
        </p:nvSpPr>
        <p:spPr>
          <a:xfrm rot="10800000" flipV="1">
            <a:off x="4724400" y="4708327"/>
            <a:ext cx="3048000" cy="307777"/>
          </a:xfrm>
          <a:prstGeom prst="rect">
            <a:avLst/>
          </a:prstGeom>
          <a:noFill/>
        </p:spPr>
        <p:txBody>
          <a:bodyPr wrap="square" rtlCol="0">
            <a:spAutoFit/>
          </a:bodyPr>
          <a:lstStyle/>
          <a:p>
            <a:r>
              <a:rPr lang="en-US" sz="1400" b="1" dirty="0" smtClean="0">
                <a:solidFill>
                  <a:schemeClr val="accent2">
                    <a:lumMod val="75000"/>
                  </a:schemeClr>
                </a:solidFill>
              </a:rPr>
              <a:t>368 NLRB No. 24 (July 25, 2019)</a:t>
            </a:r>
            <a:endParaRPr lang="en-US" sz="1400" b="1" dirty="0">
              <a:solidFill>
                <a:schemeClr val="accent2">
                  <a:lumMod val="75000"/>
                </a:schemeClr>
              </a:solidFill>
            </a:endParaRPr>
          </a:p>
        </p:txBody>
      </p:sp>
    </p:spTree>
    <p:extLst>
      <p:ext uri="{BB962C8B-B14F-4D97-AF65-F5344CB8AC3E}">
        <p14:creationId xmlns:p14="http://schemas.microsoft.com/office/powerpoint/2010/main" val="16981161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rmAutofit/>
          </a:bodyPr>
          <a:lstStyle/>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In three decisions, the NLRB clarified the impact of the Supreme Court’s recent decision regarding mandatory arbitration agreements in </a:t>
            </a:r>
            <a:r>
              <a:rPr lang="en-US" altLang="en-US" u="sng" dirty="0" smtClean="0">
                <a:solidFill>
                  <a:schemeClr val="bg2">
                    <a:lumMod val="10000"/>
                  </a:schemeClr>
                </a:solidFill>
                <a:latin typeface="+mn-lt"/>
              </a:rPr>
              <a:t>Epic Systems v. Lewis</a:t>
            </a:r>
            <a:r>
              <a:rPr lang="en-US" altLang="en-US" dirty="0" smtClean="0">
                <a:solidFill>
                  <a:schemeClr val="bg2">
                    <a:lumMod val="10000"/>
                  </a:schemeClr>
                </a:solidFill>
                <a:latin typeface="+mn-lt"/>
              </a:rPr>
              <a:t>, 138 S. Ct. 1612 (May 21, 2018).</a:t>
            </a:r>
          </a:p>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In the May 2018 decision of </a:t>
            </a:r>
            <a:r>
              <a:rPr lang="en-US" altLang="en-US" b="1" u="sng" dirty="0" smtClean="0">
                <a:solidFill>
                  <a:schemeClr val="bg2">
                    <a:lumMod val="10000"/>
                  </a:schemeClr>
                </a:solidFill>
                <a:latin typeface="+mn-lt"/>
              </a:rPr>
              <a:t>Epic Systems</a:t>
            </a:r>
            <a:r>
              <a:rPr lang="en-US" altLang="en-US" dirty="0" smtClean="0">
                <a:solidFill>
                  <a:schemeClr val="bg2">
                    <a:lumMod val="10000"/>
                  </a:schemeClr>
                </a:solidFill>
                <a:latin typeface="+mn-lt"/>
              </a:rPr>
              <a:t>, the United States Supreme Court held that:</a:t>
            </a:r>
          </a:p>
          <a:p>
            <a:pPr marL="800100" algn="just">
              <a:spcBef>
                <a:spcPts val="0"/>
              </a:spcBef>
              <a:buClr>
                <a:schemeClr val="accent2">
                  <a:lumMod val="75000"/>
                </a:schemeClr>
              </a:buClr>
              <a:buFont typeface="+mj-lt"/>
              <a:buAutoNum type="arabicPeriod"/>
              <a:defRPr/>
            </a:pPr>
            <a:r>
              <a:rPr lang="en-US" altLang="en-US" dirty="0" smtClean="0">
                <a:solidFill>
                  <a:schemeClr val="bg2">
                    <a:lumMod val="10000"/>
                  </a:schemeClr>
                </a:solidFill>
                <a:latin typeface="+mn-lt"/>
              </a:rPr>
              <a:t>The Federal Arbitration Act (“FAA”) mandates the enforcement of arbitration agreements; and</a:t>
            </a:r>
          </a:p>
          <a:p>
            <a:pPr marL="800100" algn="just">
              <a:spcBef>
                <a:spcPts val="0"/>
              </a:spcBef>
              <a:buClr>
                <a:schemeClr val="accent2">
                  <a:lumMod val="75000"/>
                </a:schemeClr>
              </a:buClr>
              <a:buFont typeface="+mj-lt"/>
              <a:buAutoNum type="arabicPeriod"/>
              <a:defRPr/>
            </a:pPr>
            <a:endParaRPr lang="en-US" altLang="en-US" dirty="0" smtClean="0">
              <a:solidFill>
                <a:schemeClr val="bg2">
                  <a:lumMod val="10000"/>
                </a:schemeClr>
              </a:solidFill>
              <a:latin typeface="+mn-lt"/>
            </a:endParaRPr>
          </a:p>
          <a:p>
            <a:pPr marL="800100" algn="just">
              <a:spcBef>
                <a:spcPts val="0"/>
              </a:spcBef>
              <a:buClr>
                <a:schemeClr val="accent2">
                  <a:lumMod val="75000"/>
                </a:schemeClr>
              </a:buClr>
              <a:buFont typeface="+mj-lt"/>
              <a:buAutoNum type="arabicPeriod"/>
              <a:defRPr/>
            </a:pPr>
            <a:r>
              <a:rPr lang="en-US" altLang="en-US" dirty="0" smtClean="0">
                <a:solidFill>
                  <a:schemeClr val="bg2">
                    <a:lumMod val="10000"/>
                  </a:schemeClr>
                </a:solidFill>
                <a:latin typeface="+mn-lt"/>
              </a:rPr>
              <a:t>The right to pursue a class of collective relief is </a:t>
            </a:r>
            <a:r>
              <a:rPr lang="en-US" altLang="en-US" b="1" dirty="0" smtClean="0">
                <a:solidFill>
                  <a:schemeClr val="bg2">
                    <a:lumMod val="10000"/>
                  </a:schemeClr>
                </a:solidFill>
                <a:latin typeface="+mn-lt"/>
              </a:rPr>
              <a:t>not</a:t>
            </a:r>
            <a:r>
              <a:rPr lang="en-US" altLang="en-US" dirty="0" smtClean="0">
                <a:solidFill>
                  <a:schemeClr val="bg2">
                    <a:lumMod val="10000"/>
                  </a:schemeClr>
                </a:solidFill>
                <a:latin typeface="+mn-lt"/>
              </a:rPr>
              <a:t> a protected concerted activity under Section 7 of the NLRA.</a:t>
            </a:r>
          </a:p>
        </p:txBody>
      </p:sp>
      <p:sp>
        <p:nvSpPr>
          <p:cNvPr id="3" name="Title 2"/>
          <p:cNvSpPr>
            <a:spLocks noGrp="1"/>
          </p:cNvSpPr>
          <p:nvPr>
            <p:ph type="ctrTitle"/>
          </p:nvPr>
        </p:nvSpPr>
        <p:spPr>
          <a:xfrm>
            <a:off x="381003" y="971551"/>
            <a:ext cx="8229599" cy="479227"/>
          </a:xfrm>
        </p:spPr>
        <p:txBody>
          <a:bodyPr>
            <a:noAutofit/>
          </a:bodyPr>
          <a:lstStyle/>
          <a:p>
            <a:pPr>
              <a:defRPr/>
            </a:pPr>
            <a:r>
              <a:rPr lang="en-US" sz="2800" b="1" dirty="0" smtClean="0">
                <a:solidFill>
                  <a:schemeClr val="accent2">
                    <a:lumMod val="75000"/>
                  </a:schemeClr>
                </a:solidFill>
                <a:latin typeface="+mj-lt"/>
                <a:cs typeface="Arial" panose="020B0604020202020204" pitchFamily="34" charset="0"/>
              </a:rPr>
              <a:t>Mandatory Arbitration – </a:t>
            </a:r>
            <a:r>
              <a:rPr lang="en-US" sz="2800" b="1" u="sng" dirty="0" smtClean="0">
                <a:solidFill>
                  <a:schemeClr val="accent2">
                    <a:lumMod val="75000"/>
                  </a:schemeClr>
                </a:solidFill>
                <a:latin typeface="+mj-lt"/>
                <a:cs typeface="Arial" panose="020B0604020202020204" pitchFamily="34" charset="0"/>
              </a:rPr>
              <a:t>Supreme Court - Epic</a:t>
            </a:r>
            <a:endParaRPr lang="en-US" sz="28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26</a:t>
            </a:fld>
            <a:endParaRPr lang="en-US" dirty="0">
              <a:solidFill>
                <a:srgbClr val="9C4636">
                  <a:tint val="75000"/>
                </a:srgbClr>
              </a:solidFill>
            </a:endParaRPr>
          </a:p>
        </p:txBody>
      </p:sp>
    </p:spTree>
    <p:extLst>
      <p:ext uri="{BB962C8B-B14F-4D97-AF65-F5344CB8AC3E}">
        <p14:creationId xmlns:p14="http://schemas.microsoft.com/office/powerpoint/2010/main" val="34561651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rmAutofit/>
          </a:bodyPr>
          <a:lstStyle/>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In </a:t>
            </a:r>
            <a:r>
              <a:rPr lang="en-US" altLang="en-US" u="sng" dirty="0" smtClean="0">
                <a:solidFill>
                  <a:schemeClr val="bg2">
                    <a:lumMod val="10000"/>
                  </a:schemeClr>
                </a:solidFill>
                <a:latin typeface="+mn-lt"/>
              </a:rPr>
              <a:t>Cordua Resturants Inc.</a:t>
            </a:r>
            <a:r>
              <a:rPr lang="en-US" altLang="en-US" dirty="0" smtClean="0">
                <a:solidFill>
                  <a:schemeClr val="bg2">
                    <a:lumMod val="10000"/>
                  </a:schemeClr>
                </a:solidFill>
                <a:latin typeface="+mn-lt"/>
              </a:rPr>
              <a:t>, the Board clarified the following regarding mandatory arbitration agreements following </a:t>
            </a:r>
            <a:r>
              <a:rPr lang="en-US" altLang="en-US" u="sng" dirty="0" smtClean="0">
                <a:solidFill>
                  <a:schemeClr val="bg2">
                    <a:lumMod val="10000"/>
                  </a:schemeClr>
                </a:solidFill>
                <a:latin typeface="+mn-lt"/>
              </a:rPr>
              <a:t>Epic Systems</a:t>
            </a:r>
            <a:r>
              <a:rPr lang="en-US" altLang="en-US" dirty="0" smtClean="0">
                <a:solidFill>
                  <a:schemeClr val="bg2">
                    <a:lumMod val="10000"/>
                  </a:schemeClr>
                </a:solidFill>
                <a:latin typeface="+mn-lt"/>
              </a:rPr>
              <a:t>:</a:t>
            </a:r>
          </a:p>
          <a:p>
            <a:pPr lvl="1" algn="just">
              <a:spcBef>
                <a:spcPts val="0"/>
              </a:spcBef>
              <a:buClr>
                <a:schemeClr val="accent2">
                  <a:lumMod val="75000"/>
                </a:schemeClr>
              </a:buClr>
              <a:buFont typeface="+mj-lt"/>
              <a:buAutoNum type="arabicPeriod"/>
              <a:defRPr/>
            </a:pPr>
            <a:r>
              <a:rPr lang="en-US" altLang="en-US" dirty="0" smtClean="0">
                <a:solidFill>
                  <a:schemeClr val="bg2">
                    <a:lumMod val="10000"/>
                  </a:schemeClr>
                </a:solidFill>
                <a:latin typeface="+mn-lt"/>
              </a:rPr>
              <a:t>Employers </a:t>
            </a:r>
            <a:r>
              <a:rPr lang="en-US" altLang="en-US" dirty="0">
                <a:solidFill>
                  <a:schemeClr val="bg2">
                    <a:lumMod val="10000"/>
                  </a:schemeClr>
                </a:solidFill>
                <a:latin typeface="+mn-lt"/>
              </a:rPr>
              <a:t>are </a:t>
            </a:r>
            <a:r>
              <a:rPr lang="en-US" altLang="en-US" b="1" dirty="0">
                <a:solidFill>
                  <a:schemeClr val="accent2">
                    <a:lumMod val="75000"/>
                  </a:schemeClr>
                </a:solidFill>
                <a:latin typeface="+mn-lt"/>
              </a:rPr>
              <a:t>not</a:t>
            </a:r>
            <a:r>
              <a:rPr lang="en-US" altLang="en-US" dirty="0">
                <a:solidFill>
                  <a:schemeClr val="accent2">
                    <a:lumMod val="75000"/>
                  </a:schemeClr>
                </a:solidFill>
                <a:latin typeface="+mn-lt"/>
              </a:rPr>
              <a:t> </a:t>
            </a:r>
            <a:r>
              <a:rPr lang="en-US" altLang="en-US" dirty="0">
                <a:solidFill>
                  <a:schemeClr val="bg2">
                    <a:lumMod val="10000"/>
                  </a:schemeClr>
                </a:solidFill>
                <a:latin typeface="+mn-lt"/>
              </a:rPr>
              <a:t>prohibited under the </a:t>
            </a:r>
            <a:r>
              <a:rPr lang="en-US" altLang="en-US" dirty="0" smtClean="0">
                <a:solidFill>
                  <a:schemeClr val="bg2">
                    <a:lumMod val="10000"/>
                  </a:schemeClr>
                </a:solidFill>
                <a:latin typeface="+mn-lt"/>
              </a:rPr>
              <a:t>NLRA </a:t>
            </a:r>
            <a:r>
              <a:rPr lang="en-US" altLang="en-US" dirty="0">
                <a:solidFill>
                  <a:schemeClr val="bg2">
                    <a:lumMod val="10000"/>
                  </a:schemeClr>
                </a:solidFill>
                <a:latin typeface="+mn-lt"/>
              </a:rPr>
              <a:t>from informing employees that failing or refusing to sign a mandatory arbitration agreement will result in their discharge. </a:t>
            </a:r>
            <a:endParaRPr lang="en-US" altLang="en-US" dirty="0" smtClean="0">
              <a:solidFill>
                <a:schemeClr val="bg2">
                  <a:lumMod val="10000"/>
                </a:schemeClr>
              </a:solidFill>
              <a:latin typeface="+mn-lt"/>
            </a:endParaRPr>
          </a:p>
          <a:p>
            <a:pPr lvl="1" algn="just">
              <a:spcBef>
                <a:spcPts val="0"/>
              </a:spcBef>
              <a:buClr>
                <a:schemeClr val="accent2">
                  <a:lumMod val="75000"/>
                </a:schemeClr>
              </a:buClr>
              <a:buFont typeface="+mj-lt"/>
              <a:buAutoNum type="arabicPeriod"/>
              <a:defRPr/>
            </a:pPr>
            <a:endParaRPr lang="en-US" altLang="en-US" sz="800" dirty="0">
              <a:solidFill>
                <a:schemeClr val="bg2">
                  <a:lumMod val="10000"/>
                </a:schemeClr>
              </a:solidFill>
              <a:latin typeface="+mn-lt"/>
            </a:endParaRPr>
          </a:p>
          <a:p>
            <a:pPr lvl="1" algn="just">
              <a:spcBef>
                <a:spcPts val="0"/>
              </a:spcBef>
              <a:buClr>
                <a:schemeClr val="accent2">
                  <a:lumMod val="75000"/>
                </a:schemeClr>
              </a:buClr>
              <a:buFont typeface="+mj-lt"/>
              <a:buAutoNum type="arabicPeriod"/>
              <a:defRPr/>
            </a:pPr>
            <a:r>
              <a:rPr lang="en-US" altLang="en-US" dirty="0" smtClean="0">
                <a:solidFill>
                  <a:schemeClr val="bg2">
                    <a:lumMod val="10000"/>
                  </a:schemeClr>
                </a:solidFill>
                <a:latin typeface="+mn-lt"/>
              </a:rPr>
              <a:t>Employers </a:t>
            </a:r>
            <a:r>
              <a:rPr lang="en-US" altLang="en-US" dirty="0">
                <a:solidFill>
                  <a:schemeClr val="bg2">
                    <a:lumMod val="10000"/>
                  </a:schemeClr>
                </a:solidFill>
                <a:latin typeface="+mn-lt"/>
              </a:rPr>
              <a:t>are </a:t>
            </a:r>
            <a:r>
              <a:rPr lang="en-US" altLang="en-US" b="1" dirty="0">
                <a:solidFill>
                  <a:schemeClr val="accent2">
                    <a:lumMod val="75000"/>
                  </a:schemeClr>
                </a:solidFill>
                <a:latin typeface="+mn-lt"/>
              </a:rPr>
              <a:t>not</a:t>
            </a:r>
            <a:r>
              <a:rPr lang="en-US" altLang="en-US" dirty="0">
                <a:solidFill>
                  <a:schemeClr val="accent2">
                    <a:lumMod val="75000"/>
                  </a:schemeClr>
                </a:solidFill>
                <a:latin typeface="+mn-lt"/>
              </a:rPr>
              <a:t> </a:t>
            </a:r>
            <a:r>
              <a:rPr lang="en-US" altLang="en-US" dirty="0">
                <a:solidFill>
                  <a:schemeClr val="bg2">
                    <a:lumMod val="10000"/>
                  </a:schemeClr>
                </a:solidFill>
                <a:latin typeface="+mn-lt"/>
              </a:rPr>
              <a:t>prohibited under the NLRA from promulgating mandatory arbitration agreements in response to employees opting in to a collective action under the Fair Labor Standards Act or state wage-and-hour laws. </a:t>
            </a:r>
            <a:endParaRPr lang="en-US" altLang="en-US" dirty="0" smtClean="0">
              <a:solidFill>
                <a:schemeClr val="bg2">
                  <a:lumMod val="10000"/>
                </a:schemeClr>
              </a:solidFill>
              <a:latin typeface="+mn-lt"/>
            </a:endParaRPr>
          </a:p>
          <a:p>
            <a:pPr marL="457200" lvl="1" indent="0" algn="just">
              <a:spcBef>
                <a:spcPts val="0"/>
              </a:spcBef>
              <a:buClr>
                <a:schemeClr val="accent2">
                  <a:lumMod val="75000"/>
                </a:schemeClr>
              </a:buClr>
              <a:buNone/>
              <a:defRPr/>
            </a:pPr>
            <a:endParaRPr lang="en-US" altLang="en-US" sz="800" dirty="0">
              <a:solidFill>
                <a:schemeClr val="bg2">
                  <a:lumMod val="10000"/>
                </a:schemeClr>
              </a:solidFill>
              <a:latin typeface="+mn-lt"/>
            </a:endParaRPr>
          </a:p>
          <a:p>
            <a:pPr marL="800100" lvl="1" indent="-342900" algn="just">
              <a:spcBef>
                <a:spcPts val="0"/>
              </a:spcBef>
              <a:buClr>
                <a:schemeClr val="accent2">
                  <a:lumMod val="75000"/>
                </a:schemeClr>
              </a:buClr>
              <a:buFont typeface="+mj-lt"/>
              <a:buAutoNum type="arabicPeriod" startAt="3"/>
              <a:defRPr/>
            </a:pPr>
            <a:r>
              <a:rPr lang="en-US" altLang="en-US" dirty="0" smtClean="0">
                <a:solidFill>
                  <a:schemeClr val="bg2">
                    <a:lumMod val="10000"/>
                  </a:schemeClr>
                </a:solidFill>
                <a:latin typeface="+mn-lt"/>
              </a:rPr>
              <a:t>Employers </a:t>
            </a:r>
            <a:r>
              <a:rPr lang="en-US" altLang="en-US" b="1" dirty="0">
                <a:solidFill>
                  <a:schemeClr val="accent2">
                    <a:lumMod val="75000"/>
                  </a:schemeClr>
                </a:solidFill>
                <a:latin typeface="+mn-lt"/>
              </a:rPr>
              <a:t>are</a:t>
            </a:r>
            <a:r>
              <a:rPr lang="en-US" altLang="en-US" dirty="0">
                <a:solidFill>
                  <a:schemeClr val="accent2">
                    <a:lumMod val="75000"/>
                  </a:schemeClr>
                </a:solidFill>
                <a:latin typeface="+mn-lt"/>
              </a:rPr>
              <a:t> </a:t>
            </a:r>
            <a:r>
              <a:rPr lang="en-US" altLang="en-US" dirty="0">
                <a:solidFill>
                  <a:schemeClr val="bg2">
                    <a:lumMod val="10000"/>
                  </a:schemeClr>
                </a:solidFill>
                <a:latin typeface="+mn-lt"/>
              </a:rPr>
              <a:t>prohibited from taking adverse action against employees for engaging in concerted activity by filing a class or collective action, consistent with the Board’s long-standing precedent. </a:t>
            </a:r>
          </a:p>
        </p:txBody>
      </p:sp>
      <p:sp>
        <p:nvSpPr>
          <p:cNvPr id="3" name="Title 2"/>
          <p:cNvSpPr>
            <a:spLocks noGrp="1"/>
          </p:cNvSpPr>
          <p:nvPr>
            <p:ph type="ctrTitle"/>
          </p:nvPr>
        </p:nvSpPr>
        <p:spPr>
          <a:xfrm>
            <a:off x="381003" y="971551"/>
            <a:ext cx="8229599" cy="479227"/>
          </a:xfrm>
        </p:spPr>
        <p:txBody>
          <a:bodyPr>
            <a:noAutofit/>
          </a:bodyPr>
          <a:lstStyle/>
          <a:p>
            <a:pPr>
              <a:defRPr/>
            </a:pPr>
            <a:r>
              <a:rPr lang="en-US" sz="2800" b="1" dirty="0" smtClean="0">
                <a:solidFill>
                  <a:schemeClr val="accent2">
                    <a:lumMod val="75000"/>
                  </a:schemeClr>
                </a:solidFill>
                <a:latin typeface="+mj-lt"/>
                <a:cs typeface="Arial" panose="020B0604020202020204" pitchFamily="34" charset="0"/>
              </a:rPr>
              <a:t>Mandatory Arbitration – </a:t>
            </a:r>
            <a:r>
              <a:rPr lang="en-US" sz="2800" b="1" u="sng" dirty="0" smtClean="0">
                <a:solidFill>
                  <a:schemeClr val="accent2">
                    <a:lumMod val="75000"/>
                  </a:schemeClr>
                </a:solidFill>
                <a:latin typeface="+mj-lt"/>
                <a:cs typeface="Arial" panose="020B0604020202020204" pitchFamily="34" charset="0"/>
              </a:rPr>
              <a:t>Cordua Restaurants, Inc.</a:t>
            </a:r>
            <a:endParaRPr lang="en-US" sz="28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27</a:t>
            </a:fld>
            <a:endParaRPr lang="en-US" dirty="0">
              <a:solidFill>
                <a:srgbClr val="9C4636">
                  <a:tint val="75000"/>
                </a:srgbClr>
              </a:solidFill>
            </a:endParaRPr>
          </a:p>
        </p:txBody>
      </p:sp>
      <p:sp>
        <p:nvSpPr>
          <p:cNvPr id="5" name="TextBox 4"/>
          <p:cNvSpPr txBox="1"/>
          <p:nvPr/>
        </p:nvSpPr>
        <p:spPr>
          <a:xfrm>
            <a:off x="4876800" y="4629150"/>
            <a:ext cx="2971800" cy="307777"/>
          </a:xfrm>
          <a:prstGeom prst="rect">
            <a:avLst/>
          </a:prstGeom>
          <a:noFill/>
        </p:spPr>
        <p:txBody>
          <a:bodyPr wrap="square" rtlCol="0">
            <a:spAutoFit/>
          </a:bodyPr>
          <a:lstStyle/>
          <a:p>
            <a:r>
              <a:rPr lang="en-US" sz="1400" b="1" dirty="0" smtClean="0">
                <a:solidFill>
                  <a:schemeClr val="accent2">
                    <a:lumMod val="75000"/>
                  </a:schemeClr>
                </a:solidFill>
              </a:rPr>
              <a:t>368 NLRB No. 43 (Aug. 14, 2019)</a:t>
            </a:r>
            <a:endParaRPr lang="en-US" sz="1400" b="1" dirty="0">
              <a:solidFill>
                <a:schemeClr val="accent2">
                  <a:lumMod val="75000"/>
                </a:schemeClr>
              </a:solidFill>
            </a:endParaRPr>
          </a:p>
        </p:txBody>
      </p:sp>
    </p:spTree>
    <p:extLst>
      <p:ext uri="{BB962C8B-B14F-4D97-AF65-F5344CB8AC3E}">
        <p14:creationId xmlns:p14="http://schemas.microsoft.com/office/powerpoint/2010/main" val="29312747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504950"/>
            <a:ext cx="8153399" cy="3200400"/>
          </a:xfrm>
        </p:spPr>
        <p:txBody>
          <a:bodyPr>
            <a:noAutofit/>
          </a:bodyPr>
          <a:lstStyle/>
          <a:p>
            <a:pPr marL="0" indent="0" algn="just">
              <a:spcBef>
                <a:spcPts val="600"/>
              </a:spcBef>
              <a:spcAft>
                <a:spcPts val="1200"/>
              </a:spcAft>
              <a:buClr>
                <a:schemeClr val="accent2">
                  <a:lumMod val="75000"/>
                </a:schemeClr>
              </a:buClr>
              <a:buNone/>
              <a:defRPr/>
            </a:pPr>
            <a:r>
              <a:rPr lang="en-US" altLang="en-US" sz="1400" dirty="0" smtClean="0">
                <a:solidFill>
                  <a:schemeClr val="bg2">
                    <a:lumMod val="10000"/>
                  </a:schemeClr>
                </a:solidFill>
                <a:latin typeface="+mn-lt"/>
              </a:rPr>
              <a:t>Clarifies that if an arbitration agreement either explicitly, or reasonably implies, that employees are prohibited from filing a charge with the NLRB, the agreement violates the NLRA.</a:t>
            </a:r>
          </a:p>
          <a:p>
            <a:pPr marL="0" indent="0" algn="just">
              <a:spcBef>
                <a:spcPts val="600"/>
              </a:spcBef>
              <a:spcAft>
                <a:spcPts val="1200"/>
              </a:spcAft>
              <a:buClr>
                <a:schemeClr val="accent2">
                  <a:lumMod val="75000"/>
                </a:schemeClr>
              </a:buClr>
              <a:buNone/>
              <a:defRPr/>
            </a:pPr>
            <a:r>
              <a:rPr lang="en-US" altLang="en-US" sz="1400" dirty="0" smtClean="0">
                <a:solidFill>
                  <a:schemeClr val="bg2">
                    <a:lumMod val="10000"/>
                  </a:schemeClr>
                </a:solidFill>
                <a:latin typeface="+mn-lt"/>
              </a:rPr>
              <a:t>Language found to be unlawful in </a:t>
            </a:r>
            <a:r>
              <a:rPr lang="en-US" altLang="en-US" sz="1400" u="sng" dirty="0" smtClean="0">
                <a:solidFill>
                  <a:schemeClr val="bg2">
                    <a:lumMod val="10000"/>
                  </a:schemeClr>
                </a:solidFill>
                <a:latin typeface="+mn-lt"/>
              </a:rPr>
              <a:t>Prime Healthcare</a:t>
            </a:r>
            <a:r>
              <a:rPr lang="en-US" altLang="en-US" sz="1400" dirty="0" smtClean="0">
                <a:solidFill>
                  <a:schemeClr val="bg2">
                    <a:lumMod val="10000"/>
                  </a:schemeClr>
                </a:solidFill>
                <a:latin typeface="+mn-lt"/>
              </a:rPr>
              <a:t>:</a:t>
            </a:r>
          </a:p>
          <a:p>
            <a:pPr marL="0" indent="0" algn="just">
              <a:spcBef>
                <a:spcPts val="600"/>
              </a:spcBef>
              <a:spcAft>
                <a:spcPts val="1200"/>
              </a:spcAft>
              <a:buClr>
                <a:schemeClr val="accent2">
                  <a:lumMod val="75000"/>
                </a:schemeClr>
              </a:buClr>
              <a:buNone/>
              <a:defRPr/>
            </a:pPr>
            <a:r>
              <a:rPr lang="en-US" altLang="en-US" sz="1400" i="1" dirty="0" smtClean="0">
                <a:solidFill>
                  <a:schemeClr val="bg2">
                    <a:lumMod val="10000"/>
                  </a:schemeClr>
                </a:solidFill>
                <a:latin typeface="+mn-lt"/>
              </a:rPr>
              <a:t>Except </a:t>
            </a:r>
            <a:r>
              <a:rPr lang="en-US" altLang="en-US" sz="1400" i="1" dirty="0">
                <a:solidFill>
                  <a:schemeClr val="bg2">
                    <a:lumMod val="10000"/>
                  </a:schemeClr>
                </a:solidFill>
                <a:latin typeface="+mn-lt"/>
              </a:rPr>
              <a:t>as otherwise provided in this Agreement, </a:t>
            </a:r>
            <a:r>
              <a:rPr lang="en-US" altLang="en-US" sz="1400" i="1" dirty="0" smtClean="0">
                <a:solidFill>
                  <a:schemeClr val="bg2">
                    <a:lumMod val="10000"/>
                  </a:schemeClr>
                </a:solidFill>
                <a:latin typeface="+mn-lt"/>
              </a:rPr>
              <a:t>the Company </a:t>
            </a:r>
            <a:r>
              <a:rPr lang="en-US" altLang="en-US" sz="1400" i="1" dirty="0">
                <a:solidFill>
                  <a:schemeClr val="bg2">
                    <a:lumMod val="10000"/>
                  </a:schemeClr>
                </a:solidFill>
                <a:latin typeface="+mn-lt"/>
              </a:rPr>
              <a:t>and the Employee hereby consent to the </a:t>
            </a:r>
            <a:r>
              <a:rPr lang="en-US" altLang="en-US" sz="1400" i="1" dirty="0" smtClean="0">
                <a:solidFill>
                  <a:schemeClr val="bg2">
                    <a:lumMod val="10000"/>
                  </a:schemeClr>
                </a:solidFill>
                <a:latin typeface="+mn-lt"/>
              </a:rPr>
              <a:t>resolution by </a:t>
            </a:r>
            <a:r>
              <a:rPr lang="en-US" altLang="en-US" sz="1400" i="1" dirty="0">
                <a:solidFill>
                  <a:schemeClr val="bg2">
                    <a:lumMod val="10000"/>
                  </a:schemeClr>
                </a:solidFill>
                <a:latin typeface="+mn-lt"/>
              </a:rPr>
              <a:t>binding arbitration of all claims or </a:t>
            </a:r>
            <a:r>
              <a:rPr lang="en-US" altLang="en-US" sz="1400" i="1" dirty="0" smtClean="0">
                <a:solidFill>
                  <a:schemeClr val="bg2">
                    <a:lumMod val="10000"/>
                  </a:schemeClr>
                </a:solidFill>
                <a:latin typeface="+mn-lt"/>
              </a:rPr>
              <a:t>controversies for </a:t>
            </a:r>
            <a:r>
              <a:rPr lang="en-US" altLang="en-US" sz="1400" i="1" dirty="0">
                <a:solidFill>
                  <a:schemeClr val="bg2">
                    <a:lumMod val="10000"/>
                  </a:schemeClr>
                </a:solidFill>
                <a:latin typeface="+mn-lt"/>
              </a:rPr>
              <a:t>which a federal or state court would be </a:t>
            </a:r>
            <a:r>
              <a:rPr lang="en-US" altLang="en-US" sz="1400" i="1" dirty="0" smtClean="0">
                <a:solidFill>
                  <a:schemeClr val="bg2">
                    <a:lumMod val="10000"/>
                  </a:schemeClr>
                </a:solidFill>
                <a:latin typeface="+mn-lt"/>
              </a:rPr>
              <a:t>authorized to </a:t>
            </a:r>
            <a:r>
              <a:rPr lang="en-US" altLang="en-US" sz="1400" i="1" dirty="0">
                <a:solidFill>
                  <a:schemeClr val="bg2">
                    <a:lumMod val="10000"/>
                  </a:schemeClr>
                </a:solidFill>
                <a:latin typeface="+mn-lt"/>
              </a:rPr>
              <a:t>grant relief, whether or not arising out of, </a:t>
            </a:r>
            <a:r>
              <a:rPr lang="en-US" altLang="en-US" sz="1400" i="1" dirty="0" smtClean="0">
                <a:solidFill>
                  <a:schemeClr val="bg2">
                    <a:lumMod val="10000"/>
                  </a:schemeClr>
                </a:solidFill>
                <a:latin typeface="+mn-lt"/>
              </a:rPr>
              <a:t>relating to </a:t>
            </a:r>
            <a:r>
              <a:rPr lang="en-US" altLang="en-US" sz="1400" i="1" dirty="0">
                <a:solidFill>
                  <a:schemeClr val="bg2">
                    <a:lumMod val="10000"/>
                  </a:schemeClr>
                </a:solidFill>
                <a:latin typeface="+mn-lt"/>
              </a:rPr>
              <a:t>or associated with the Employee’s employment </a:t>
            </a:r>
            <a:r>
              <a:rPr lang="en-US" altLang="en-US" sz="1400" i="1" dirty="0" smtClean="0">
                <a:solidFill>
                  <a:schemeClr val="bg2">
                    <a:lumMod val="10000"/>
                  </a:schemeClr>
                </a:solidFill>
                <a:latin typeface="+mn-lt"/>
              </a:rPr>
              <a:t>with the Company.</a:t>
            </a:r>
          </a:p>
          <a:p>
            <a:pPr marL="0" indent="0" algn="just">
              <a:spcBef>
                <a:spcPts val="600"/>
              </a:spcBef>
              <a:spcAft>
                <a:spcPts val="1200"/>
              </a:spcAft>
              <a:buClr>
                <a:schemeClr val="accent2">
                  <a:lumMod val="75000"/>
                </a:schemeClr>
              </a:buClr>
              <a:buNone/>
              <a:defRPr/>
            </a:pPr>
            <a:r>
              <a:rPr lang="en-US" altLang="en-US" sz="1400" i="1" dirty="0" smtClean="0">
                <a:solidFill>
                  <a:schemeClr val="bg2">
                    <a:lumMod val="10000"/>
                  </a:schemeClr>
                </a:solidFill>
                <a:latin typeface="+mn-lt"/>
              </a:rPr>
              <a:t>Claims covered by this Agreement include, but are not limited to, claims for wages or other compensation due; claims for breach of any contract or covenant, express or implied; tort claims; claims for discrimination or harassment . . . And claims for violation of any federal, state or other governmental constitution, statute, ordinance, regulation, or public policy. . .</a:t>
            </a:r>
            <a:endParaRPr lang="en-US" altLang="en-US" sz="1400" i="1" dirty="0">
              <a:solidFill>
                <a:schemeClr val="bg2">
                  <a:lumMod val="10000"/>
                </a:schemeClr>
              </a:solidFill>
              <a:latin typeface="+mn-lt"/>
            </a:endParaRPr>
          </a:p>
        </p:txBody>
      </p:sp>
      <p:sp>
        <p:nvSpPr>
          <p:cNvPr id="3" name="Title 2"/>
          <p:cNvSpPr>
            <a:spLocks noGrp="1"/>
          </p:cNvSpPr>
          <p:nvPr>
            <p:ph type="ctrTitle"/>
          </p:nvPr>
        </p:nvSpPr>
        <p:spPr>
          <a:xfrm>
            <a:off x="381003" y="971551"/>
            <a:ext cx="8229599" cy="479227"/>
          </a:xfrm>
        </p:spPr>
        <p:txBody>
          <a:bodyPr>
            <a:noAutofit/>
          </a:bodyPr>
          <a:lstStyle/>
          <a:p>
            <a:pPr>
              <a:defRPr/>
            </a:pPr>
            <a:r>
              <a:rPr lang="en-US" sz="2800" b="1" dirty="0" smtClean="0">
                <a:solidFill>
                  <a:schemeClr val="accent2">
                    <a:lumMod val="75000"/>
                  </a:schemeClr>
                </a:solidFill>
                <a:latin typeface="+mj-lt"/>
                <a:cs typeface="Arial" panose="020B0604020202020204" pitchFamily="34" charset="0"/>
              </a:rPr>
              <a:t>Mandatory Arbitration – </a:t>
            </a:r>
            <a:r>
              <a:rPr lang="en-US" sz="2800" b="1" u="sng" dirty="0" smtClean="0">
                <a:solidFill>
                  <a:schemeClr val="accent2">
                    <a:lumMod val="75000"/>
                  </a:schemeClr>
                </a:solidFill>
                <a:latin typeface="+mj-lt"/>
                <a:cs typeface="Arial" panose="020B0604020202020204" pitchFamily="34" charset="0"/>
              </a:rPr>
              <a:t>Prime Healthcare Paradise</a:t>
            </a:r>
            <a:endParaRPr lang="en-US" sz="28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28</a:t>
            </a:fld>
            <a:endParaRPr lang="en-US" dirty="0">
              <a:solidFill>
                <a:srgbClr val="9C4636">
                  <a:tint val="75000"/>
                </a:srgbClr>
              </a:solidFill>
            </a:endParaRPr>
          </a:p>
        </p:txBody>
      </p:sp>
      <p:sp>
        <p:nvSpPr>
          <p:cNvPr id="5" name="TextBox 4"/>
          <p:cNvSpPr txBox="1"/>
          <p:nvPr/>
        </p:nvSpPr>
        <p:spPr>
          <a:xfrm>
            <a:off x="4648200" y="4629150"/>
            <a:ext cx="3200400" cy="307777"/>
          </a:xfrm>
          <a:prstGeom prst="rect">
            <a:avLst/>
          </a:prstGeom>
          <a:noFill/>
        </p:spPr>
        <p:txBody>
          <a:bodyPr wrap="square" rtlCol="0">
            <a:spAutoFit/>
          </a:bodyPr>
          <a:lstStyle/>
          <a:p>
            <a:r>
              <a:rPr lang="en-US" sz="1400" b="1" dirty="0" smtClean="0">
                <a:solidFill>
                  <a:schemeClr val="accent2">
                    <a:lumMod val="75000"/>
                  </a:schemeClr>
                </a:solidFill>
              </a:rPr>
              <a:t>368 NLRB No. 10 (June 18, 2019)</a:t>
            </a:r>
            <a:endParaRPr lang="en-US" sz="1400" b="1" dirty="0">
              <a:solidFill>
                <a:schemeClr val="accent2">
                  <a:lumMod val="75000"/>
                </a:schemeClr>
              </a:solidFill>
            </a:endParaRPr>
          </a:p>
        </p:txBody>
      </p:sp>
    </p:spTree>
    <p:extLst>
      <p:ext uri="{BB962C8B-B14F-4D97-AF65-F5344CB8AC3E}">
        <p14:creationId xmlns:p14="http://schemas.microsoft.com/office/powerpoint/2010/main" val="38467898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rmAutofit/>
          </a:bodyPr>
          <a:lstStyle/>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Similarly, in </a:t>
            </a:r>
            <a:r>
              <a:rPr lang="en-US" altLang="en-US" u="sng" dirty="0" smtClean="0">
                <a:solidFill>
                  <a:schemeClr val="tx1">
                    <a:lumMod val="95000"/>
                    <a:lumOff val="5000"/>
                  </a:schemeClr>
                </a:solidFill>
                <a:latin typeface="+mn-lt"/>
              </a:rPr>
              <a:t>Beena Beauty</a:t>
            </a:r>
            <a:r>
              <a:rPr lang="en-US" altLang="en-US" dirty="0">
                <a:solidFill>
                  <a:schemeClr val="tx1">
                    <a:lumMod val="95000"/>
                    <a:lumOff val="5000"/>
                  </a:schemeClr>
                </a:solidFill>
                <a:latin typeface="+mn-lt"/>
              </a:rPr>
              <a:t>,</a:t>
            </a:r>
            <a:r>
              <a:rPr lang="en-US" altLang="en-US" dirty="0" smtClean="0">
                <a:solidFill>
                  <a:schemeClr val="tx1">
                    <a:lumMod val="95000"/>
                    <a:lumOff val="5000"/>
                  </a:schemeClr>
                </a:solidFill>
                <a:latin typeface="+mn-lt"/>
              </a:rPr>
              <a:t> the NLRB found that mandatory arbitration language </a:t>
            </a:r>
            <a:r>
              <a:rPr lang="en-US" altLang="en-US" b="1" dirty="0" smtClean="0">
                <a:solidFill>
                  <a:schemeClr val="tx1">
                    <a:lumMod val="95000"/>
                    <a:lumOff val="5000"/>
                  </a:schemeClr>
                </a:solidFill>
                <a:latin typeface="+mn-lt"/>
              </a:rPr>
              <a:t>violated</a:t>
            </a:r>
            <a:r>
              <a:rPr lang="en-US" altLang="en-US" dirty="0" smtClean="0">
                <a:solidFill>
                  <a:schemeClr val="tx1">
                    <a:lumMod val="95000"/>
                    <a:lumOff val="5000"/>
                  </a:schemeClr>
                </a:solidFill>
                <a:latin typeface="+mn-lt"/>
              </a:rPr>
              <a:t> the NLRA</a:t>
            </a:r>
            <a:r>
              <a:rPr lang="en-US" altLang="en-US" dirty="0">
                <a:solidFill>
                  <a:schemeClr val="tx1">
                    <a:lumMod val="95000"/>
                    <a:lumOff val="5000"/>
                  </a:schemeClr>
                </a:solidFill>
                <a:latin typeface="+mn-lt"/>
              </a:rPr>
              <a:t>. </a:t>
            </a:r>
            <a:r>
              <a:rPr lang="en-US" altLang="en-US" dirty="0" smtClean="0">
                <a:solidFill>
                  <a:schemeClr val="tx1">
                    <a:lumMod val="95000"/>
                    <a:lumOff val="5000"/>
                  </a:schemeClr>
                </a:solidFill>
                <a:latin typeface="+mn-lt"/>
              </a:rPr>
              <a:t>The policy did not mention the NLRA or </a:t>
            </a:r>
            <a:r>
              <a:rPr lang="en-US" altLang="en-US" dirty="0">
                <a:solidFill>
                  <a:schemeClr val="tx1">
                    <a:lumMod val="95000"/>
                    <a:lumOff val="5000"/>
                  </a:schemeClr>
                </a:solidFill>
                <a:latin typeface="+mn-lt"/>
              </a:rPr>
              <a:t>the right to file charges before the Board, but </a:t>
            </a:r>
            <a:r>
              <a:rPr lang="en-US" altLang="en-US" dirty="0" smtClean="0">
                <a:solidFill>
                  <a:schemeClr val="tx1">
                    <a:lumMod val="95000"/>
                    <a:lumOff val="5000"/>
                  </a:schemeClr>
                </a:solidFill>
                <a:latin typeface="+mn-lt"/>
              </a:rPr>
              <a:t>broadly stated </a:t>
            </a:r>
            <a:r>
              <a:rPr lang="en-US" altLang="en-US" dirty="0">
                <a:solidFill>
                  <a:schemeClr val="tx1">
                    <a:lumMod val="95000"/>
                    <a:lumOff val="5000"/>
                  </a:schemeClr>
                </a:solidFill>
                <a:latin typeface="+mn-lt"/>
              </a:rPr>
              <a:t>that the arbitration provision applied generally to all employment claims, and only expressly excluded unemployment and </a:t>
            </a:r>
            <a:r>
              <a:rPr lang="en-US" altLang="en-US" dirty="0" smtClean="0">
                <a:solidFill>
                  <a:schemeClr val="tx1">
                    <a:lumMod val="95000"/>
                    <a:lumOff val="5000"/>
                  </a:schemeClr>
                </a:solidFill>
                <a:latin typeface="+mn-lt"/>
              </a:rPr>
              <a:t>worker’s </a:t>
            </a:r>
            <a:r>
              <a:rPr lang="en-US" altLang="en-US" dirty="0">
                <a:solidFill>
                  <a:schemeClr val="tx1">
                    <a:lumMod val="95000"/>
                    <a:lumOff val="5000"/>
                  </a:schemeClr>
                </a:solidFill>
                <a:latin typeface="+mn-lt"/>
              </a:rPr>
              <a:t>compensation </a:t>
            </a:r>
            <a:r>
              <a:rPr lang="en-US" altLang="en-US" dirty="0" smtClean="0">
                <a:solidFill>
                  <a:schemeClr val="tx1">
                    <a:lumMod val="95000"/>
                    <a:lumOff val="5000"/>
                  </a:schemeClr>
                </a:solidFill>
                <a:latin typeface="+mn-lt"/>
              </a:rPr>
              <a:t>claims</a:t>
            </a:r>
            <a:r>
              <a:rPr lang="en-US" altLang="en-US" dirty="0">
                <a:solidFill>
                  <a:schemeClr val="tx1">
                    <a:lumMod val="95000"/>
                    <a:lumOff val="5000"/>
                  </a:schemeClr>
                </a:solidFill>
                <a:latin typeface="+mn-lt"/>
              </a:rPr>
              <a:t>:</a:t>
            </a:r>
            <a:endParaRPr lang="en-US" altLang="en-US" dirty="0" smtClean="0">
              <a:solidFill>
                <a:schemeClr val="tx1">
                  <a:lumMod val="95000"/>
                  <a:lumOff val="5000"/>
                </a:schemeClr>
              </a:solidFill>
              <a:latin typeface="+mn-lt"/>
            </a:endParaRPr>
          </a:p>
          <a:p>
            <a:pPr marL="457200" indent="0" algn="just">
              <a:spcBef>
                <a:spcPts val="600"/>
              </a:spcBef>
              <a:spcAft>
                <a:spcPts val="1200"/>
              </a:spcAft>
              <a:buClr>
                <a:schemeClr val="accent2">
                  <a:lumMod val="75000"/>
                </a:schemeClr>
              </a:buClr>
              <a:buNone/>
              <a:defRPr/>
            </a:pPr>
            <a:r>
              <a:rPr lang="en-US" altLang="en-US" i="1" dirty="0" smtClean="0">
                <a:solidFill>
                  <a:schemeClr val="tx1">
                    <a:lumMod val="95000"/>
                    <a:lumOff val="5000"/>
                  </a:schemeClr>
                </a:solidFill>
                <a:latin typeface="+mn-lt"/>
              </a:rPr>
              <a:t>“The company and [employees] agree . . . To submit any claims that either has against the other to final and binding arbitration.”</a:t>
            </a:r>
          </a:p>
          <a:p>
            <a:pPr marL="0" lvl="0" indent="0" algn="just">
              <a:spcBef>
                <a:spcPts val="600"/>
              </a:spcBef>
              <a:spcAft>
                <a:spcPts val="1200"/>
              </a:spcAft>
              <a:buClr>
                <a:srgbClr val="C0504D">
                  <a:lumMod val="75000"/>
                </a:srgbClr>
              </a:buClr>
              <a:buNone/>
              <a:defRPr/>
            </a:pPr>
            <a:r>
              <a:rPr lang="en-US" altLang="en-US" dirty="0" smtClean="0">
                <a:solidFill>
                  <a:srgbClr val="EEECE1">
                    <a:lumMod val="10000"/>
                  </a:srgbClr>
                </a:solidFill>
                <a:latin typeface="Calibri"/>
              </a:rPr>
              <a:t>Held: The arbitration provision did </a:t>
            </a:r>
            <a:r>
              <a:rPr lang="en-US" altLang="en-US" dirty="0">
                <a:solidFill>
                  <a:srgbClr val="EEECE1">
                    <a:lumMod val="10000"/>
                  </a:srgbClr>
                </a:solidFill>
                <a:latin typeface="Calibri"/>
              </a:rPr>
              <a:t>unlawfully </a:t>
            </a:r>
            <a:r>
              <a:rPr lang="en-US" altLang="en-US" dirty="0" smtClean="0">
                <a:solidFill>
                  <a:srgbClr val="EEECE1">
                    <a:lumMod val="10000"/>
                  </a:srgbClr>
                </a:solidFill>
                <a:latin typeface="Calibri"/>
              </a:rPr>
              <a:t>interfere </a:t>
            </a:r>
            <a:r>
              <a:rPr lang="en-US" altLang="en-US" dirty="0">
                <a:solidFill>
                  <a:srgbClr val="EEECE1">
                    <a:lumMod val="10000"/>
                  </a:srgbClr>
                </a:solidFill>
                <a:latin typeface="Calibri"/>
              </a:rPr>
              <a:t>with </a:t>
            </a:r>
            <a:r>
              <a:rPr lang="en-US" altLang="en-US" dirty="0" smtClean="0">
                <a:solidFill>
                  <a:srgbClr val="EEECE1">
                    <a:lumMod val="10000"/>
                  </a:srgbClr>
                </a:solidFill>
                <a:latin typeface="Calibri"/>
              </a:rPr>
              <a:t>employees‘ Section </a:t>
            </a:r>
            <a:r>
              <a:rPr lang="en-US" altLang="en-US" dirty="0">
                <a:solidFill>
                  <a:srgbClr val="EEECE1">
                    <a:lumMod val="10000"/>
                  </a:srgbClr>
                </a:solidFill>
                <a:latin typeface="Calibri"/>
              </a:rPr>
              <a:t>7 rights, because a reasonable employee might construe it as restricting access to the </a:t>
            </a:r>
            <a:r>
              <a:rPr lang="en-US" altLang="en-US" dirty="0" smtClean="0">
                <a:solidFill>
                  <a:srgbClr val="EEECE1">
                    <a:lumMod val="10000"/>
                  </a:srgbClr>
                </a:solidFill>
                <a:latin typeface="Calibri"/>
              </a:rPr>
              <a:t>Board‘s unfair labor practice charge procedures.</a:t>
            </a:r>
          </a:p>
        </p:txBody>
      </p:sp>
      <p:sp>
        <p:nvSpPr>
          <p:cNvPr id="3" name="Title 2"/>
          <p:cNvSpPr>
            <a:spLocks noGrp="1"/>
          </p:cNvSpPr>
          <p:nvPr>
            <p:ph type="ctrTitle"/>
          </p:nvPr>
        </p:nvSpPr>
        <p:spPr>
          <a:xfrm>
            <a:off x="381003" y="971551"/>
            <a:ext cx="8229599" cy="479227"/>
          </a:xfrm>
        </p:spPr>
        <p:txBody>
          <a:bodyPr>
            <a:noAutofit/>
          </a:bodyPr>
          <a:lstStyle/>
          <a:p>
            <a:pPr>
              <a:defRPr/>
            </a:pPr>
            <a:r>
              <a:rPr lang="en-US" sz="2800" b="1" dirty="0" smtClean="0">
                <a:solidFill>
                  <a:schemeClr val="accent2">
                    <a:lumMod val="75000"/>
                  </a:schemeClr>
                </a:solidFill>
                <a:latin typeface="+mj-lt"/>
                <a:cs typeface="Arial" panose="020B0604020202020204" pitchFamily="34" charset="0"/>
              </a:rPr>
              <a:t>Mandatory Arbitration – </a:t>
            </a:r>
            <a:r>
              <a:rPr lang="en-US" sz="2800" b="1" u="sng" dirty="0" smtClean="0">
                <a:solidFill>
                  <a:schemeClr val="accent2">
                    <a:lumMod val="75000"/>
                  </a:schemeClr>
                </a:solidFill>
                <a:latin typeface="+mj-lt"/>
                <a:cs typeface="Arial" panose="020B0604020202020204" pitchFamily="34" charset="0"/>
              </a:rPr>
              <a:t>Beena Beauty Holding, Inc.</a:t>
            </a:r>
            <a:endParaRPr lang="en-US" sz="28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29</a:t>
            </a:fld>
            <a:endParaRPr lang="en-US" dirty="0">
              <a:solidFill>
                <a:srgbClr val="9C4636">
                  <a:tint val="75000"/>
                </a:srgbClr>
              </a:solidFill>
            </a:endParaRPr>
          </a:p>
        </p:txBody>
      </p:sp>
      <p:sp>
        <p:nvSpPr>
          <p:cNvPr id="5" name="TextBox 4"/>
          <p:cNvSpPr txBox="1"/>
          <p:nvPr/>
        </p:nvSpPr>
        <p:spPr>
          <a:xfrm>
            <a:off x="4536440" y="4629150"/>
            <a:ext cx="3200400" cy="307777"/>
          </a:xfrm>
          <a:prstGeom prst="rect">
            <a:avLst/>
          </a:prstGeom>
          <a:noFill/>
        </p:spPr>
        <p:txBody>
          <a:bodyPr wrap="square" rtlCol="0">
            <a:spAutoFit/>
          </a:bodyPr>
          <a:lstStyle/>
          <a:p>
            <a:r>
              <a:rPr lang="en-US" sz="1400" b="1" dirty="0" smtClean="0">
                <a:solidFill>
                  <a:schemeClr val="accent2">
                    <a:lumMod val="75000"/>
                  </a:schemeClr>
                </a:solidFill>
              </a:rPr>
              <a:t>368 NLRB No. 91 (Oct. 8, 2019)</a:t>
            </a:r>
            <a:endParaRPr lang="en-US" sz="1400" b="1" dirty="0">
              <a:solidFill>
                <a:schemeClr val="accent2">
                  <a:lumMod val="75000"/>
                </a:schemeClr>
              </a:solidFill>
            </a:endParaRPr>
          </a:p>
        </p:txBody>
      </p:sp>
    </p:spTree>
    <p:extLst>
      <p:ext uri="{BB962C8B-B14F-4D97-AF65-F5344CB8AC3E}">
        <p14:creationId xmlns:p14="http://schemas.microsoft.com/office/powerpoint/2010/main" val="4139207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609601" y="1029312"/>
            <a:ext cx="7924799" cy="570888"/>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400" kern="1200">
                <a:solidFill>
                  <a:schemeClr val="tx1"/>
                </a:solidFill>
                <a:latin typeface="+mn-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smtClean="0">
                <a:ln>
                  <a:noFill/>
                </a:ln>
                <a:solidFill>
                  <a:srgbClr val="9C4636"/>
                </a:solidFill>
                <a:effectLst/>
                <a:uLnTx/>
                <a:uFillTx/>
                <a:latin typeface="Arial"/>
                <a:ea typeface="+mj-ea"/>
                <a:cs typeface="+mj-cs"/>
              </a:rPr>
              <a:t>Current National Labor Relations Board</a:t>
            </a:r>
            <a:endParaRPr kumimoji="0" lang="en-US" sz="2400" b="1" i="0" u="none" strike="noStrike" kern="1200" cap="none" spc="0" normalizeH="0" noProof="0" dirty="0" smtClean="0">
              <a:ln>
                <a:noFill/>
              </a:ln>
              <a:solidFill>
                <a:srgbClr val="9C4636"/>
              </a:solidFill>
              <a:effectLst/>
              <a:uLnTx/>
              <a:uFillTx/>
              <a:latin typeface="Arial"/>
              <a:ea typeface="+mj-ea"/>
              <a:cs typeface="+mj-cs"/>
            </a:endParaRPr>
          </a:p>
        </p:txBody>
      </p:sp>
      <p:sp>
        <p:nvSpPr>
          <p:cNvPr id="2" name="Rectangle 1"/>
          <p:cNvSpPr/>
          <p:nvPr/>
        </p:nvSpPr>
        <p:spPr>
          <a:xfrm>
            <a:off x="2997991" y="4057650"/>
            <a:ext cx="188119" cy="114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275776" y="4188023"/>
            <a:ext cx="188119" cy="114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759897" y="2741413"/>
            <a:ext cx="94059" cy="114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Official Portrait of John F. 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999" y="2273341"/>
            <a:ext cx="1434461" cy="17930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nlrb.gov/sites/default/files/styles/bio_image/public/attachments/bio-page/images/Member%20William%20J.%20Emanuel.jpg?itok=VwMc69c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273342"/>
            <a:ext cx="1434461" cy="179307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nlrb.gov/sites/default/files/styles/bio_image/public/attachments/bio-page/images/Member%20Marvin%20E.%20Kaplan.JPG?itok=zBu1IWg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2273340"/>
            <a:ext cx="1421499" cy="178430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result for empty chair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10931" y="2419349"/>
            <a:ext cx="2594486" cy="155597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www.nlrb.gov/sites/default/files/styles/bio_image/public/attachments/bio-page/images/member_lauren_mcferran27s_bio_-_2017.jpg?itok=5pOCpyxz"/>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6400" y="2273341"/>
            <a:ext cx="1434461" cy="17930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18052" y="4171950"/>
            <a:ext cx="1760354" cy="461665"/>
          </a:xfrm>
          <a:prstGeom prst="rect">
            <a:avLst/>
          </a:prstGeom>
          <a:noFill/>
        </p:spPr>
        <p:txBody>
          <a:bodyPr wrap="none" rtlCol="0">
            <a:spAutoFit/>
          </a:bodyPr>
          <a:lstStyle/>
          <a:p>
            <a:pPr algn="r"/>
            <a:r>
              <a:rPr lang="en-US" sz="1200" dirty="0" smtClean="0"/>
              <a:t>Chairman John F. Ring (R)</a:t>
            </a:r>
          </a:p>
          <a:p>
            <a:pPr algn="ctr"/>
            <a:r>
              <a:rPr lang="en-US" sz="1200" dirty="0" smtClean="0"/>
              <a:t>4/16/18 </a:t>
            </a:r>
            <a:r>
              <a:rPr lang="en-US" sz="1200" dirty="0"/>
              <a:t>– 12/16/22</a:t>
            </a:r>
          </a:p>
        </p:txBody>
      </p:sp>
      <p:sp>
        <p:nvSpPr>
          <p:cNvPr id="14" name="TextBox 13"/>
          <p:cNvSpPr txBox="1"/>
          <p:nvPr/>
        </p:nvSpPr>
        <p:spPr>
          <a:xfrm>
            <a:off x="2057401" y="4171949"/>
            <a:ext cx="1524000" cy="461665"/>
          </a:xfrm>
          <a:prstGeom prst="rect">
            <a:avLst/>
          </a:prstGeom>
          <a:noFill/>
        </p:spPr>
        <p:txBody>
          <a:bodyPr wrap="square" rtlCol="0">
            <a:spAutoFit/>
          </a:bodyPr>
          <a:lstStyle/>
          <a:p>
            <a:pPr algn="ctr"/>
            <a:r>
              <a:rPr lang="en-US" sz="1200" dirty="0" smtClean="0"/>
              <a:t>William Emanuel (R)</a:t>
            </a:r>
          </a:p>
          <a:p>
            <a:pPr algn="ctr"/>
            <a:r>
              <a:rPr lang="en-US" sz="1200" dirty="0" smtClean="0"/>
              <a:t>9/24/17 </a:t>
            </a:r>
            <a:r>
              <a:rPr lang="en-US" sz="1200" dirty="0"/>
              <a:t>– </a:t>
            </a:r>
            <a:r>
              <a:rPr lang="en-US" sz="1200" dirty="0" smtClean="0"/>
              <a:t>8/27/21</a:t>
            </a:r>
            <a:endParaRPr lang="en-US" sz="1200" dirty="0"/>
          </a:p>
        </p:txBody>
      </p:sp>
      <p:sp>
        <p:nvSpPr>
          <p:cNvPr id="15" name="TextBox 14"/>
          <p:cNvSpPr txBox="1"/>
          <p:nvPr/>
        </p:nvSpPr>
        <p:spPr>
          <a:xfrm>
            <a:off x="3733800" y="4171950"/>
            <a:ext cx="1421499" cy="461665"/>
          </a:xfrm>
          <a:prstGeom prst="rect">
            <a:avLst/>
          </a:prstGeom>
          <a:noFill/>
        </p:spPr>
        <p:txBody>
          <a:bodyPr wrap="square" rtlCol="0">
            <a:spAutoFit/>
          </a:bodyPr>
          <a:lstStyle/>
          <a:p>
            <a:pPr algn="ctr"/>
            <a:r>
              <a:rPr lang="en-US" sz="1200" dirty="0" smtClean="0"/>
              <a:t>  Marvin Kaplan (R)</a:t>
            </a:r>
          </a:p>
          <a:p>
            <a:pPr algn="ctr"/>
            <a:r>
              <a:rPr lang="en-US" sz="1200" dirty="0" smtClean="0"/>
              <a:t>8/10/17 </a:t>
            </a:r>
            <a:r>
              <a:rPr lang="en-US" sz="1200" dirty="0"/>
              <a:t>– </a:t>
            </a:r>
            <a:r>
              <a:rPr lang="en-US" sz="1200" dirty="0" smtClean="0"/>
              <a:t>8/27/20</a:t>
            </a:r>
            <a:endParaRPr lang="en-US" sz="1200" dirty="0"/>
          </a:p>
        </p:txBody>
      </p:sp>
      <p:sp>
        <p:nvSpPr>
          <p:cNvPr id="16" name="TextBox 15"/>
          <p:cNvSpPr txBox="1"/>
          <p:nvPr/>
        </p:nvSpPr>
        <p:spPr>
          <a:xfrm>
            <a:off x="5447654" y="4188023"/>
            <a:ext cx="1511953" cy="461665"/>
          </a:xfrm>
          <a:prstGeom prst="rect">
            <a:avLst/>
          </a:prstGeom>
          <a:noFill/>
        </p:spPr>
        <p:txBody>
          <a:bodyPr wrap="none" rtlCol="0">
            <a:spAutoFit/>
          </a:bodyPr>
          <a:lstStyle/>
          <a:p>
            <a:pPr algn="ctr"/>
            <a:r>
              <a:rPr lang="en-US" sz="1200" dirty="0" smtClean="0"/>
              <a:t>Lauren </a:t>
            </a:r>
            <a:r>
              <a:rPr lang="en-US" sz="1200" dirty="0" err="1" smtClean="0"/>
              <a:t>McFerran</a:t>
            </a:r>
            <a:r>
              <a:rPr lang="en-US" sz="1200" dirty="0" smtClean="0"/>
              <a:t> (D)</a:t>
            </a:r>
          </a:p>
          <a:p>
            <a:pPr algn="ctr"/>
            <a:r>
              <a:rPr lang="en-US" sz="1200" dirty="0" smtClean="0"/>
              <a:t>12/17/14 – 12/16/19</a:t>
            </a:r>
            <a:endParaRPr lang="en-US" sz="1200" dirty="0"/>
          </a:p>
        </p:txBody>
      </p:sp>
      <p:sp>
        <p:nvSpPr>
          <p:cNvPr id="17" name="TextBox 16"/>
          <p:cNvSpPr txBox="1"/>
          <p:nvPr/>
        </p:nvSpPr>
        <p:spPr>
          <a:xfrm>
            <a:off x="7391227" y="4171948"/>
            <a:ext cx="1055097" cy="461665"/>
          </a:xfrm>
          <a:prstGeom prst="rect">
            <a:avLst/>
          </a:prstGeom>
          <a:noFill/>
        </p:spPr>
        <p:txBody>
          <a:bodyPr wrap="none" rtlCol="0">
            <a:spAutoFit/>
          </a:bodyPr>
          <a:lstStyle/>
          <a:p>
            <a:pPr algn="ctr"/>
            <a:r>
              <a:rPr lang="en-US" sz="1200" dirty="0" smtClean="0"/>
              <a:t>Open Seat</a:t>
            </a:r>
          </a:p>
          <a:p>
            <a:pPr algn="ctr"/>
            <a:r>
              <a:rPr lang="en-US" sz="1200" dirty="0" smtClean="0"/>
              <a:t>8/27/18 – ???</a:t>
            </a:r>
            <a:endParaRPr lang="en-US" sz="1200" dirty="0"/>
          </a:p>
        </p:txBody>
      </p:sp>
    </p:spTree>
    <p:extLst>
      <p:ext uri="{BB962C8B-B14F-4D97-AF65-F5344CB8AC3E}">
        <p14:creationId xmlns:p14="http://schemas.microsoft.com/office/powerpoint/2010/main" val="2920306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rmAutofit fontScale="92500"/>
          </a:bodyPr>
          <a:lstStyle/>
          <a:p>
            <a:pPr marL="0" indent="0" algn="just">
              <a:spcBef>
                <a:spcPts val="600"/>
              </a:spcBef>
              <a:spcAft>
                <a:spcPts val="1200"/>
              </a:spcAft>
              <a:buClr>
                <a:schemeClr val="accent2">
                  <a:lumMod val="75000"/>
                </a:schemeClr>
              </a:buClr>
              <a:buNone/>
              <a:defRPr/>
            </a:pPr>
            <a:r>
              <a:rPr lang="en-US" altLang="en-US" sz="1400" dirty="0" smtClean="0">
                <a:solidFill>
                  <a:schemeClr val="bg2">
                    <a:lumMod val="10000"/>
                  </a:schemeClr>
                </a:solidFill>
                <a:latin typeface="+mn-lt"/>
              </a:rPr>
              <a:t>In </a:t>
            </a:r>
            <a:r>
              <a:rPr lang="en-US" altLang="en-US" sz="1400" u="sng" dirty="0" smtClean="0">
                <a:solidFill>
                  <a:schemeClr val="bg2">
                    <a:lumMod val="10000"/>
                  </a:schemeClr>
                </a:solidFill>
                <a:latin typeface="+mn-lt"/>
              </a:rPr>
              <a:t>Boeing</a:t>
            </a:r>
            <a:r>
              <a:rPr lang="en-US" altLang="en-US" sz="1400" dirty="0">
                <a:solidFill>
                  <a:schemeClr val="bg2">
                    <a:lumMod val="10000"/>
                  </a:schemeClr>
                </a:solidFill>
                <a:latin typeface="+mn-lt"/>
              </a:rPr>
              <a:t>, </a:t>
            </a:r>
            <a:r>
              <a:rPr lang="en-US" altLang="en-US" sz="1400" dirty="0" smtClean="0">
                <a:solidFill>
                  <a:schemeClr val="bg2">
                    <a:lumMod val="10000"/>
                  </a:schemeClr>
                </a:solidFill>
                <a:latin typeface="+mn-lt"/>
              </a:rPr>
              <a:t>the </a:t>
            </a:r>
            <a:r>
              <a:rPr lang="en-US" altLang="en-US" sz="1400" dirty="0">
                <a:solidFill>
                  <a:schemeClr val="bg2">
                    <a:lumMod val="10000"/>
                  </a:schemeClr>
                </a:solidFill>
                <a:latin typeface="+mn-lt"/>
              </a:rPr>
              <a:t>International Association of Machinists won </a:t>
            </a:r>
            <a:r>
              <a:rPr lang="en-US" altLang="en-US" sz="1400" dirty="0" smtClean="0">
                <a:solidFill>
                  <a:schemeClr val="bg2">
                    <a:lumMod val="10000"/>
                  </a:schemeClr>
                </a:solidFill>
                <a:latin typeface="+mn-lt"/>
              </a:rPr>
              <a:t>a May 2018 election to </a:t>
            </a:r>
            <a:r>
              <a:rPr lang="en-US" altLang="en-US" sz="1400" dirty="0">
                <a:solidFill>
                  <a:schemeClr val="bg2">
                    <a:lumMod val="10000"/>
                  </a:schemeClr>
                </a:solidFill>
                <a:latin typeface="+mn-lt"/>
              </a:rPr>
              <a:t>become the bargaining representative of </a:t>
            </a:r>
            <a:r>
              <a:rPr lang="en-US" altLang="en-US" sz="1400" dirty="0" smtClean="0">
                <a:solidFill>
                  <a:schemeClr val="bg2">
                    <a:lumMod val="10000"/>
                  </a:schemeClr>
                </a:solidFill>
                <a:latin typeface="+mn-lt"/>
              </a:rPr>
              <a:t>a small </a:t>
            </a:r>
            <a:r>
              <a:rPr lang="en-US" altLang="en-US" sz="1400" dirty="0">
                <a:solidFill>
                  <a:schemeClr val="bg2">
                    <a:lumMod val="10000"/>
                  </a:schemeClr>
                </a:solidFill>
                <a:latin typeface="+mn-lt"/>
              </a:rPr>
              <a:t>unit of employees at a South Carolina Boeing </a:t>
            </a:r>
            <a:r>
              <a:rPr lang="en-US" altLang="en-US" sz="1400" dirty="0" smtClean="0">
                <a:solidFill>
                  <a:schemeClr val="bg2">
                    <a:lumMod val="10000"/>
                  </a:schemeClr>
                </a:solidFill>
                <a:latin typeface="+mn-lt"/>
              </a:rPr>
              <a:t>plant. </a:t>
            </a:r>
            <a:r>
              <a:rPr lang="en-US" altLang="en-US" sz="1400" dirty="0">
                <a:solidFill>
                  <a:schemeClr val="bg2">
                    <a:lumMod val="10000"/>
                  </a:schemeClr>
                </a:solidFill>
                <a:latin typeface="+mn-lt"/>
              </a:rPr>
              <a:t>The </a:t>
            </a:r>
            <a:r>
              <a:rPr lang="en-US" altLang="en-US" sz="1400" dirty="0" smtClean="0">
                <a:solidFill>
                  <a:schemeClr val="bg2">
                    <a:lumMod val="10000"/>
                  </a:schemeClr>
                </a:solidFill>
                <a:latin typeface="+mn-lt"/>
              </a:rPr>
              <a:t>vote was limited to employees in only </a:t>
            </a:r>
            <a:r>
              <a:rPr lang="en-US" altLang="en-US" sz="1400" dirty="0">
                <a:solidFill>
                  <a:schemeClr val="bg2">
                    <a:lumMod val="10000"/>
                  </a:schemeClr>
                </a:solidFill>
                <a:latin typeface="+mn-lt"/>
              </a:rPr>
              <a:t>two job classifications within an aircraft production </a:t>
            </a:r>
            <a:r>
              <a:rPr lang="en-US" altLang="en-US" sz="1400" dirty="0" smtClean="0">
                <a:solidFill>
                  <a:schemeClr val="bg2">
                    <a:lumMod val="10000"/>
                  </a:schemeClr>
                </a:solidFill>
                <a:latin typeface="+mn-lt"/>
              </a:rPr>
              <a:t>line.</a:t>
            </a:r>
          </a:p>
          <a:p>
            <a:pPr algn="just">
              <a:spcBef>
                <a:spcPts val="600"/>
              </a:spcBef>
              <a:spcAft>
                <a:spcPts val="1200"/>
              </a:spcAft>
              <a:buClr>
                <a:schemeClr val="accent2">
                  <a:lumMod val="75000"/>
                </a:schemeClr>
              </a:buClr>
              <a:buFont typeface="Wingdings" panose="05000000000000000000" pitchFamily="2" charset="2"/>
              <a:buChar char="Ø"/>
              <a:defRPr/>
            </a:pPr>
            <a:r>
              <a:rPr lang="en-US" altLang="en-US" sz="1400" dirty="0" smtClean="0">
                <a:solidFill>
                  <a:schemeClr val="bg2">
                    <a:lumMod val="10000"/>
                  </a:schemeClr>
                </a:solidFill>
                <a:latin typeface="+mn-lt"/>
              </a:rPr>
              <a:t>This </a:t>
            </a:r>
            <a:r>
              <a:rPr lang="en-US" altLang="en-US" sz="1400" dirty="0">
                <a:solidFill>
                  <a:schemeClr val="bg2">
                    <a:lumMod val="10000"/>
                  </a:schemeClr>
                </a:solidFill>
                <a:latin typeface="+mn-lt"/>
              </a:rPr>
              <a:t>election </a:t>
            </a:r>
            <a:r>
              <a:rPr lang="en-US" altLang="en-US" sz="1400" dirty="0" smtClean="0">
                <a:solidFill>
                  <a:schemeClr val="bg2">
                    <a:lumMod val="10000"/>
                  </a:schemeClr>
                </a:solidFill>
                <a:latin typeface="+mn-lt"/>
              </a:rPr>
              <a:t>came after an </a:t>
            </a:r>
            <a:r>
              <a:rPr lang="en-US" altLang="en-US" sz="1400" dirty="0">
                <a:solidFill>
                  <a:schemeClr val="bg2">
                    <a:lumMod val="10000"/>
                  </a:schemeClr>
                </a:solidFill>
                <a:latin typeface="+mn-lt"/>
              </a:rPr>
              <a:t>earlier election </a:t>
            </a:r>
            <a:r>
              <a:rPr lang="en-US" altLang="en-US" sz="1400" dirty="0" smtClean="0">
                <a:solidFill>
                  <a:schemeClr val="bg2">
                    <a:lumMod val="10000"/>
                  </a:schemeClr>
                </a:solidFill>
                <a:latin typeface="+mn-lt"/>
              </a:rPr>
              <a:t>in which a </a:t>
            </a:r>
            <a:r>
              <a:rPr lang="en-US" altLang="en-US" sz="1400" dirty="0">
                <a:solidFill>
                  <a:schemeClr val="bg2">
                    <a:lumMod val="10000"/>
                  </a:schemeClr>
                </a:solidFill>
                <a:latin typeface="+mn-lt"/>
              </a:rPr>
              <a:t>large unit of production and maintenance workers rejected the Union in a 2,087 </a:t>
            </a:r>
            <a:r>
              <a:rPr lang="en-US" altLang="en-US" sz="1400" dirty="0" smtClean="0">
                <a:solidFill>
                  <a:schemeClr val="bg2">
                    <a:lumMod val="10000"/>
                  </a:schemeClr>
                </a:solidFill>
                <a:latin typeface="+mn-lt"/>
              </a:rPr>
              <a:t>-731 vote.</a:t>
            </a:r>
          </a:p>
          <a:p>
            <a:pPr algn="just">
              <a:spcBef>
                <a:spcPts val="600"/>
              </a:spcBef>
              <a:spcAft>
                <a:spcPts val="1200"/>
              </a:spcAft>
              <a:buClr>
                <a:schemeClr val="accent2">
                  <a:lumMod val="75000"/>
                </a:schemeClr>
              </a:buClr>
              <a:buFont typeface="Wingdings" panose="05000000000000000000" pitchFamily="2" charset="2"/>
              <a:buChar char="Ø"/>
              <a:defRPr/>
            </a:pPr>
            <a:r>
              <a:rPr lang="en-US" altLang="en-US" sz="1400" dirty="0" smtClean="0">
                <a:solidFill>
                  <a:schemeClr val="bg2">
                    <a:lumMod val="10000"/>
                  </a:schemeClr>
                </a:solidFill>
                <a:latin typeface="+mn-lt"/>
              </a:rPr>
              <a:t>After </a:t>
            </a:r>
            <a:r>
              <a:rPr lang="en-US" altLang="en-US" sz="1400" dirty="0">
                <a:solidFill>
                  <a:schemeClr val="bg2">
                    <a:lumMod val="10000"/>
                  </a:schemeClr>
                </a:solidFill>
                <a:latin typeface="+mn-lt"/>
              </a:rPr>
              <a:t>the May 2018 election, Boeing appealed the certification of the smaller unit of about 175 employees, claiming that the NLRB Regional Director had improperly approved the small unit of flight-readiness </a:t>
            </a:r>
            <a:r>
              <a:rPr lang="en-US" altLang="en-US" sz="1400" dirty="0" smtClean="0">
                <a:solidFill>
                  <a:schemeClr val="bg2">
                    <a:lumMod val="10000"/>
                  </a:schemeClr>
                </a:solidFill>
                <a:latin typeface="+mn-lt"/>
              </a:rPr>
              <a:t>technicians.</a:t>
            </a:r>
          </a:p>
          <a:p>
            <a:pPr algn="just">
              <a:spcBef>
                <a:spcPts val="600"/>
              </a:spcBef>
              <a:spcAft>
                <a:spcPts val="1200"/>
              </a:spcAft>
              <a:buClr>
                <a:schemeClr val="accent2">
                  <a:lumMod val="75000"/>
                </a:schemeClr>
              </a:buClr>
              <a:buFont typeface="Wingdings" panose="05000000000000000000" pitchFamily="2" charset="2"/>
              <a:buChar char="Ø"/>
              <a:defRPr/>
            </a:pPr>
            <a:r>
              <a:rPr lang="en-US" altLang="en-US" sz="1400" dirty="0" smtClean="0">
                <a:solidFill>
                  <a:schemeClr val="bg2">
                    <a:lumMod val="10000"/>
                  </a:schemeClr>
                </a:solidFill>
                <a:latin typeface="+mn-lt"/>
              </a:rPr>
              <a:t>The </a:t>
            </a:r>
            <a:r>
              <a:rPr lang="en-US" altLang="en-US" sz="1400" dirty="0">
                <a:solidFill>
                  <a:schemeClr val="bg2">
                    <a:lumMod val="10000"/>
                  </a:schemeClr>
                </a:solidFill>
                <a:latin typeface="+mn-lt"/>
              </a:rPr>
              <a:t>Board determined that employees in the proposed unit did not share an “internal community of interest” and did not have “sufficiently distinct interests” from other employees who were excluded from the petitioned-for unit. </a:t>
            </a:r>
          </a:p>
          <a:p>
            <a:pPr marL="0" indent="0" algn="just">
              <a:spcBef>
                <a:spcPts val="600"/>
              </a:spcBef>
              <a:spcAft>
                <a:spcPts val="1200"/>
              </a:spcAft>
              <a:buClr>
                <a:schemeClr val="accent2">
                  <a:lumMod val="75000"/>
                </a:schemeClr>
              </a:buClr>
              <a:buNone/>
              <a:defRPr/>
            </a:pPr>
            <a:endParaRPr lang="en-US" altLang="en-US" sz="1400" dirty="0">
              <a:solidFill>
                <a:schemeClr val="bg2">
                  <a:lumMod val="10000"/>
                </a:schemeClr>
              </a:solidFill>
              <a:latin typeface="+mn-lt"/>
            </a:endParaRPr>
          </a:p>
        </p:txBody>
      </p:sp>
      <p:sp>
        <p:nvSpPr>
          <p:cNvPr id="3" name="Title 2"/>
          <p:cNvSpPr>
            <a:spLocks noGrp="1"/>
          </p:cNvSpPr>
          <p:nvPr>
            <p:ph type="ctrTitle"/>
          </p:nvPr>
        </p:nvSpPr>
        <p:spPr>
          <a:xfrm>
            <a:off x="381003" y="971551"/>
            <a:ext cx="8229599" cy="479227"/>
          </a:xfrm>
        </p:spPr>
        <p:txBody>
          <a:bodyPr>
            <a:noAutofit/>
          </a:bodyPr>
          <a:lstStyle/>
          <a:p>
            <a:pPr>
              <a:defRPr/>
            </a:pPr>
            <a:r>
              <a:rPr lang="en-US" sz="2800" b="1" dirty="0" smtClean="0">
                <a:solidFill>
                  <a:schemeClr val="accent2">
                    <a:lumMod val="75000"/>
                  </a:schemeClr>
                </a:solidFill>
                <a:latin typeface="+mj-lt"/>
                <a:cs typeface="Arial" panose="020B0604020202020204" pitchFamily="34" charset="0"/>
              </a:rPr>
              <a:t>Micro Units – </a:t>
            </a:r>
            <a:r>
              <a:rPr lang="en-US" sz="2800" b="1" u="sng" dirty="0" smtClean="0">
                <a:solidFill>
                  <a:schemeClr val="accent2">
                    <a:lumMod val="75000"/>
                  </a:schemeClr>
                </a:solidFill>
                <a:latin typeface="+mj-lt"/>
                <a:cs typeface="Arial" panose="020B0604020202020204" pitchFamily="34" charset="0"/>
              </a:rPr>
              <a:t>The Boeing Company</a:t>
            </a:r>
            <a:endParaRPr lang="en-US" sz="28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30</a:t>
            </a:fld>
            <a:endParaRPr lang="en-US" dirty="0">
              <a:solidFill>
                <a:srgbClr val="9C4636">
                  <a:tint val="75000"/>
                </a:srgbClr>
              </a:solidFill>
            </a:endParaRPr>
          </a:p>
        </p:txBody>
      </p:sp>
      <p:sp>
        <p:nvSpPr>
          <p:cNvPr id="6" name="TextBox 5"/>
          <p:cNvSpPr txBox="1"/>
          <p:nvPr/>
        </p:nvSpPr>
        <p:spPr>
          <a:xfrm>
            <a:off x="5105400" y="4708326"/>
            <a:ext cx="2895600" cy="307777"/>
          </a:xfrm>
          <a:prstGeom prst="rect">
            <a:avLst/>
          </a:prstGeom>
          <a:noFill/>
        </p:spPr>
        <p:txBody>
          <a:bodyPr wrap="square" rtlCol="0">
            <a:spAutoFit/>
          </a:bodyPr>
          <a:lstStyle/>
          <a:p>
            <a:r>
              <a:rPr lang="en-US" sz="1400" b="1" dirty="0" smtClean="0">
                <a:solidFill>
                  <a:schemeClr val="accent2">
                    <a:lumMod val="75000"/>
                  </a:schemeClr>
                </a:solidFill>
              </a:rPr>
              <a:t>368 NLRB No. 67 (Sept. 9, 2019)</a:t>
            </a:r>
            <a:endParaRPr lang="en-US" sz="1400" b="1" dirty="0">
              <a:solidFill>
                <a:schemeClr val="accent2">
                  <a:lumMod val="75000"/>
                </a:schemeClr>
              </a:solidFill>
            </a:endParaRPr>
          </a:p>
        </p:txBody>
      </p:sp>
    </p:spTree>
    <p:extLst>
      <p:ext uri="{BB962C8B-B14F-4D97-AF65-F5344CB8AC3E}">
        <p14:creationId xmlns:p14="http://schemas.microsoft.com/office/powerpoint/2010/main" val="27795311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428750"/>
            <a:ext cx="8153399" cy="3125688"/>
          </a:xfrm>
        </p:spPr>
        <p:txBody>
          <a:bodyPr>
            <a:noAutofit/>
          </a:bodyPr>
          <a:lstStyle/>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This case clarified the Board’s standard </a:t>
            </a:r>
            <a:r>
              <a:rPr lang="en-US" altLang="en-US" dirty="0">
                <a:solidFill>
                  <a:schemeClr val="bg2">
                    <a:lumMod val="10000"/>
                  </a:schemeClr>
                </a:solidFill>
                <a:latin typeface="+mn-lt"/>
              </a:rPr>
              <a:t>for reviewing whether a small bargaining unit within a larger workforce, often referred to as a “micro unit,” is an appropriate unit </a:t>
            </a:r>
            <a:r>
              <a:rPr lang="en-US" altLang="en-US" dirty="0" smtClean="0">
                <a:solidFill>
                  <a:schemeClr val="bg2">
                    <a:lumMod val="10000"/>
                  </a:schemeClr>
                </a:solidFill>
                <a:latin typeface="+mn-lt"/>
              </a:rPr>
              <a:t>under </a:t>
            </a:r>
            <a:r>
              <a:rPr lang="en-US" altLang="en-US" dirty="0">
                <a:solidFill>
                  <a:schemeClr val="bg2">
                    <a:lumMod val="10000"/>
                  </a:schemeClr>
                </a:solidFill>
                <a:latin typeface="+mn-lt"/>
              </a:rPr>
              <a:t>the </a:t>
            </a:r>
            <a:r>
              <a:rPr lang="en-US" altLang="en-US" dirty="0" smtClean="0">
                <a:solidFill>
                  <a:schemeClr val="bg2">
                    <a:lumMod val="10000"/>
                  </a:schemeClr>
                </a:solidFill>
                <a:latin typeface="+mn-lt"/>
              </a:rPr>
              <a:t>NLRA. </a:t>
            </a:r>
            <a:endParaRPr lang="en-US" altLang="en-US" dirty="0">
              <a:solidFill>
                <a:schemeClr val="bg2">
                  <a:lumMod val="10000"/>
                </a:schemeClr>
              </a:solidFill>
              <a:latin typeface="+mn-lt"/>
            </a:endParaRPr>
          </a:p>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When determining whether a unit is an appropriate unit, the Board will consider the following factors:</a:t>
            </a:r>
          </a:p>
          <a:p>
            <a:pPr lvl="1" algn="just">
              <a:spcBef>
                <a:spcPts val="0"/>
              </a:spcBef>
              <a:buClr>
                <a:schemeClr val="accent2">
                  <a:lumMod val="75000"/>
                </a:schemeClr>
              </a:buClr>
              <a:buFont typeface="+mj-lt"/>
              <a:buAutoNum type="arabicPeriod"/>
              <a:defRPr/>
            </a:pPr>
            <a:r>
              <a:rPr lang="en-US" altLang="en-US" dirty="0" smtClean="0">
                <a:solidFill>
                  <a:schemeClr val="bg2">
                    <a:lumMod val="10000"/>
                  </a:schemeClr>
                </a:solidFill>
                <a:latin typeface="+mn-lt"/>
              </a:rPr>
              <a:t>Whether </a:t>
            </a:r>
            <a:r>
              <a:rPr lang="en-US" altLang="en-US" dirty="0">
                <a:solidFill>
                  <a:schemeClr val="bg2">
                    <a:lumMod val="10000"/>
                  </a:schemeClr>
                </a:solidFill>
                <a:latin typeface="+mn-lt"/>
              </a:rPr>
              <a:t>the employees of the petitioned-for/proposed unit share a community of interest with each </a:t>
            </a:r>
            <a:r>
              <a:rPr lang="en-US" altLang="en-US" dirty="0" smtClean="0">
                <a:solidFill>
                  <a:schemeClr val="bg2">
                    <a:lumMod val="10000"/>
                  </a:schemeClr>
                </a:solidFill>
                <a:latin typeface="+mn-lt"/>
              </a:rPr>
              <a:t>other;</a:t>
            </a:r>
          </a:p>
          <a:p>
            <a:pPr lvl="1" algn="just">
              <a:spcBef>
                <a:spcPts val="0"/>
              </a:spcBef>
              <a:buClr>
                <a:schemeClr val="accent2">
                  <a:lumMod val="75000"/>
                </a:schemeClr>
              </a:buClr>
              <a:buFont typeface="+mj-lt"/>
              <a:buAutoNum type="arabicPeriod"/>
              <a:defRPr/>
            </a:pPr>
            <a:r>
              <a:rPr lang="en-US" altLang="en-US" dirty="0" smtClean="0">
                <a:solidFill>
                  <a:schemeClr val="bg2">
                    <a:lumMod val="10000"/>
                  </a:schemeClr>
                </a:solidFill>
                <a:latin typeface="+mn-lt"/>
              </a:rPr>
              <a:t>Whether the </a:t>
            </a:r>
            <a:r>
              <a:rPr lang="en-US" altLang="en-US" dirty="0">
                <a:solidFill>
                  <a:schemeClr val="bg2">
                    <a:lumMod val="10000"/>
                  </a:schemeClr>
                </a:solidFill>
                <a:latin typeface="+mn-lt"/>
              </a:rPr>
              <a:t>employees excluded from the unit have meaningfully distinct interests in the context of collective bargaining that outweigh similarities with those of the petitioned-for/proposed </a:t>
            </a:r>
            <a:r>
              <a:rPr lang="en-US" altLang="en-US" dirty="0" smtClean="0">
                <a:solidFill>
                  <a:schemeClr val="bg2">
                    <a:lumMod val="10000"/>
                  </a:schemeClr>
                </a:solidFill>
                <a:latin typeface="+mn-lt"/>
              </a:rPr>
              <a:t>unit; </a:t>
            </a:r>
            <a:r>
              <a:rPr lang="en-US" altLang="en-US" dirty="0">
                <a:solidFill>
                  <a:schemeClr val="bg2">
                    <a:lumMod val="10000"/>
                  </a:schemeClr>
                </a:solidFill>
                <a:latin typeface="+mn-lt"/>
              </a:rPr>
              <a:t>and </a:t>
            </a:r>
            <a:endParaRPr lang="en-US" altLang="en-US" dirty="0" smtClean="0">
              <a:solidFill>
                <a:schemeClr val="bg2">
                  <a:lumMod val="10000"/>
                </a:schemeClr>
              </a:solidFill>
              <a:latin typeface="+mn-lt"/>
            </a:endParaRPr>
          </a:p>
          <a:p>
            <a:pPr lvl="1" algn="just">
              <a:spcBef>
                <a:spcPts val="0"/>
              </a:spcBef>
              <a:buClr>
                <a:schemeClr val="accent2">
                  <a:lumMod val="75000"/>
                </a:schemeClr>
              </a:buClr>
              <a:buFont typeface="+mj-lt"/>
              <a:buAutoNum type="arabicPeriod"/>
              <a:defRPr/>
            </a:pPr>
            <a:r>
              <a:rPr lang="en-US" altLang="en-US" dirty="0" smtClean="0">
                <a:solidFill>
                  <a:schemeClr val="bg2">
                    <a:lumMod val="10000"/>
                  </a:schemeClr>
                </a:solidFill>
                <a:latin typeface="+mn-lt"/>
              </a:rPr>
              <a:t>Whether the </a:t>
            </a:r>
            <a:r>
              <a:rPr lang="en-US" altLang="en-US" dirty="0">
                <a:solidFill>
                  <a:schemeClr val="bg2">
                    <a:lumMod val="10000"/>
                  </a:schemeClr>
                </a:solidFill>
                <a:latin typeface="+mn-lt"/>
              </a:rPr>
              <a:t>petitioned-for/proposed unit meets the guidelines, if any, the Board has established for units in specific industries.</a:t>
            </a:r>
          </a:p>
        </p:txBody>
      </p:sp>
      <p:sp>
        <p:nvSpPr>
          <p:cNvPr id="3" name="Title 2"/>
          <p:cNvSpPr>
            <a:spLocks noGrp="1"/>
          </p:cNvSpPr>
          <p:nvPr>
            <p:ph type="ctrTitle"/>
          </p:nvPr>
        </p:nvSpPr>
        <p:spPr>
          <a:xfrm>
            <a:off x="381003" y="971551"/>
            <a:ext cx="8229599" cy="479227"/>
          </a:xfrm>
        </p:spPr>
        <p:txBody>
          <a:bodyPr>
            <a:noAutofit/>
          </a:bodyPr>
          <a:lstStyle/>
          <a:p>
            <a:pPr>
              <a:defRPr/>
            </a:pPr>
            <a:r>
              <a:rPr lang="en-US" sz="2800" b="1" dirty="0" smtClean="0">
                <a:solidFill>
                  <a:schemeClr val="accent2">
                    <a:lumMod val="75000"/>
                  </a:schemeClr>
                </a:solidFill>
                <a:latin typeface="+mj-lt"/>
                <a:cs typeface="Arial" panose="020B0604020202020204" pitchFamily="34" charset="0"/>
              </a:rPr>
              <a:t>Micro Units (</a:t>
            </a:r>
            <a:r>
              <a:rPr lang="en-US" sz="2800" b="1" dirty="0" err="1">
                <a:solidFill>
                  <a:schemeClr val="accent2">
                    <a:lumMod val="75000"/>
                  </a:schemeClr>
                </a:solidFill>
                <a:latin typeface="+mj-lt"/>
                <a:cs typeface="Arial" panose="020B0604020202020204" pitchFamily="34" charset="0"/>
              </a:rPr>
              <a:t>C</a:t>
            </a:r>
            <a:r>
              <a:rPr lang="en-US" sz="2800" b="1" dirty="0" err="1" smtClean="0">
                <a:solidFill>
                  <a:schemeClr val="accent2">
                    <a:lumMod val="75000"/>
                  </a:schemeClr>
                </a:solidFill>
                <a:latin typeface="+mj-lt"/>
                <a:cs typeface="Arial" panose="020B0604020202020204" pitchFamily="34" charset="0"/>
              </a:rPr>
              <a:t>on’t</a:t>
            </a:r>
            <a:r>
              <a:rPr lang="en-US" sz="2800" b="1" dirty="0" smtClean="0">
                <a:solidFill>
                  <a:schemeClr val="accent2">
                    <a:lumMod val="75000"/>
                  </a:schemeClr>
                </a:solidFill>
                <a:latin typeface="+mj-lt"/>
                <a:cs typeface="Arial" panose="020B0604020202020204" pitchFamily="34" charset="0"/>
              </a:rPr>
              <a:t>)</a:t>
            </a:r>
            <a:endParaRPr lang="en-US" sz="28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31</a:t>
            </a:fld>
            <a:endParaRPr lang="en-US" dirty="0">
              <a:solidFill>
                <a:srgbClr val="9C4636">
                  <a:tint val="75000"/>
                </a:srgbClr>
              </a:solidFill>
            </a:endParaRPr>
          </a:p>
        </p:txBody>
      </p:sp>
      <p:sp>
        <p:nvSpPr>
          <p:cNvPr id="6" name="TextBox 5"/>
          <p:cNvSpPr txBox="1"/>
          <p:nvPr/>
        </p:nvSpPr>
        <p:spPr>
          <a:xfrm>
            <a:off x="4465320" y="4629150"/>
            <a:ext cx="3124200" cy="307777"/>
          </a:xfrm>
          <a:prstGeom prst="rect">
            <a:avLst/>
          </a:prstGeom>
          <a:noFill/>
        </p:spPr>
        <p:txBody>
          <a:bodyPr wrap="square" rtlCol="0">
            <a:spAutoFit/>
          </a:bodyPr>
          <a:lstStyle/>
          <a:p>
            <a:r>
              <a:rPr lang="en-US" sz="1400" b="1" dirty="0" smtClean="0">
                <a:solidFill>
                  <a:schemeClr val="accent2">
                    <a:lumMod val="75000"/>
                  </a:schemeClr>
                </a:solidFill>
              </a:rPr>
              <a:t>368 NLRB No. 67 (Sept. 9, 2019)</a:t>
            </a:r>
            <a:endParaRPr lang="en-US" sz="1400" b="1" dirty="0">
              <a:solidFill>
                <a:schemeClr val="accent2">
                  <a:lumMod val="75000"/>
                </a:schemeClr>
              </a:solidFill>
            </a:endParaRPr>
          </a:p>
        </p:txBody>
      </p:sp>
    </p:spTree>
    <p:extLst>
      <p:ext uri="{BB962C8B-B14F-4D97-AF65-F5344CB8AC3E}">
        <p14:creationId xmlns:p14="http://schemas.microsoft.com/office/powerpoint/2010/main" val="11102217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rmAutofit fontScale="92500" lnSpcReduction="20000"/>
          </a:bodyPr>
          <a:lstStyle/>
          <a:p>
            <a:pPr marL="0" indent="0" algn="just">
              <a:spcBef>
                <a:spcPts val="600"/>
              </a:spcBef>
              <a:spcAft>
                <a:spcPts val="1200"/>
              </a:spcAft>
              <a:buClr>
                <a:schemeClr val="accent2">
                  <a:lumMod val="75000"/>
                </a:schemeClr>
              </a:buClr>
              <a:buNone/>
              <a:defRPr/>
            </a:pPr>
            <a:r>
              <a:rPr lang="en-US" altLang="en-US" sz="1400" dirty="0" smtClean="0">
                <a:solidFill>
                  <a:schemeClr val="bg2">
                    <a:lumMod val="10000"/>
                  </a:schemeClr>
                </a:solidFill>
                <a:latin typeface="+mn-lt"/>
              </a:rPr>
              <a:t>The NLRB confirmed that it will follow the common-law test for determining independent contractor status, including looking at the following, non-exclusive factors:</a:t>
            </a:r>
          </a:p>
          <a:p>
            <a:pPr marL="800100" algn="just">
              <a:lnSpc>
                <a:spcPct val="120000"/>
              </a:lnSpc>
              <a:spcBef>
                <a:spcPts val="0"/>
              </a:spcBef>
              <a:buClr>
                <a:schemeClr val="accent2">
                  <a:lumMod val="75000"/>
                </a:schemeClr>
              </a:buClr>
              <a:buFont typeface="+mj-lt"/>
              <a:buAutoNum type="arabicPeriod"/>
              <a:defRPr/>
            </a:pPr>
            <a:r>
              <a:rPr lang="en-US" altLang="en-US" sz="1400" dirty="0" smtClean="0">
                <a:solidFill>
                  <a:schemeClr val="bg2">
                    <a:lumMod val="10000"/>
                  </a:schemeClr>
                </a:solidFill>
                <a:latin typeface="+mn-lt"/>
              </a:rPr>
              <a:t>The extent of control the employer exercises over the work;</a:t>
            </a:r>
          </a:p>
          <a:p>
            <a:pPr marL="800100" algn="just">
              <a:lnSpc>
                <a:spcPct val="120000"/>
              </a:lnSpc>
              <a:spcBef>
                <a:spcPts val="0"/>
              </a:spcBef>
              <a:buClr>
                <a:schemeClr val="accent2">
                  <a:lumMod val="75000"/>
                </a:schemeClr>
              </a:buClr>
              <a:buFont typeface="+mj-lt"/>
              <a:buAutoNum type="arabicPeriod"/>
              <a:defRPr/>
            </a:pPr>
            <a:r>
              <a:rPr lang="en-US" altLang="en-US" sz="1400" dirty="0" smtClean="0">
                <a:solidFill>
                  <a:schemeClr val="bg2">
                    <a:lumMod val="10000"/>
                  </a:schemeClr>
                </a:solidFill>
                <a:latin typeface="+mn-lt"/>
              </a:rPr>
              <a:t>Whether or not the individual is engaged in a distinct occupation or business;</a:t>
            </a:r>
          </a:p>
          <a:p>
            <a:pPr marL="800100" algn="just">
              <a:lnSpc>
                <a:spcPct val="120000"/>
              </a:lnSpc>
              <a:spcBef>
                <a:spcPts val="0"/>
              </a:spcBef>
              <a:buClr>
                <a:schemeClr val="accent2">
                  <a:lumMod val="75000"/>
                </a:schemeClr>
              </a:buClr>
              <a:buFont typeface="+mj-lt"/>
              <a:buAutoNum type="arabicPeriod"/>
              <a:defRPr/>
            </a:pPr>
            <a:r>
              <a:rPr lang="en-US" altLang="en-US" sz="1400" dirty="0" smtClean="0">
                <a:solidFill>
                  <a:schemeClr val="bg2">
                    <a:lumMod val="10000"/>
                  </a:schemeClr>
                </a:solidFill>
                <a:latin typeface="+mn-lt"/>
              </a:rPr>
              <a:t>The kind of occupation, with reference to whether, in the locality, the work is usually done under the direction of the employer or by a specialist without supervisor;</a:t>
            </a:r>
          </a:p>
          <a:p>
            <a:pPr marL="800100" algn="just">
              <a:lnSpc>
                <a:spcPct val="120000"/>
              </a:lnSpc>
              <a:spcBef>
                <a:spcPts val="0"/>
              </a:spcBef>
              <a:buClr>
                <a:schemeClr val="accent2">
                  <a:lumMod val="75000"/>
                </a:schemeClr>
              </a:buClr>
              <a:buFont typeface="+mj-lt"/>
              <a:buAutoNum type="arabicPeriod"/>
              <a:defRPr/>
            </a:pPr>
            <a:r>
              <a:rPr lang="en-US" altLang="en-US" sz="1400" dirty="0" smtClean="0">
                <a:solidFill>
                  <a:schemeClr val="bg2">
                    <a:lumMod val="10000"/>
                  </a:schemeClr>
                </a:solidFill>
                <a:latin typeface="+mn-lt"/>
              </a:rPr>
              <a:t>The skill required;</a:t>
            </a:r>
          </a:p>
          <a:p>
            <a:pPr marL="800100" algn="just">
              <a:lnSpc>
                <a:spcPct val="120000"/>
              </a:lnSpc>
              <a:spcBef>
                <a:spcPts val="0"/>
              </a:spcBef>
              <a:buClr>
                <a:schemeClr val="accent2">
                  <a:lumMod val="75000"/>
                </a:schemeClr>
              </a:buClr>
              <a:buFont typeface="+mj-lt"/>
              <a:buAutoNum type="arabicPeriod"/>
              <a:defRPr/>
            </a:pPr>
            <a:r>
              <a:rPr lang="en-US" altLang="en-US" sz="1400" dirty="0" smtClean="0">
                <a:solidFill>
                  <a:schemeClr val="bg2">
                    <a:lumMod val="10000"/>
                  </a:schemeClr>
                </a:solidFill>
                <a:latin typeface="+mn-lt"/>
              </a:rPr>
              <a:t>Which party supplies the tools to perform the work;</a:t>
            </a:r>
          </a:p>
          <a:p>
            <a:pPr marL="800100" algn="just">
              <a:lnSpc>
                <a:spcPct val="120000"/>
              </a:lnSpc>
              <a:spcBef>
                <a:spcPts val="0"/>
              </a:spcBef>
              <a:buClr>
                <a:schemeClr val="accent2">
                  <a:lumMod val="75000"/>
                </a:schemeClr>
              </a:buClr>
              <a:buFont typeface="+mj-lt"/>
              <a:buAutoNum type="arabicPeriod"/>
              <a:defRPr/>
            </a:pPr>
            <a:r>
              <a:rPr lang="en-US" altLang="en-US" sz="1400" dirty="0" smtClean="0">
                <a:solidFill>
                  <a:schemeClr val="bg2">
                    <a:lumMod val="10000"/>
                  </a:schemeClr>
                </a:solidFill>
                <a:latin typeface="+mn-lt"/>
              </a:rPr>
              <a:t>The length of time for which the person is employed;</a:t>
            </a:r>
          </a:p>
          <a:p>
            <a:pPr marL="800100" algn="just">
              <a:lnSpc>
                <a:spcPct val="120000"/>
              </a:lnSpc>
              <a:spcBef>
                <a:spcPts val="0"/>
              </a:spcBef>
              <a:buClr>
                <a:schemeClr val="accent2">
                  <a:lumMod val="75000"/>
                </a:schemeClr>
              </a:buClr>
              <a:buFont typeface="+mj-lt"/>
              <a:buAutoNum type="arabicPeriod"/>
              <a:defRPr/>
            </a:pPr>
            <a:r>
              <a:rPr lang="en-US" altLang="en-US" sz="1400" dirty="0" smtClean="0">
                <a:solidFill>
                  <a:schemeClr val="bg2">
                    <a:lumMod val="10000"/>
                  </a:schemeClr>
                </a:solidFill>
                <a:latin typeface="+mn-lt"/>
              </a:rPr>
              <a:t>The method of payment, whether by time or by job;</a:t>
            </a:r>
          </a:p>
          <a:p>
            <a:pPr marL="800100" algn="just">
              <a:lnSpc>
                <a:spcPct val="120000"/>
              </a:lnSpc>
              <a:spcBef>
                <a:spcPts val="0"/>
              </a:spcBef>
              <a:buClr>
                <a:schemeClr val="accent2">
                  <a:lumMod val="75000"/>
                </a:schemeClr>
              </a:buClr>
              <a:buFont typeface="+mj-lt"/>
              <a:buAutoNum type="arabicPeriod"/>
              <a:defRPr/>
            </a:pPr>
            <a:r>
              <a:rPr lang="en-US" altLang="en-US" sz="1400" dirty="0" smtClean="0">
                <a:solidFill>
                  <a:schemeClr val="bg2">
                    <a:lumMod val="10000"/>
                  </a:schemeClr>
                </a:solidFill>
                <a:latin typeface="+mn-lt"/>
              </a:rPr>
              <a:t>Whether the work is part of the regular business of the employer;</a:t>
            </a:r>
          </a:p>
          <a:p>
            <a:pPr marL="800100" algn="just">
              <a:lnSpc>
                <a:spcPct val="120000"/>
              </a:lnSpc>
              <a:spcBef>
                <a:spcPts val="0"/>
              </a:spcBef>
              <a:buClr>
                <a:schemeClr val="accent2">
                  <a:lumMod val="75000"/>
                </a:schemeClr>
              </a:buClr>
              <a:buFont typeface="+mj-lt"/>
              <a:buAutoNum type="arabicPeriod"/>
              <a:defRPr/>
            </a:pPr>
            <a:r>
              <a:rPr lang="en-US" altLang="en-US" sz="1400" dirty="0" smtClean="0">
                <a:solidFill>
                  <a:schemeClr val="bg2">
                    <a:lumMod val="10000"/>
                  </a:schemeClr>
                </a:solidFill>
                <a:latin typeface="+mn-lt"/>
              </a:rPr>
              <a:t>Whether the parties believe they are creating the relation of master and servant; and </a:t>
            </a:r>
          </a:p>
          <a:p>
            <a:pPr marL="800100" algn="just">
              <a:lnSpc>
                <a:spcPct val="120000"/>
              </a:lnSpc>
              <a:spcBef>
                <a:spcPts val="0"/>
              </a:spcBef>
              <a:buClr>
                <a:schemeClr val="accent2">
                  <a:lumMod val="75000"/>
                </a:schemeClr>
              </a:buClr>
              <a:buFont typeface="+mj-lt"/>
              <a:buAutoNum type="arabicPeriod"/>
              <a:defRPr/>
            </a:pPr>
            <a:r>
              <a:rPr lang="en-US" altLang="en-US" sz="1400" dirty="0" smtClean="0">
                <a:solidFill>
                  <a:schemeClr val="bg2">
                    <a:lumMod val="10000"/>
                  </a:schemeClr>
                </a:solidFill>
                <a:latin typeface="+mn-lt"/>
              </a:rPr>
              <a:t>Whether the principal is or is not in business.</a:t>
            </a:r>
            <a:endParaRPr lang="en-US" altLang="en-US" sz="1400" dirty="0">
              <a:solidFill>
                <a:schemeClr val="bg2">
                  <a:lumMod val="10000"/>
                </a:schemeClr>
              </a:solidFill>
              <a:latin typeface="+mn-lt"/>
            </a:endParaRPr>
          </a:p>
        </p:txBody>
      </p:sp>
      <p:sp>
        <p:nvSpPr>
          <p:cNvPr id="3" name="Title 2"/>
          <p:cNvSpPr>
            <a:spLocks noGrp="1"/>
          </p:cNvSpPr>
          <p:nvPr>
            <p:ph type="ctrTitle"/>
          </p:nvPr>
        </p:nvSpPr>
        <p:spPr>
          <a:xfrm>
            <a:off x="381003" y="971551"/>
            <a:ext cx="8229599" cy="479227"/>
          </a:xfrm>
        </p:spPr>
        <p:txBody>
          <a:bodyPr>
            <a:noAutofit/>
          </a:bodyPr>
          <a:lstStyle/>
          <a:p>
            <a:pPr>
              <a:defRPr/>
            </a:pPr>
            <a:r>
              <a:rPr lang="en-US" sz="2800" b="1" dirty="0" smtClean="0">
                <a:solidFill>
                  <a:schemeClr val="accent2">
                    <a:lumMod val="75000"/>
                  </a:schemeClr>
                </a:solidFill>
                <a:latin typeface="+mj-lt"/>
                <a:cs typeface="Arial" panose="020B0604020202020204" pitchFamily="34" charset="0"/>
              </a:rPr>
              <a:t>Independent Contractors – </a:t>
            </a:r>
            <a:r>
              <a:rPr lang="en-US" sz="2800" b="1" u="sng" dirty="0" smtClean="0">
                <a:solidFill>
                  <a:schemeClr val="accent2">
                    <a:lumMod val="75000"/>
                  </a:schemeClr>
                </a:solidFill>
                <a:latin typeface="+mj-lt"/>
                <a:cs typeface="Arial" panose="020B0604020202020204" pitchFamily="34" charset="0"/>
              </a:rPr>
              <a:t>Super Shuttle</a:t>
            </a:r>
            <a:endParaRPr lang="en-US" sz="28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32</a:t>
            </a:fld>
            <a:endParaRPr lang="en-US" dirty="0">
              <a:solidFill>
                <a:srgbClr val="9C4636">
                  <a:tint val="75000"/>
                </a:srgbClr>
              </a:solidFill>
            </a:endParaRPr>
          </a:p>
        </p:txBody>
      </p:sp>
      <p:sp>
        <p:nvSpPr>
          <p:cNvPr id="5" name="TextBox 4"/>
          <p:cNvSpPr txBox="1"/>
          <p:nvPr/>
        </p:nvSpPr>
        <p:spPr>
          <a:xfrm>
            <a:off x="4343400" y="4629150"/>
            <a:ext cx="3505200" cy="307777"/>
          </a:xfrm>
          <a:prstGeom prst="rect">
            <a:avLst/>
          </a:prstGeom>
          <a:noFill/>
        </p:spPr>
        <p:txBody>
          <a:bodyPr wrap="square" rtlCol="0">
            <a:spAutoFit/>
          </a:bodyPr>
          <a:lstStyle/>
          <a:p>
            <a:r>
              <a:rPr lang="en-US" sz="1400" b="1" dirty="0" smtClean="0">
                <a:solidFill>
                  <a:schemeClr val="accent2">
                    <a:lumMod val="75000"/>
                  </a:schemeClr>
                </a:solidFill>
              </a:rPr>
              <a:t>367 NLRB No. 75 (Jan. 25, 2019)</a:t>
            </a:r>
            <a:endParaRPr lang="en-US" sz="1400" b="1" dirty="0">
              <a:solidFill>
                <a:schemeClr val="accent2">
                  <a:lumMod val="75000"/>
                </a:schemeClr>
              </a:solidFill>
            </a:endParaRPr>
          </a:p>
        </p:txBody>
      </p:sp>
    </p:spTree>
    <p:extLst>
      <p:ext uri="{BB962C8B-B14F-4D97-AF65-F5344CB8AC3E}">
        <p14:creationId xmlns:p14="http://schemas.microsoft.com/office/powerpoint/2010/main" val="32331134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Autofit/>
          </a:bodyPr>
          <a:lstStyle/>
          <a:p>
            <a:pPr marL="0" indent="0" algn="just">
              <a:spcBef>
                <a:spcPts val="600"/>
              </a:spcBef>
              <a:spcAft>
                <a:spcPts val="1200"/>
              </a:spcAft>
              <a:buClr>
                <a:schemeClr val="accent2">
                  <a:lumMod val="75000"/>
                </a:schemeClr>
              </a:buClr>
              <a:buNone/>
              <a:defRPr/>
            </a:pPr>
            <a:r>
              <a:rPr lang="en-US" altLang="en-US" dirty="0">
                <a:solidFill>
                  <a:schemeClr val="bg2">
                    <a:lumMod val="10000"/>
                  </a:schemeClr>
                </a:solidFill>
                <a:latin typeface="+mn-lt"/>
              </a:rPr>
              <a:t>M</a:t>
            </a:r>
            <a:r>
              <a:rPr lang="en-US" altLang="en-US" dirty="0" smtClean="0">
                <a:solidFill>
                  <a:schemeClr val="bg2">
                    <a:lumMod val="10000"/>
                  </a:schemeClr>
                </a:solidFill>
                <a:latin typeface="+mn-lt"/>
              </a:rPr>
              <a:t>isclassifying an employee as an independent contractor does not, in and of itself, violate the NLRA.</a:t>
            </a:r>
          </a:p>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More specifically, the Board found that an employer’s communication to its workers of its opinion that they are independent contractors does </a:t>
            </a:r>
            <a:r>
              <a:rPr lang="en-US" altLang="en-US" b="1" dirty="0" smtClean="0">
                <a:solidFill>
                  <a:schemeClr val="bg2">
                    <a:lumMod val="10000"/>
                  </a:schemeClr>
                </a:solidFill>
                <a:latin typeface="+mn-lt"/>
              </a:rPr>
              <a:t>not</a:t>
            </a:r>
            <a:r>
              <a:rPr lang="en-US" altLang="en-US" dirty="0" smtClean="0">
                <a:solidFill>
                  <a:schemeClr val="bg2">
                    <a:lumMod val="10000"/>
                  </a:schemeClr>
                </a:solidFill>
                <a:latin typeface="+mn-lt"/>
              </a:rPr>
              <a:t>, standing alone, violate the NLRA if the opinion turns out to be incorrect, on the basis that such a communication does not inherently threaten the employees, nor communicate that it would be futile to engage in any protected concerted activities.</a:t>
            </a:r>
          </a:p>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While this ruling is significant for employers, it remains important to note that an employer still cannot intentionally misclassify workers as independent contractors in an attempt to circumvent the workers from receiving the protection of the Act.</a:t>
            </a:r>
            <a:endParaRPr lang="en-US" altLang="en-US" dirty="0">
              <a:solidFill>
                <a:schemeClr val="bg2">
                  <a:lumMod val="10000"/>
                </a:schemeClr>
              </a:solidFill>
              <a:latin typeface="+mn-lt"/>
            </a:endParaRPr>
          </a:p>
        </p:txBody>
      </p:sp>
      <p:sp>
        <p:nvSpPr>
          <p:cNvPr id="3" name="Title 2"/>
          <p:cNvSpPr>
            <a:spLocks noGrp="1"/>
          </p:cNvSpPr>
          <p:nvPr>
            <p:ph type="ctrTitle"/>
          </p:nvPr>
        </p:nvSpPr>
        <p:spPr>
          <a:xfrm>
            <a:off x="381003" y="971551"/>
            <a:ext cx="8229599" cy="479227"/>
          </a:xfrm>
        </p:spPr>
        <p:txBody>
          <a:bodyPr>
            <a:noAutofit/>
          </a:bodyPr>
          <a:lstStyle/>
          <a:p>
            <a:pPr>
              <a:defRPr/>
            </a:pPr>
            <a:r>
              <a:rPr lang="en-US" sz="2800" b="1" dirty="0" smtClean="0">
                <a:solidFill>
                  <a:schemeClr val="accent2">
                    <a:lumMod val="75000"/>
                  </a:schemeClr>
                </a:solidFill>
                <a:latin typeface="+mj-lt"/>
                <a:cs typeface="Arial" panose="020B0604020202020204" pitchFamily="34" charset="0"/>
              </a:rPr>
              <a:t>Independent Contractors – </a:t>
            </a:r>
            <a:r>
              <a:rPr lang="en-US" sz="2800" b="1" u="sng" dirty="0" smtClean="0">
                <a:solidFill>
                  <a:schemeClr val="accent2">
                    <a:lumMod val="75000"/>
                  </a:schemeClr>
                </a:solidFill>
                <a:latin typeface="+mj-lt"/>
                <a:cs typeface="Arial" panose="020B0604020202020204" pitchFamily="34" charset="0"/>
              </a:rPr>
              <a:t>Velox Express</a:t>
            </a:r>
            <a:endParaRPr lang="en-US" sz="28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33</a:t>
            </a:fld>
            <a:endParaRPr lang="en-US" dirty="0">
              <a:solidFill>
                <a:srgbClr val="9C4636">
                  <a:tint val="75000"/>
                </a:srgbClr>
              </a:solidFill>
            </a:endParaRPr>
          </a:p>
        </p:txBody>
      </p:sp>
      <p:sp>
        <p:nvSpPr>
          <p:cNvPr id="5" name="TextBox 4"/>
          <p:cNvSpPr txBox="1"/>
          <p:nvPr/>
        </p:nvSpPr>
        <p:spPr>
          <a:xfrm>
            <a:off x="4495800" y="4708327"/>
            <a:ext cx="3657600" cy="307777"/>
          </a:xfrm>
          <a:prstGeom prst="rect">
            <a:avLst/>
          </a:prstGeom>
          <a:noFill/>
        </p:spPr>
        <p:txBody>
          <a:bodyPr wrap="square" rtlCol="0">
            <a:spAutoFit/>
          </a:bodyPr>
          <a:lstStyle/>
          <a:p>
            <a:r>
              <a:rPr lang="en-US" sz="1400" b="1" dirty="0" smtClean="0">
                <a:solidFill>
                  <a:schemeClr val="accent2">
                    <a:lumMod val="75000"/>
                  </a:schemeClr>
                </a:solidFill>
              </a:rPr>
              <a:t>368 NLRB No. 61 (Aug. 29, 2019)</a:t>
            </a:r>
            <a:endParaRPr lang="en-US" sz="1400" b="1" dirty="0">
              <a:solidFill>
                <a:schemeClr val="accent2">
                  <a:lumMod val="75000"/>
                </a:schemeClr>
              </a:solidFill>
            </a:endParaRPr>
          </a:p>
        </p:txBody>
      </p:sp>
    </p:spTree>
    <p:extLst>
      <p:ext uri="{BB962C8B-B14F-4D97-AF65-F5344CB8AC3E}">
        <p14:creationId xmlns:p14="http://schemas.microsoft.com/office/powerpoint/2010/main" val="13693057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rmAutofit fontScale="85000" lnSpcReduction="20000"/>
          </a:bodyPr>
          <a:lstStyle/>
          <a:p>
            <a:pPr marL="0" indent="0" algn="just">
              <a:spcBef>
                <a:spcPts val="600"/>
              </a:spcBef>
              <a:spcAft>
                <a:spcPts val="1200"/>
              </a:spcAft>
              <a:buClr>
                <a:schemeClr val="accent2">
                  <a:lumMod val="75000"/>
                </a:schemeClr>
              </a:buClr>
              <a:buNone/>
              <a:defRPr/>
            </a:pPr>
            <a:r>
              <a:rPr lang="en-US" altLang="en-US" sz="1700" dirty="0" smtClean="0">
                <a:solidFill>
                  <a:schemeClr val="bg2">
                    <a:lumMod val="10000"/>
                  </a:schemeClr>
                </a:solidFill>
                <a:latin typeface="+mn-lt"/>
              </a:rPr>
              <a:t>The Board overruled </a:t>
            </a:r>
            <a:r>
              <a:rPr lang="en-US" altLang="en-US" sz="1700" u="sng" dirty="0" smtClean="0">
                <a:solidFill>
                  <a:schemeClr val="bg2">
                    <a:lumMod val="10000"/>
                  </a:schemeClr>
                </a:solidFill>
                <a:latin typeface="+mn-lt"/>
              </a:rPr>
              <a:t>two decades</a:t>
            </a:r>
            <a:r>
              <a:rPr lang="en-US" altLang="en-US" sz="1700" dirty="0" smtClean="0">
                <a:solidFill>
                  <a:schemeClr val="bg2">
                    <a:lumMod val="10000"/>
                  </a:schemeClr>
                </a:solidFill>
                <a:latin typeface="+mn-lt"/>
              </a:rPr>
              <a:t> of precedent regarding successor employer bargaining obligations.</a:t>
            </a:r>
          </a:p>
          <a:p>
            <a:pPr marL="0" indent="0" algn="just">
              <a:spcBef>
                <a:spcPts val="600"/>
              </a:spcBef>
              <a:spcAft>
                <a:spcPts val="1200"/>
              </a:spcAft>
              <a:buClr>
                <a:schemeClr val="accent2">
                  <a:lumMod val="75000"/>
                </a:schemeClr>
              </a:buClr>
              <a:buNone/>
              <a:defRPr/>
            </a:pPr>
            <a:r>
              <a:rPr lang="en-US" altLang="en-US" sz="1700" dirty="0" smtClean="0">
                <a:solidFill>
                  <a:schemeClr val="bg2">
                    <a:lumMod val="10000"/>
                  </a:schemeClr>
                </a:solidFill>
                <a:latin typeface="+mn-lt"/>
              </a:rPr>
              <a:t>Under certain circumstances, a firm purchasing a business with an existing unionized workforce may have an obligation to bargain with the incumbent union before setting the employees terms and conditions of employment, specifically if the buyer is a “perfectly clear successor.”</a:t>
            </a:r>
          </a:p>
          <a:p>
            <a:pPr marL="0" indent="0" algn="just">
              <a:spcBef>
                <a:spcPts val="600"/>
              </a:spcBef>
              <a:spcAft>
                <a:spcPts val="1200"/>
              </a:spcAft>
              <a:buClr>
                <a:schemeClr val="accent2">
                  <a:lumMod val="75000"/>
                </a:schemeClr>
              </a:buClr>
              <a:buNone/>
              <a:defRPr/>
            </a:pPr>
            <a:r>
              <a:rPr lang="en-US" altLang="en-US" sz="1700" dirty="0">
                <a:solidFill>
                  <a:schemeClr val="bg2">
                    <a:lumMod val="10000"/>
                  </a:schemeClr>
                </a:solidFill>
                <a:latin typeface="+mn-lt"/>
              </a:rPr>
              <a:t>A buyer is a perfectly clear successor if the incumbent employees reasonably believe that the buyer will retain “all” or “substantially all” of a predecessor’s unit employees without changing those employees’ terms and conditions of employment</a:t>
            </a:r>
            <a:r>
              <a:rPr lang="en-US" altLang="en-US" sz="1700" dirty="0" smtClean="0">
                <a:solidFill>
                  <a:schemeClr val="bg2">
                    <a:lumMod val="10000"/>
                  </a:schemeClr>
                </a:solidFill>
                <a:latin typeface="+mn-lt"/>
              </a:rPr>
              <a:t>.</a:t>
            </a:r>
          </a:p>
          <a:p>
            <a:pPr marL="0" indent="0" algn="just">
              <a:spcBef>
                <a:spcPts val="600"/>
              </a:spcBef>
              <a:spcAft>
                <a:spcPts val="1200"/>
              </a:spcAft>
              <a:buClr>
                <a:schemeClr val="accent2">
                  <a:lumMod val="75000"/>
                </a:schemeClr>
              </a:buClr>
              <a:buNone/>
              <a:defRPr/>
            </a:pPr>
            <a:r>
              <a:rPr lang="en-US" altLang="en-US" sz="1700" dirty="0">
                <a:solidFill>
                  <a:schemeClr val="bg2">
                    <a:lumMod val="10000"/>
                  </a:schemeClr>
                </a:solidFill>
                <a:latin typeface="+mn-lt"/>
              </a:rPr>
              <a:t>If a buyer is not a perfectly clear successor, then the buyer is able to set the employees’ initial terms and conditions of employment as it sees fit. However, the buyer may still have an obligation to recognize the incumbent union if two factors are met: (1) if the buyer runs the operation in the same manner as the seller had, and 2) if the buyer hires enough of the seller’s employees to comprise a majority of the employees in the new unit.</a:t>
            </a:r>
          </a:p>
        </p:txBody>
      </p:sp>
      <p:sp>
        <p:nvSpPr>
          <p:cNvPr id="3" name="Title 2"/>
          <p:cNvSpPr>
            <a:spLocks noGrp="1"/>
          </p:cNvSpPr>
          <p:nvPr>
            <p:ph type="ctrTitle"/>
          </p:nvPr>
        </p:nvSpPr>
        <p:spPr>
          <a:xfrm>
            <a:off x="381003" y="971551"/>
            <a:ext cx="8229599" cy="479227"/>
          </a:xfrm>
        </p:spPr>
        <p:txBody>
          <a:bodyPr>
            <a:noAutofit/>
          </a:bodyPr>
          <a:lstStyle/>
          <a:p>
            <a:pPr>
              <a:defRPr/>
            </a:pPr>
            <a:r>
              <a:rPr lang="en-US" sz="2800" b="1" dirty="0" smtClean="0">
                <a:solidFill>
                  <a:schemeClr val="accent2">
                    <a:lumMod val="75000"/>
                  </a:schemeClr>
                </a:solidFill>
                <a:latin typeface="+mj-lt"/>
                <a:cs typeface="Arial" panose="020B0604020202020204" pitchFamily="34" charset="0"/>
              </a:rPr>
              <a:t>Successorship – </a:t>
            </a:r>
            <a:r>
              <a:rPr lang="en-US" sz="2800" b="1" u="sng" dirty="0" smtClean="0">
                <a:solidFill>
                  <a:schemeClr val="accent2">
                    <a:lumMod val="75000"/>
                  </a:schemeClr>
                </a:solidFill>
                <a:latin typeface="+mj-lt"/>
                <a:cs typeface="Arial" panose="020B0604020202020204" pitchFamily="34" charset="0"/>
              </a:rPr>
              <a:t>Ridgewood Health Center</a:t>
            </a:r>
            <a:endParaRPr lang="en-US" sz="2800" b="1" u="sng"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34</a:t>
            </a:fld>
            <a:endParaRPr lang="en-US" dirty="0">
              <a:solidFill>
                <a:srgbClr val="9C4636">
                  <a:tint val="75000"/>
                </a:srgbClr>
              </a:solidFill>
            </a:endParaRPr>
          </a:p>
        </p:txBody>
      </p:sp>
      <p:sp>
        <p:nvSpPr>
          <p:cNvPr id="5" name="TextBox 4"/>
          <p:cNvSpPr txBox="1"/>
          <p:nvPr/>
        </p:nvSpPr>
        <p:spPr>
          <a:xfrm>
            <a:off x="4991100" y="4541738"/>
            <a:ext cx="3657600" cy="307777"/>
          </a:xfrm>
          <a:prstGeom prst="rect">
            <a:avLst/>
          </a:prstGeom>
          <a:noFill/>
        </p:spPr>
        <p:txBody>
          <a:bodyPr wrap="square" rtlCol="0">
            <a:spAutoFit/>
          </a:bodyPr>
          <a:lstStyle/>
          <a:p>
            <a:r>
              <a:rPr lang="en-US" sz="1400" b="1" dirty="0" smtClean="0">
                <a:solidFill>
                  <a:schemeClr val="accent2">
                    <a:lumMod val="75000"/>
                  </a:schemeClr>
                </a:solidFill>
              </a:rPr>
              <a:t>367 NLRB No. 110 (April 2, 2019)</a:t>
            </a:r>
            <a:endParaRPr lang="en-US" sz="1400" b="1" dirty="0">
              <a:solidFill>
                <a:schemeClr val="accent2">
                  <a:lumMod val="75000"/>
                </a:schemeClr>
              </a:solidFill>
            </a:endParaRPr>
          </a:p>
        </p:txBody>
      </p:sp>
    </p:spTree>
    <p:extLst>
      <p:ext uri="{BB962C8B-B14F-4D97-AF65-F5344CB8AC3E}">
        <p14:creationId xmlns:p14="http://schemas.microsoft.com/office/powerpoint/2010/main" val="12212774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Autofit/>
          </a:bodyPr>
          <a:lstStyle/>
          <a:p>
            <a:pPr marL="0" indent="0" algn="just">
              <a:spcBef>
                <a:spcPts val="600"/>
              </a:spcBef>
              <a:spcAft>
                <a:spcPts val="1200"/>
              </a:spcAft>
              <a:buClr>
                <a:schemeClr val="accent2">
                  <a:lumMod val="75000"/>
                </a:schemeClr>
              </a:buClr>
              <a:buNone/>
              <a:defRPr/>
            </a:pPr>
            <a:r>
              <a:rPr lang="en-US" altLang="en-US" sz="1500" dirty="0" smtClean="0">
                <a:solidFill>
                  <a:schemeClr val="bg2">
                    <a:lumMod val="10000"/>
                  </a:schemeClr>
                </a:solidFill>
                <a:latin typeface="+mn-lt"/>
              </a:rPr>
              <a:t>One caveat to the successorship analysis was created in the 1996 decision of </a:t>
            </a:r>
            <a:r>
              <a:rPr lang="en-US" altLang="en-US" sz="1500" u="sng" dirty="0" smtClean="0">
                <a:solidFill>
                  <a:schemeClr val="bg2">
                    <a:lumMod val="10000"/>
                  </a:schemeClr>
                </a:solidFill>
                <a:latin typeface="+mn-lt"/>
              </a:rPr>
              <a:t>Galloway School Lines</a:t>
            </a:r>
            <a:r>
              <a:rPr lang="en-US" altLang="en-US" sz="1500" dirty="0" smtClean="0">
                <a:solidFill>
                  <a:schemeClr val="bg2">
                    <a:lumMod val="10000"/>
                  </a:schemeClr>
                </a:solidFill>
                <a:latin typeface="+mn-lt"/>
              </a:rPr>
              <a:t>, wherein the Board held that </a:t>
            </a:r>
            <a:r>
              <a:rPr lang="en-US" altLang="en-US" sz="1500" dirty="0">
                <a:solidFill>
                  <a:schemeClr val="bg2">
                    <a:lumMod val="10000"/>
                  </a:schemeClr>
                </a:solidFill>
                <a:latin typeface="+mn-lt"/>
              </a:rPr>
              <a:t>if a buyer discriminates in hiring any of </a:t>
            </a:r>
            <a:r>
              <a:rPr lang="en-US" altLang="en-US" sz="1500" dirty="0" smtClean="0">
                <a:solidFill>
                  <a:schemeClr val="bg2">
                    <a:lumMod val="10000"/>
                  </a:schemeClr>
                </a:solidFill>
                <a:latin typeface="+mn-lt"/>
              </a:rPr>
              <a:t>a predecessor’s represented </a:t>
            </a:r>
            <a:r>
              <a:rPr lang="en-US" altLang="en-US" sz="1500" dirty="0">
                <a:solidFill>
                  <a:schemeClr val="bg2">
                    <a:lumMod val="10000"/>
                  </a:schemeClr>
                </a:solidFill>
                <a:latin typeface="+mn-lt"/>
              </a:rPr>
              <a:t>workers in an effort to avoid a resulting majority in the new workforce, then the buyer waives its right to set the initial terms and conditions of employment for its employees and remains bound by the existing collective bargaining agreement (CBA), </a:t>
            </a:r>
            <a:r>
              <a:rPr lang="en-US" altLang="en-US" sz="1500" dirty="0" smtClean="0">
                <a:solidFill>
                  <a:schemeClr val="bg2">
                    <a:lumMod val="10000"/>
                  </a:schemeClr>
                </a:solidFill>
                <a:latin typeface="+mn-lt"/>
              </a:rPr>
              <a:t>effectively </a:t>
            </a:r>
            <a:r>
              <a:rPr lang="en-US" altLang="en-US" sz="1500" dirty="0">
                <a:solidFill>
                  <a:schemeClr val="bg2">
                    <a:lumMod val="10000"/>
                  </a:schemeClr>
                </a:solidFill>
                <a:latin typeface="+mn-lt"/>
              </a:rPr>
              <a:t>becoming a perfectly clear successor</a:t>
            </a:r>
            <a:r>
              <a:rPr lang="en-US" altLang="en-US" sz="1500" dirty="0" smtClean="0">
                <a:solidFill>
                  <a:schemeClr val="bg2">
                    <a:lumMod val="10000"/>
                  </a:schemeClr>
                </a:solidFill>
                <a:latin typeface="+mn-lt"/>
              </a:rPr>
              <a:t>.</a:t>
            </a:r>
          </a:p>
          <a:p>
            <a:pPr marL="0" indent="0" algn="just">
              <a:spcBef>
                <a:spcPts val="600"/>
              </a:spcBef>
              <a:spcAft>
                <a:spcPts val="1200"/>
              </a:spcAft>
              <a:buClr>
                <a:schemeClr val="accent2">
                  <a:lumMod val="75000"/>
                </a:schemeClr>
              </a:buClr>
              <a:buNone/>
              <a:defRPr/>
            </a:pPr>
            <a:r>
              <a:rPr lang="en-US" altLang="en-US" sz="1500" dirty="0" smtClean="0">
                <a:solidFill>
                  <a:schemeClr val="bg2">
                    <a:lumMod val="10000"/>
                  </a:schemeClr>
                </a:solidFill>
                <a:latin typeface="+mn-lt"/>
              </a:rPr>
              <a:t>In </a:t>
            </a:r>
            <a:r>
              <a:rPr lang="en-US" altLang="en-US" sz="1500" u="sng" dirty="0" smtClean="0">
                <a:solidFill>
                  <a:schemeClr val="bg2">
                    <a:lumMod val="10000"/>
                  </a:schemeClr>
                </a:solidFill>
                <a:latin typeface="+mn-lt"/>
              </a:rPr>
              <a:t>Ridgewood</a:t>
            </a:r>
            <a:r>
              <a:rPr lang="en-US" altLang="en-US" sz="1500" dirty="0" smtClean="0">
                <a:solidFill>
                  <a:schemeClr val="bg2">
                    <a:lumMod val="10000"/>
                  </a:schemeClr>
                </a:solidFill>
                <a:latin typeface="+mn-lt"/>
              </a:rPr>
              <a:t>, the Board overruled </a:t>
            </a:r>
            <a:r>
              <a:rPr lang="en-US" altLang="en-US" sz="1500" u="sng" dirty="0" smtClean="0">
                <a:solidFill>
                  <a:schemeClr val="bg2">
                    <a:lumMod val="10000"/>
                  </a:schemeClr>
                </a:solidFill>
                <a:latin typeface="+mn-lt"/>
              </a:rPr>
              <a:t>Galloway</a:t>
            </a:r>
            <a:r>
              <a:rPr lang="en-US" altLang="en-US" sz="1500" dirty="0" smtClean="0">
                <a:solidFill>
                  <a:schemeClr val="bg2">
                    <a:lumMod val="10000"/>
                  </a:schemeClr>
                </a:solidFill>
                <a:latin typeface="+mn-lt"/>
              </a:rPr>
              <a:t> and removed this exception by lessening the available remedy. </a:t>
            </a:r>
          </a:p>
          <a:p>
            <a:pPr marL="0" indent="0" algn="just">
              <a:spcBef>
                <a:spcPts val="600"/>
              </a:spcBef>
              <a:spcAft>
                <a:spcPts val="1200"/>
              </a:spcAft>
              <a:buClr>
                <a:schemeClr val="accent2">
                  <a:lumMod val="75000"/>
                </a:schemeClr>
              </a:buClr>
              <a:buNone/>
              <a:defRPr/>
            </a:pPr>
            <a:r>
              <a:rPr lang="en-US" altLang="en-US" sz="1500" dirty="0" smtClean="0">
                <a:solidFill>
                  <a:schemeClr val="bg2">
                    <a:lumMod val="10000"/>
                  </a:schemeClr>
                </a:solidFill>
                <a:latin typeface="+mn-lt"/>
              </a:rPr>
              <a:t>Specifically, the Board in </a:t>
            </a:r>
            <a:r>
              <a:rPr lang="en-US" altLang="en-US" sz="1500" u="sng" dirty="0" smtClean="0">
                <a:solidFill>
                  <a:schemeClr val="bg2">
                    <a:lumMod val="10000"/>
                  </a:schemeClr>
                </a:solidFill>
                <a:latin typeface="+mn-lt"/>
              </a:rPr>
              <a:t>Ridgewood</a:t>
            </a:r>
            <a:r>
              <a:rPr lang="en-US" altLang="en-US" sz="1500" dirty="0" smtClean="0">
                <a:solidFill>
                  <a:schemeClr val="bg2">
                    <a:lumMod val="10000"/>
                  </a:schemeClr>
                </a:solidFill>
                <a:latin typeface="+mn-lt"/>
              </a:rPr>
              <a:t> found that the employer had discriminated against hiring four workers as a result of their union membership. Rather than finding the employer was thereby a perfectly clear successor, the employer was ordered to hire the discriminated against workers. This gave the union majority status, obligating the employer to recognize and negotiate with the Union.</a:t>
            </a:r>
            <a:endParaRPr lang="en-US" altLang="en-US" sz="1500" dirty="0">
              <a:solidFill>
                <a:schemeClr val="bg2">
                  <a:lumMod val="10000"/>
                </a:schemeClr>
              </a:solidFill>
              <a:latin typeface="+mn-lt"/>
            </a:endParaRPr>
          </a:p>
        </p:txBody>
      </p:sp>
      <p:sp>
        <p:nvSpPr>
          <p:cNvPr id="3" name="Title 2"/>
          <p:cNvSpPr>
            <a:spLocks noGrp="1"/>
          </p:cNvSpPr>
          <p:nvPr>
            <p:ph type="ctrTitle"/>
          </p:nvPr>
        </p:nvSpPr>
        <p:spPr>
          <a:xfrm>
            <a:off x="381003" y="971551"/>
            <a:ext cx="8229599" cy="479227"/>
          </a:xfrm>
        </p:spPr>
        <p:txBody>
          <a:bodyPr>
            <a:noAutofit/>
          </a:bodyPr>
          <a:lstStyle/>
          <a:p>
            <a:pPr>
              <a:defRPr/>
            </a:pPr>
            <a:r>
              <a:rPr lang="en-US" sz="2800" b="1" dirty="0" smtClean="0">
                <a:solidFill>
                  <a:schemeClr val="accent2">
                    <a:lumMod val="75000"/>
                  </a:schemeClr>
                </a:solidFill>
                <a:latin typeface="+mj-lt"/>
                <a:cs typeface="Arial" panose="020B0604020202020204" pitchFamily="34" charset="0"/>
              </a:rPr>
              <a:t>Successorship (Cont.)</a:t>
            </a:r>
            <a:endParaRPr lang="en-US" sz="28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35</a:t>
            </a:fld>
            <a:endParaRPr lang="en-US" dirty="0">
              <a:solidFill>
                <a:srgbClr val="9C4636">
                  <a:tint val="75000"/>
                </a:srgbClr>
              </a:solidFill>
            </a:endParaRPr>
          </a:p>
        </p:txBody>
      </p:sp>
    </p:spTree>
    <p:extLst>
      <p:ext uri="{BB962C8B-B14F-4D97-AF65-F5344CB8AC3E}">
        <p14:creationId xmlns:p14="http://schemas.microsoft.com/office/powerpoint/2010/main" val="21293011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666750"/>
            <a:ext cx="8229599" cy="1012627"/>
          </a:xfrm>
        </p:spPr>
        <p:txBody>
          <a:bodyPr>
            <a:noAutofit/>
          </a:bodyPr>
          <a:lstStyle/>
          <a:p>
            <a:pPr algn="ctr">
              <a:defRPr/>
            </a:pPr>
            <a:r>
              <a:rPr lang="en-US" sz="4000" b="1" dirty="0" smtClean="0">
                <a:solidFill>
                  <a:schemeClr val="accent2">
                    <a:lumMod val="75000"/>
                  </a:schemeClr>
                </a:solidFill>
                <a:latin typeface="+mj-lt"/>
                <a:cs typeface="Arial" panose="020B0604020202020204" pitchFamily="34" charset="0"/>
              </a:rPr>
              <a:t>Looking Ahead</a:t>
            </a:r>
            <a:endParaRPr lang="en-US" sz="40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36</a:t>
            </a:fld>
            <a:endParaRPr lang="en-US" dirty="0">
              <a:solidFill>
                <a:srgbClr val="9C4636">
                  <a:tint val="75000"/>
                </a:srgbClr>
              </a:solidFill>
            </a:endParaRPr>
          </a:p>
        </p:txBody>
      </p:sp>
      <p:pic>
        <p:nvPicPr>
          <p:cNvPr id="5122" name="Picture 2" descr="Image result for look ahe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1962150"/>
            <a:ext cx="38100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92734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609600" y="1733550"/>
            <a:ext cx="4953000" cy="2971800"/>
          </a:xfrm>
        </p:spPr>
        <p:txBody>
          <a:bodyPr>
            <a:normAutofit/>
          </a:bodyPr>
          <a:lstStyle/>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The NLRB has, in recent years, pushed to use formal rulemaking to enact changes to/shape labor law.</a:t>
            </a:r>
          </a:p>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Traditionally, the Board has acted through decisions in individual cases, rarely using rulemaking to establish rules.</a:t>
            </a:r>
          </a:p>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By enacting change through rulemaking, as opposed to through traditional cases, these changes will theoretically be harder to repeal should a Democrat become President in 2020.</a:t>
            </a:r>
            <a:endParaRPr lang="en-US" altLang="en-US" dirty="0">
              <a:solidFill>
                <a:schemeClr val="bg2">
                  <a:lumMod val="10000"/>
                </a:schemeClr>
              </a:solidFill>
              <a:latin typeface="+mn-lt"/>
            </a:endParaRPr>
          </a:p>
        </p:txBody>
      </p:sp>
      <p:sp>
        <p:nvSpPr>
          <p:cNvPr id="3" name="Title 2"/>
          <p:cNvSpPr>
            <a:spLocks noGrp="1"/>
          </p:cNvSpPr>
          <p:nvPr>
            <p:ph type="ctrTitle"/>
          </p:nvPr>
        </p:nvSpPr>
        <p:spPr>
          <a:xfrm>
            <a:off x="381003" y="971551"/>
            <a:ext cx="8229599" cy="479227"/>
          </a:xfrm>
        </p:spPr>
        <p:txBody>
          <a:bodyPr>
            <a:noAutofit/>
          </a:bodyPr>
          <a:lstStyle/>
          <a:p>
            <a:pPr>
              <a:defRPr/>
            </a:pPr>
            <a:r>
              <a:rPr lang="en-US" sz="2800" b="1" cap="small" dirty="0" smtClean="0">
                <a:solidFill>
                  <a:schemeClr val="accent2">
                    <a:lumMod val="75000"/>
                  </a:schemeClr>
                </a:solidFill>
                <a:latin typeface="+mj-lt"/>
                <a:cs typeface="Arial" panose="020B0604020202020204" pitchFamily="34" charset="0"/>
              </a:rPr>
              <a:t>NLRB Rulemaking Push</a:t>
            </a:r>
            <a:endParaRPr lang="en-US" sz="28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37</a:t>
            </a:fld>
            <a:endParaRPr lang="en-US" dirty="0">
              <a:solidFill>
                <a:srgbClr val="9C4636">
                  <a:tint val="75000"/>
                </a:srgbClr>
              </a:solidFill>
            </a:endParaRPr>
          </a:p>
        </p:txBody>
      </p:sp>
      <p:pic>
        <p:nvPicPr>
          <p:cNvPr id="1026" name="Picture 2" descr="Image result for the ru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581150"/>
            <a:ext cx="2590800" cy="2890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174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
            <p:extLst>
              <p:ext uri="{D42A27DB-BD31-4B8C-83A1-F6EECF244321}">
                <p14:modId xmlns:p14="http://schemas.microsoft.com/office/powerpoint/2010/main" val="1194368487"/>
              </p:ext>
            </p:extLst>
          </p:nvPr>
        </p:nvGraphicFramePr>
        <p:xfrm>
          <a:off x="533400" y="1657350"/>
          <a:ext cx="8153400" cy="2971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ctrTitle"/>
          </p:nvPr>
        </p:nvSpPr>
        <p:spPr>
          <a:xfrm>
            <a:off x="381003" y="971551"/>
            <a:ext cx="8229599" cy="479227"/>
          </a:xfrm>
        </p:spPr>
        <p:txBody>
          <a:bodyPr>
            <a:noAutofit/>
          </a:bodyPr>
          <a:lstStyle/>
          <a:p>
            <a:pPr>
              <a:defRPr/>
            </a:pPr>
            <a:r>
              <a:rPr lang="en-US" sz="2800" b="1" cap="small" dirty="0" smtClean="0">
                <a:solidFill>
                  <a:schemeClr val="accent2">
                    <a:lumMod val="75000"/>
                  </a:schemeClr>
                </a:solidFill>
                <a:latin typeface="+mj-lt"/>
                <a:cs typeface="Arial" panose="020B0604020202020204" pitchFamily="34" charset="0"/>
              </a:rPr>
              <a:t>NLRB Federal Rulemaking Process</a:t>
            </a:r>
            <a:endParaRPr lang="en-US" sz="28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38</a:t>
            </a:fld>
            <a:endParaRPr lang="en-US" dirty="0">
              <a:solidFill>
                <a:srgbClr val="9C4636">
                  <a:tint val="75000"/>
                </a:srgbClr>
              </a:solidFill>
            </a:endParaRPr>
          </a:p>
        </p:txBody>
      </p:sp>
    </p:spTree>
    <p:extLst>
      <p:ext uri="{BB962C8B-B14F-4D97-AF65-F5344CB8AC3E}">
        <p14:creationId xmlns:p14="http://schemas.microsoft.com/office/powerpoint/2010/main" val="170981605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rmAutofit fontScale="92500"/>
          </a:bodyPr>
          <a:lstStyle/>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On August 12, 2019, the NLRB published a Notice of Proposed Rulemaking (“NPRM”) seeking to make changes to multiple election procedures. Specifically, the proposed rule makes the following changes:</a:t>
            </a:r>
          </a:p>
          <a:p>
            <a:pPr marL="0" indent="0" algn="just">
              <a:spcBef>
                <a:spcPts val="600"/>
              </a:spcBef>
              <a:spcAft>
                <a:spcPts val="1200"/>
              </a:spcAft>
              <a:buClr>
                <a:schemeClr val="accent2">
                  <a:lumMod val="75000"/>
                </a:schemeClr>
              </a:buClr>
              <a:buNone/>
              <a:defRPr/>
            </a:pPr>
            <a:r>
              <a:rPr lang="en-US" altLang="en-US" dirty="0" smtClean="0">
                <a:solidFill>
                  <a:schemeClr val="bg2">
                    <a:lumMod val="10000"/>
                  </a:schemeClr>
                </a:solidFill>
                <a:latin typeface="+mn-lt"/>
              </a:rPr>
              <a:t>Change to </a:t>
            </a:r>
            <a:r>
              <a:rPr lang="en-US" altLang="en-US" b="1" dirty="0" smtClean="0">
                <a:solidFill>
                  <a:schemeClr val="bg2">
                    <a:lumMod val="10000"/>
                  </a:schemeClr>
                </a:solidFill>
                <a:latin typeface="+mn-lt"/>
              </a:rPr>
              <a:t>Blocking </a:t>
            </a:r>
            <a:r>
              <a:rPr lang="en-US" altLang="en-US" b="1" dirty="0">
                <a:solidFill>
                  <a:schemeClr val="bg2">
                    <a:lumMod val="10000"/>
                  </a:schemeClr>
                </a:solidFill>
                <a:latin typeface="+mn-lt"/>
              </a:rPr>
              <a:t>Charge Policy</a:t>
            </a:r>
            <a:r>
              <a:rPr lang="en-US" altLang="en-US" dirty="0">
                <a:solidFill>
                  <a:schemeClr val="bg2">
                    <a:lumMod val="10000"/>
                  </a:schemeClr>
                </a:solidFill>
                <a:latin typeface="+mn-lt"/>
              </a:rPr>
              <a:t>: The </a:t>
            </a:r>
            <a:r>
              <a:rPr lang="en-US" altLang="en-US" dirty="0" smtClean="0">
                <a:solidFill>
                  <a:schemeClr val="bg2">
                    <a:lumMod val="10000"/>
                  </a:schemeClr>
                </a:solidFill>
                <a:latin typeface="+mn-lt"/>
              </a:rPr>
              <a:t>NPRM </a:t>
            </a:r>
            <a:r>
              <a:rPr lang="en-US" altLang="en-US" dirty="0">
                <a:solidFill>
                  <a:schemeClr val="bg2">
                    <a:lumMod val="10000"/>
                  </a:schemeClr>
                </a:solidFill>
                <a:latin typeface="+mn-lt"/>
              </a:rPr>
              <a:t>proposes replacing the current blocking charge policy with a vote-and-impound procedure. Elections would no longer be blocked by pending unfair labor practice charges, but the ballots would be impounded until the charges are resolved.</a:t>
            </a:r>
          </a:p>
          <a:p>
            <a:pPr marL="0" indent="0" algn="just">
              <a:spcBef>
                <a:spcPts val="600"/>
              </a:spcBef>
              <a:spcAft>
                <a:spcPts val="1200"/>
              </a:spcAft>
              <a:buClr>
                <a:schemeClr val="accent2">
                  <a:lumMod val="75000"/>
                </a:schemeClr>
              </a:buClr>
              <a:buNone/>
              <a:defRPr/>
            </a:pPr>
            <a:r>
              <a:rPr lang="en-US" altLang="en-US" dirty="0">
                <a:solidFill>
                  <a:schemeClr val="bg2">
                    <a:lumMod val="10000"/>
                  </a:schemeClr>
                </a:solidFill>
                <a:latin typeface="+mn-lt"/>
              </a:rPr>
              <a:t>Change to </a:t>
            </a:r>
            <a:r>
              <a:rPr lang="en-US" altLang="en-US" b="1" dirty="0">
                <a:solidFill>
                  <a:schemeClr val="bg2">
                    <a:lumMod val="10000"/>
                  </a:schemeClr>
                </a:solidFill>
                <a:latin typeface="+mn-lt"/>
              </a:rPr>
              <a:t>Voluntary Recognition Bar</a:t>
            </a:r>
            <a:r>
              <a:rPr lang="en-US" altLang="en-US" dirty="0">
                <a:solidFill>
                  <a:schemeClr val="bg2">
                    <a:lumMod val="10000"/>
                  </a:schemeClr>
                </a:solidFill>
                <a:latin typeface="+mn-lt"/>
              </a:rPr>
              <a:t>: The </a:t>
            </a:r>
            <a:r>
              <a:rPr lang="en-US" altLang="en-US" dirty="0" smtClean="0">
                <a:solidFill>
                  <a:schemeClr val="bg2">
                    <a:lumMod val="10000"/>
                  </a:schemeClr>
                </a:solidFill>
                <a:latin typeface="+mn-lt"/>
              </a:rPr>
              <a:t>NPRM </a:t>
            </a:r>
            <a:r>
              <a:rPr lang="en-US" altLang="en-US" dirty="0">
                <a:solidFill>
                  <a:schemeClr val="bg2">
                    <a:lumMod val="10000"/>
                  </a:schemeClr>
                </a:solidFill>
                <a:latin typeface="+mn-lt"/>
              </a:rPr>
              <a:t>proposes returning to the rule of </a:t>
            </a:r>
            <a:r>
              <a:rPr lang="en-US" altLang="en-US" u="sng" dirty="0">
                <a:solidFill>
                  <a:schemeClr val="bg2">
                    <a:lumMod val="10000"/>
                  </a:schemeClr>
                </a:solidFill>
                <a:latin typeface="+mn-lt"/>
              </a:rPr>
              <a:t>Dana Corp.</a:t>
            </a:r>
            <a:r>
              <a:rPr lang="en-US" altLang="en-US" dirty="0">
                <a:solidFill>
                  <a:schemeClr val="bg2">
                    <a:lumMod val="10000"/>
                  </a:schemeClr>
                </a:solidFill>
                <a:latin typeface="+mn-lt"/>
              </a:rPr>
              <a:t>, 351 NLRB 434 (2007). For voluntary recognition under Section 9(a) of the Act to bar a subsequent representation petition—and for a post-recognition collective-bargaining agreement to have contract-bar effect—unit employees must receive notice that voluntary recognition has been granted and a 45-day open period within which to file an election petition</a:t>
            </a:r>
            <a:r>
              <a:rPr lang="en-US" altLang="en-US" dirty="0" smtClean="0">
                <a:solidFill>
                  <a:schemeClr val="bg2">
                    <a:lumMod val="10000"/>
                  </a:schemeClr>
                </a:solidFill>
                <a:latin typeface="+mn-lt"/>
              </a:rPr>
              <a:t>.</a:t>
            </a:r>
            <a:endParaRPr lang="en-US" altLang="en-US" dirty="0">
              <a:solidFill>
                <a:schemeClr val="bg2">
                  <a:lumMod val="10000"/>
                </a:schemeClr>
              </a:solidFill>
              <a:latin typeface="+mn-lt"/>
            </a:endParaRPr>
          </a:p>
        </p:txBody>
      </p:sp>
      <p:sp>
        <p:nvSpPr>
          <p:cNvPr id="3" name="Title 2"/>
          <p:cNvSpPr>
            <a:spLocks noGrp="1"/>
          </p:cNvSpPr>
          <p:nvPr>
            <p:ph type="ctrTitle"/>
          </p:nvPr>
        </p:nvSpPr>
        <p:spPr>
          <a:xfrm>
            <a:off x="381003" y="971551"/>
            <a:ext cx="8229599" cy="479227"/>
          </a:xfrm>
        </p:spPr>
        <p:txBody>
          <a:bodyPr>
            <a:noAutofit/>
          </a:bodyPr>
          <a:lstStyle/>
          <a:p>
            <a:pPr>
              <a:defRPr/>
            </a:pPr>
            <a:r>
              <a:rPr lang="en-US" sz="2800" b="1" cap="small" dirty="0" smtClean="0">
                <a:solidFill>
                  <a:schemeClr val="accent2">
                    <a:lumMod val="75000"/>
                  </a:schemeClr>
                </a:solidFill>
                <a:latin typeface="+mj-lt"/>
                <a:cs typeface="Arial" panose="020B0604020202020204" pitchFamily="34" charset="0"/>
              </a:rPr>
              <a:t>Proposed Rule – Election Procedures</a:t>
            </a:r>
            <a:endParaRPr lang="en-US" sz="28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39</a:t>
            </a:fld>
            <a:endParaRPr lang="en-US" dirty="0">
              <a:solidFill>
                <a:srgbClr val="9C4636">
                  <a:tint val="75000"/>
                </a:srgbClr>
              </a:solidFill>
            </a:endParaRPr>
          </a:p>
        </p:txBody>
      </p:sp>
    </p:spTree>
    <p:extLst>
      <p:ext uri="{BB962C8B-B14F-4D97-AF65-F5344CB8AC3E}">
        <p14:creationId xmlns:p14="http://schemas.microsoft.com/office/powerpoint/2010/main" val="21069662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2209800" y="1814700"/>
            <a:ext cx="6477000" cy="2658721"/>
          </a:xfrm>
        </p:spPr>
        <p:txBody>
          <a:bodyPr>
            <a:noAutofit/>
          </a:bodyPr>
          <a:lstStyle/>
          <a:p>
            <a:pPr lvl="1">
              <a:spcBef>
                <a:spcPts val="600"/>
              </a:spcBef>
              <a:spcAft>
                <a:spcPts val="1200"/>
              </a:spcAft>
              <a:buFont typeface="Wingdings" panose="05000000000000000000" pitchFamily="2" charset="2"/>
              <a:buChar char="Ø"/>
              <a:defRPr/>
            </a:pPr>
            <a:r>
              <a:rPr lang="en-US" altLang="en-US" sz="2300" dirty="0" smtClean="0">
                <a:solidFill>
                  <a:schemeClr val="tx1"/>
                </a:solidFill>
                <a:latin typeface="+mn-lt"/>
              </a:rPr>
              <a:t>Median age of all cases was reduced from 233 days in FY 2018 to 157 in FY 2019, a 33% drop.</a:t>
            </a:r>
          </a:p>
          <a:p>
            <a:pPr lvl="1">
              <a:spcBef>
                <a:spcPts val="600"/>
              </a:spcBef>
              <a:spcAft>
                <a:spcPts val="1200"/>
              </a:spcAft>
              <a:buFont typeface="Wingdings" panose="05000000000000000000" pitchFamily="2" charset="2"/>
              <a:buChar char="Ø"/>
              <a:defRPr/>
            </a:pPr>
            <a:r>
              <a:rPr lang="en-US" sz="2300" dirty="0" smtClean="0">
                <a:solidFill>
                  <a:schemeClr val="tx1"/>
                </a:solidFill>
                <a:latin typeface="+mn-lt"/>
              </a:rPr>
              <a:t>The </a:t>
            </a:r>
            <a:r>
              <a:rPr lang="en-US" sz="2300" dirty="0">
                <a:solidFill>
                  <a:schemeClr val="tx1"/>
                </a:solidFill>
                <a:latin typeface="+mn-lt"/>
              </a:rPr>
              <a:t>Regional Office settlement rate was 99.1% </a:t>
            </a:r>
            <a:r>
              <a:rPr lang="en-US" sz="2300" dirty="0" smtClean="0">
                <a:solidFill>
                  <a:schemeClr val="tx1"/>
                </a:solidFill>
                <a:latin typeface="+mn-lt"/>
              </a:rPr>
              <a:t>in FY 2019, with more than 5,000 </a:t>
            </a:r>
            <a:r>
              <a:rPr lang="en-US" sz="2300" dirty="0">
                <a:solidFill>
                  <a:schemeClr val="tx1"/>
                </a:solidFill>
                <a:latin typeface="+mn-lt"/>
              </a:rPr>
              <a:t>cases </a:t>
            </a:r>
            <a:r>
              <a:rPr lang="en-US" sz="2300" dirty="0" smtClean="0">
                <a:solidFill>
                  <a:schemeClr val="tx1"/>
                </a:solidFill>
                <a:latin typeface="+mn-lt"/>
              </a:rPr>
              <a:t>resolving prior </a:t>
            </a:r>
            <a:r>
              <a:rPr lang="en-US" sz="2300" dirty="0">
                <a:solidFill>
                  <a:schemeClr val="tx1"/>
                </a:solidFill>
                <a:latin typeface="+mn-lt"/>
              </a:rPr>
              <a:t>to Board issuing complaint and over 800 </a:t>
            </a:r>
            <a:r>
              <a:rPr lang="en-US" sz="2300" dirty="0" smtClean="0">
                <a:solidFill>
                  <a:schemeClr val="tx1"/>
                </a:solidFill>
                <a:latin typeface="+mn-lt"/>
              </a:rPr>
              <a:t>cases resolving </a:t>
            </a:r>
            <a:r>
              <a:rPr lang="en-US" sz="2300" dirty="0">
                <a:solidFill>
                  <a:schemeClr val="tx1"/>
                </a:solidFill>
                <a:latin typeface="+mn-lt"/>
              </a:rPr>
              <a:t>post-complaint.</a:t>
            </a:r>
          </a:p>
        </p:txBody>
      </p:sp>
      <p:sp>
        <p:nvSpPr>
          <p:cNvPr id="3" name="Title 2"/>
          <p:cNvSpPr>
            <a:spLocks noGrp="1"/>
          </p:cNvSpPr>
          <p:nvPr>
            <p:ph type="ctrTitle"/>
          </p:nvPr>
        </p:nvSpPr>
        <p:spPr>
          <a:xfrm>
            <a:off x="381001" y="971550"/>
            <a:ext cx="8229599" cy="479227"/>
          </a:xfrm>
        </p:spPr>
        <p:txBody>
          <a:bodyPr>
            <a:noAutofit/>
          </a:bodyPr>
          <a:lstStyle/>
          <a:p>
            <a:pPr algn="ctr">
              <a:defRPr/>
            </a:pPr>
            <a:r>
              <a:rPr lang="en-US" sz="2800" b="1" dirty="0" smtClean="0">
                <a:solidFill>
                  <a:schemeClr val="accent2">
                    <a:lumMod val="75000"/>
                  </a:schemeClr>
                </a:solidFill>
                <a:latin typeface="Arial" panose="020B0604020202020204" pitchFamily="34" charset="0"/>
                <a:cs typeface="Arial" panose="020B0604020202020204" pitchFamily="34" charset="0"/>
              </a:rPr>
              <a:t>NLRB General Counsel – Case Handling Update</a:t>
            </a:r>
            <a:endParaRPr lang="en-US" sz="2800" b="1" cap="small" dirty="0">
              <a:solidFill>
                <a:schemeClr val="accent2">
                  <a:lumMod val="75000"/>
                </a:schemeClr>
              </a:solidFill>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4</a:t>
            </a:fld>
            <a:endParaRPr lang="en-US" dirty="0">
              <a:solidFill>
                <a:srgbClr val="9C4636">
                  <a:tint val="75000"/>
                </a:srgbClr>
              </a:solidFill>
            </a:endParaRPr>
          </a:p>
        </p:txBody>
      </p:sp>
      <p:sp>
        <p:nvSpPr>
          <p:cNvPr id="4" name="AutoShape 2" descr="Image result for nlrb peter robb"/>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Image result for nlrb peter robb"/>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mage result for nlrb peter robb"/>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nlrb peter robb"/>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0" descr="Image result for nlrb peter robb"/>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60" name="Picture 12" descr="Peter B. Robb official phot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1809750"/>
            <a:ext cx="2095500" cy="261937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60375" y="4416425"/>
            <a:ext cx="2095499" cy="584775"/>
          </a:xfrm>
          <a:prstGeom prst="rect">
            <a:avLst/>
          </a:prstGeom>
          <a:noFill/>
        </p:spPr>
        <p:txBody>
          <a:bodyPr wrap="square" rtlCol="0">
            <a:spAutoFit/>
          </a:bodyPr>
          <a:lstStyle/>
          <a:p>
            <a:pPr algn="ctr"/>
            <a:r>
              <a:rPr lang="en-US" sz="1600" b="1" dirty="0" smtClean="0"/>
              <a:t>General Counsel   Peter Robb</a:t>
            </a:r>
          </a:p>
        </p:txBody>
      </p:sp>
    </p:spTree>
    <p:extLst>
      <p:ext uri="{BB962C8B-B14F-4D97-AF65-F5344CB8AC3E}">
        <p14:creationId xmlns:p14="http://schemas.microsoft.com/office/powerpoint/2010/main" val="11434164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0" y="1657350"/>
            <a:ext cx="8153399" cy="2971800"/>
          </a:xfrm>
        </p:spPr>
        <p:txBody>
          <a:bodyPr>
            <a:normAutofit lnSpcReduction="10000"/>
          </a:bodyPr>
          <a:lstStyle/>
          <a:p>
            <a:pPr marL="0" indent="0" algn="just">
              <a:spcBef>
                <a:spcPts val="600"/>
              </a:spcBef>
              <a:spcAft>
                <a:spcPts val="1200"/>
              </a:spcAft>
              <a:buClr>
                <a:schemeClr val="accent2">
                  <a:lumMod val="75000"/>
                </a:schemeClr>
              </a:buClr>
              <a:buNone/>
              <a:defRPr/>
            </a:pPr>
            <a:r>
              <a:rPr lang="en-US" altLang="en-US" sz="1400" dirty="0" smtClean="0">
                <a:solidFill>
                  <a:schemeClr val="bg2">
                    <a:lumMod val="10000"/>
                  </a:schemeClr>
                </a:solidFill>
                <a:latin typeface="+mn-lt"/>
              </a:rPr>
              <a:t>On September 5, 2019, the Board issued a notice inviting interested parties to file briefs regarding the question of under what circumstances an employee’s profane, offensive, and/or racially charged statements lose the protection of the Act. Specifically, the Board sought input regarding the following topics:</a:t>
            </a:r>
          </a:p>
          <a:p>
            <a:pPr marL="685800" algn="just">
              <a:spcBef>
                <a:spcPts val="0"/>
              </a:spcBef>
              <a:buClr>
                <a:schemeClr val="accent2">
                  <a:lumMod val="75000"/>
                </a:schemeClr>
              </a:buClr>
              <a:buFont typeface="+mj-lt"/>
              <a:buAutoNum type="arabicPeriod"/>
              <a:defRPr/>
            </a:pPr>
            <a:r>
              <a:rPr lang="en-US" altLang="en-US" sz="1400" dirty="0" smtClean="0">
                <a:solidFill>
                  <a:schemeClr val="bg2">
                    <a:lumMod val="10000"/>
                  </a:schemeClr>
                </a:solidFill>
                <a:latin typeface="+mn-lt"/>
              </a:rPr>
              <a:t>Under what circumstances should profane language or sexually or racially offensive speech lose the protection of the Act?</a:t>
            </a:r>
          </a:p>
          <a:p>
            <a:pPr marL="685800" algn="just">
              <a:spcBef>
                <a:spcPts val="0"/>
              </a:spcBef>
              <a:buClr>
                <a:schemeClr val="accent2">
                  <a:lumMod val="75000"/>
                </a:schemeClr>
              </a:buClr>
              <a:buFont typeface="+mj-lt"/>
              <a:buAutoNum type="arabicPeriod"/>
              <a:defRPr/>
            </a:pPr>
            <a:r>
              <a:rPr lang="en-US" altLang="en-US" sz="1400" dirty="0" smtClean="0">
                <a:solidFill>
                  <a:schemeClr val="bg2">
                    <a:lumMod val="10000"/>
                  </a:schemeClr>
                </a:solidFill>
                <a:latin typeface="+mn-lt"/>
              </a:rPr>
              <a:t>How much leeway should employees engaged in Section 7 activity be granted?</a:t>
            </a:r>
          </a:p>
          <a:p>
            <a:pPr marL="685800" algn="just">
              <a:spcBef>
                <a:spcPts val="0"/>
              </a:spcBef>
              <a:buClr>
                <a:schemeClr val="accent2">
                  <a:lumMod val="75000"/>
                </a:schemeClr>
              </a:buClr>
              <a:buFont typeface="+mj-lt"/>
              <a:buAutoNum type="arabicPeriod"/>
              <a:defRPr/>
            </a:pPr>
            <a:r>
              <a:rPr lang="en-US" altLang="en-US" sz="1400" dirty="0" smtClean="0">
                <a:solidFill>
                  <a:schemeClr val="bg2">
                    <a:lumMod val="10000"/>
                  </a:schemeClr>
                </a:solidFill>
                <a:latin typeface="+mn-lt"/>
              </a:rPr>
              <a:t>Should the Board consider the norms of the workplace in its analysis, particularly whether profanity is commonplace and tolerated?</a:t>
            </a:r>
          </a:p>
          <a:p>
            <a:pPr marL="685800" algn="just">
              <a:spcBef>
                <a:spcPts val="0"/>
              </a:spcBef>
              <a:buClr>
                <a:schemeClr val="accent2">
                  <a:lumMod val="75000"/>
                </a:schemeClr>
              </a:buClr>
              <a:buFont typeface="+mj-lt"/>
              <a:buAutoNum type="arabicPeriod"/>
              <a:defRPr/>
            </a:pPr>
            <a:r>
              <a:rPr lang="en-US" altLang="en-US" sz="1400" dirty="0" smtClean="0">
                <a:solidFill>
                  <a:schemeClr val="bg2">
                    <a:lumMod val="10000"/>
                  </a:schemeClr>
                </a:solidFill>
                <a:latin typeface="+mn-lt"/>
              </a:rPr>
              <a:t>Should the Board overrule its prior decisions in which the fact that the language in question occurred on a picket line was a relevant determination?</a:t>
            </a:r>
          </a:p>
          <a:p>
            <a:pPr marL="685800" algn="just">
              <a:spcBef>
                <a:spcPts val="0"/>
              </a:spcBef>
              <a:buClr>
                <a:schemeClr val="accent2">
                  <a:lumMod val="75000"/>
                </a:schemeClr>
              </a:buClr>
              <a:buFont typeface="+mj-lt"/>
              <a:buAutoNum type="arabicPeriod"/>
              <a:defRPr/>
            </a:pPr>
            <a:r>
              <a:rPr lang="en-US" altLang="en-US" sz="1400" dirty="0" smtClean="0">
                <a:solidFill>
                  <a:schemeClr val="bg2">
                    <a:lumMod val="10000"/>
                  </a:schemeClr>
                </a:solidFill>
                <a:latin typeface="+mn-lt"/>
              </a:rPr>
              <a:t>What relevance should the Board accord to antidiscrimination laws such as Title VII in determining whether a statement loses the protection of the Act?</a:t>
            </a:r>
          </a:p>
          <a:p>
            <a:pPr algn="just">
              <a:spcBef>
                <a:spcPts val="0"/>
              </a:spcBef>
              <a:buClr>
                <a:schemeClr val="accent2">
                  <a:lumMod val="75000"/>
                </a:schemeClr>
              </a:buClr>
              <a:buFont typeface="+mj-lt"/>
              <a:buAutoNum type="arabicPeriod"/>
              <a:defRPr/>
            </a:pPr>
            <a:endParaRPr lang="en-US" altLang="en-US" sz="1400" dirty="0">
              <a:solidFill>
                <a:schemeClr val="bg2">
                  <a:lumMod val="10000"/>
                </a:schemeClr>
              </a:solidFill>
              <a:latin typeface="+mn-lt"/>
            </a:endParaRPr>
          </a:p>
          <a:p>
            <a:pPr marL="0" indent="0" algn="just">
              <a:spcBef>
                <a:spcPts val="0"/>
              </a:spcBef>
              <a:buClr>
                <a:schemeClr val="accent2">
                  <a:lumMod val="75000"/>
                </a:schemeClr>
              </a:buClr>
              <a:buNone/>
              <a:defRPr/>
            </a:pPr>
            <a:r>
              <a:rPr lang="en-US" altLang="en-US" sz="1400" dirty="0" smtClean="0">
                <a:solidFill>
                  <a:schemeClr val="bg2">
                    <a:lumMod val="10000"/>
                  </a:schemeClr>
                </a:solidFill>
                <a:latin typeface="+mn-lt"/>
              </a:rPr>
              <a:t>Inviting these brief could be interpreted as a signal that the Board intends to change this standard.</a:t>
            </a:r>
          </a:p>
          <a:p>
            <a:pPr marL="0" indent="0" algn="just">
              <a:spcBef>
                <a:spcPts val="600"/>
              </a:spcBef>
              <a:spcAft>
                <a:spcPts val="1200"/>
              </a:spcAft>
              <a:buClr>
                <a:schemeClr val="accent2">
                  <a:lumMod val="75000"/>
                </a:schemeClr>
              </a:buClr>
              <a:buNone/>
              <a:defRPr/>
            </a:pPr>
            <a:endParaRPr lang="en-US" altLang="en-US" sz="1400" dirty="0">
              <a:solidFill>
                <a:schemeClr val="bg2">
                  <a:lumMod val="10000"/>
                </a:schemeClr>
              </a:solidFill>
              <a:latin typeface="+mn-lt"/>
            </a:endParaRPr>
          </a:p>
        </p:txBody>
      </p:sp>
      <p:sp>
        <p:nvSpPr>
          <p:cNvPr id="3" name="Title 2"/>
          <p:cNvSpPr>
            <a:spLocks noGrp="1"/>
          </p:cNvSpPr>
          <p:nvPr>
            <p:ph type="ctrTitle"/>
          </p:nvPr>
        </p:nvSpPr>
        <p:spPr>
          <a:xfrm>
            <a:off x="381003" y="971551"/>
            <a:ext cx="8229599" cy="479227"/>
          </a:xfrm>
        </p:spPr>
        <p:txBody>
          <a:bodyPr>
            <a:noAutofit/>
          </a:bodyPr>
          <a:lstStyle/>
          <a:p>
            <a:pPr>
              <a:defRPr/>
            </a:pPr>
            <a:r>
              <a:rPr lang="en-US" sz="2800" b="1" cap="small" dirty="0" smtClean="0">
                <a:solidFill>
                  <a:schemeClr val="accent2">
                    <a:lumMod val="75000"/>
                  </a:schemeClr>
                </a:solidFill>
                <a:latin typeface="+mj-lt"/>
                <a:cs typeface="Arial" panose="020B0604020202020204" pitchFamily="34" charset="0"/>
              </a:rPr>
              <a:t>Invitation for Briefs – Profane Statements</a:t>
            </a:r>
            <a:endParaRPr lang="en-US" sz="28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40</a:t>
            </a:fld>
            <a:endParaRPr lang="en-US" dirty="0">
              <a:solidFill>
                <a:srgbClr val="9C4636">
                  <a:tint val="75000"/>
                </a:srgbClr>
              </a:solidFill>
            </a:endParaRPr>
          </a:p>
        </p:txBody>
      </p:sp>
    </p:spTree>
    <p:extLst>
      <p:ext uri="{BB962C8B-B14F-4D97-AF65-F5344CB8AC3E}">
        <p14:creationId xmlns:p14="http://schemas.microsoft.com/office/powerpoint/2010/main" val="22010882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3124200" y="1461135"/>
            <a:ext cx="5562599" cy="3396615"/>
          </a:xfrm>
        </p:spPr>
        <p:txBody>
          <a:bodyPr>
            <a:noAutofit/>
          </a:bodyPr>
          <a:lstStyle/>
          <a:p>
            <a:pPr marL="0" indent="0" algn="just">
              <a:spcBef>
                <a:spcPts val="600"/>
              </a:spcBef>
              <a:spcAft>
                <a:spcPts val="1200"/>
              </a:spcAft>
              <a:buClr>
                <a:schemeClr val="accent2">
                  <a:lumMod val="75000"/>
                </a:schemeClr>
              </a:buClr>
              <a:buNone/>
              <a:defRPr/>
            </a:pPr>
            <a:r>
              <a:rPr lang="en-US" altLang="en-US" sz="1200" dirty="0" smtClean="0">
                <a:solidFill>
                  <a:schemeClr val="bg2">
                    <a:lumMod val="10000"/>
                  </a:schemeClr>
                </a:solidFill>
                <a:latin typeface="+mn-lt"/>
              </a:rPr>
              <a:t>On May 17, 2019, the NLRB’s Division of Advice recommended that the Board find </a:t>
            </a:r>
            <a:r>
              <a:rPr lang="en-US" altLang="en-US" sz="1200" dirty="0">
                <a:solidFill>
                  <a:schemeClr val="bg2">
                    <a:lumMod val="10000"/>
                  </a:schemeClr>
                </a:solidFill>
                <a:latin typeface="+mn-lt"/>
              </a:rPr>
              <a:t>that certain union conduct, including the </a:t>
            </a:r>
            <a:r>
              <a:rPr lang="en-US" altLang="en-US" sz="1200" dirty="0" smtClean="0">
                <a:solidFill>
                  <a:schemeClr val="bg2">
                    <a:lumMod val="10000"/>
                  </a:schemeClr>
                </a:solidFill>
                <a:latin typeface="+mn-lt"/>
              </a:rPr>
              <a:t>use of </a:t>
            </a:r>
            <a:r>
              <a:rPr lang="en-US" altLang="en-US" sz="1200" dirty="0">
                <a:solidFill>
                  <a:schemeClr val="bg2">
                    <a:lumMod val="10000"/>
                  </a:schemeClr>
                </a:solidFill>
                <a:latin typeface="+mn-lt"/>
              </a:rPr>
              <a:t>stationary banners and an inflatable rat at neutral employers’ facilities, was lawful </a:t>
            </a:r>
            <a:r>
              <a:rPr lang="en-US" altLang="en-US" sz="1200" dirty="0" smtClean="0">
                <a:solidFill>
                  <a:schemeClr val="bg2">
                    <a:lumMod val="10000"/>
                  </a:schemeClr>
                </a:solidFill>
                <a:latin typeface="+mn-lt"/>
              </a:rPr>
              <a:t>activity </a:t>
            </a:r>
            <a:r>
              <a:rPr lang="en-US" altLang="en-US" sz="1200" dirty="0">
                <a:solidFill>
                  <a:schemeClr val="bg2">
                    <a:lumMod val="10000"/>
                  </a:schemeClr>
                </a:solidFill>
                <a:latin typeface="+mn-lt"/>
              </a:rPr>
              <a:t>under the Act</a:t>
            </a:r>
            <a:r>
              <a:rPr lang="en-US" altLang="en-US" sz="1200" dirty="0" smtClean="0">
                <a:solidFill>
                  <a:schemeClr val="bg2">
                    <a:lumMod val="10000"/>
                  </a:schemeClr>
                </a:solidFill>
                <a:latin typeface="+mn-lt"/>
              </a:rPr>
              <a:t>. Essentially, the Division of Advice wishes the Board to find that the use of inflatable displays, including “Scabby the Rat” and “Corporate Fat Cat,” to constitute impermissible “threats, coercion, or restraint.”</a:t>
            </a:r>
          </a:p>
          <a:p>
            <a:pPr marL="0" indent="0" algn="just">
              <a:spcBef>
                <a:spcPts val="600"/>
              </a:spcBef>
              <a:spcAft>
                <a:spcPts val="1200"/>
              </a:spcAft>
              <a:buClr>
                <a:schemeClr val="accent2">
                  <a:lumMod val="75000"/>
                </a:schemeClr>
              </a:buClr>
              <a:buNone/>
              <a:defRPr/>
            </a:pPr>
            <a:r>
              <a:rPr lang="en-US" altLang="en-US" sz="1200" dirty="0" smtClean="0">
                <a:solidFill>
                  <a:schemeClr val="bg2">
                    <a:lumMod val="10000"/>
                  </a:schemeClr>
                </a:solidFill>
                <a:latin typeface="+mn-lt"/>
              </a:rPr>
              <a:t>In a case currently pending before the Board regarding the use of Scabby, the GC filed a brief making the following arguments in favor of finding an unfair labor practice:</a:t>
            </a:r>
          </a:p>
          <a:p>
            <a:pPr marL="457200" indent="0" algn="just">
              <a:spcBef>
                <a:spcPts val="600"/>
              </a:spcBef>
              <a:spcAft>
                <a:spcPts val="1200"/>
              </a:spcAft>
              <a:buClr>
                <a:schemeClr val="accent2">
                  <a:lumMod val="75000"/>
                </a:schemeClr>
              </a:buClr>
              <a:buNone/>
              <a:defRPr/>
            </a:pPr>
            <a:r>
              <a:rPr lang="en-US" altLang="en-US" sz="1200" i="1" dirty="0">
                <a:solidFill>
                  <a:schemeClr val="bg2">
                    <a:lumMod val="10000"/>
                  </a:schemeClr>
                </a:solidFill>
                <a:latin typeface="+mn-lt"/>
              </a:rPr>
              <a:t>“A huge, menacing inflatable rat placed near a business entrance thus inherently conveys a threatening and coercive message that will restrain a </a:t>
            </a:r>
            <a:r>
              <a:rPr lang="en-US" altLang="en-US" sz="1200" i="1" dirty="0" smtClean="0">
                <a:solidFill>
                  <a:schemeClr val="bg2">
                    <a:lumMod val="10000"/>
                  </a:schemeClr>
                </a:solidFill>
                <a:latin typeface="+mn-lt"/>
              </a:rPr>
              <a:t>person. . . ” </a:t>
            </a:r>
            <a:r>
              <a:rPr lang="en-US" altLang="en-US" sz="1200" i="1" dirty="0">
                <a:solidFill>
                  <a:schemeClr val="bg2">
                    <a:lumMod val="10000"/>
                  </a:schemeClr>
                </a:solidFill>
                <a:latin typeface="+mn-lt"/>
              </a:rPr>
              <a:t>“For three days, pedestrians, guests, employees and contractors…could not avoid large, intimidating, hostile-looking inflatable rats that were mere feet, and sometimes inches, away from them</a:t>
            </a:r>
            <a:r>
              <a:rPr lang="en-US" altLang="en-US" sz="1200" i="1" dirty="0" smtClean="0">
                <a:solidFill>
                  <a:schemeClr val="bg2">
                    <a:lumMod val="10000"/>
                  </a:schemeClr>
                </a:solidFill>
                <a:latin typeface="+mn-lt"/>
              </a:rPr>
              <a:t>.”</a:t>
            </a:r>
          </a:p>
          <a:p>
            <a:pPr marL="0" indent="0" algn="just">
              <a:spcBef>
                <a:spcPts val="600"/>
              </a:spcBef>
              <a:spcAft>
                <a:spcPts val="1200"/>
              </a:spcAft>
              <a:buClr>
                <a:schemeClr val="accent2">
                  <a:lumMod val="75000"/>
                </a:schemeClr>
              </a:buClr>
              <a:buNone/>
              <a:defRPr/>
            </a:pPr>
            <a:r>
              <a:rPr lang="en-US" altLang="en-US" sz="1200" dirty="0" smtClean="0">
                <a:solidFill>
                  <a:schemeClr val="bg2">
                    <a:lumMod val="10000"/>
                  </a:schemeClr>
                </a:solidFill>
                <a:latin typeface="+mn-lt"/>
              </a:rPr>
              <a:t>A federal judge denied the GC’s petition for a temporary restraining order against a union using Scabby inflatables on June 19, 2019.</a:t>
            </a:r>
            <a:endParaRPr lang="en-US" altLang="en-US" sz="1200" dirty="0">
              <a:solidFill>
                <a:schemeClr val="bg2">
                  <a:lumMod val="10000"/>
                </a:schemeClr>
              </a:solidFill>
              <a:latin typeface="+mn-lt"/>
            </a:endParaRPr>
          </a:p>
        </p:txBody>
      </p:sp>
      <p:sp>
        <p:nvSpPr>
          <p:cNvPr id="3" name="Title 2"/>
          <p:cNvSpPr>
            <a:spLocks noGrp="1"/>
          </p:cNvSpPr>
          <p:nvPr>
            <p:ph type="ctrTitle"/>
          </p:nvPr>
        </p:nvSpPr>
        <p:spPr>
          <a:xfrm>
            <a:off x="381003" y="971551"/>
            <a:ext cx="8229599" cy="479227"/>
          </a:xfrm>
        </p:spPr>
        <p:txBody>
          <a:bodyPr>
            <a:noAutofit/>
          </a:bodyPr>
          <a:lstStyle/>
          <a:p>
            <a:pPr>
              <a:defRPr/>
            </a:pPr>
            <a:r>
              <a:rPr lang="en-US" sz="2800" b="1" cap="small" dirty="0" smtClean="0">
                <a:solidFill>
                  <a:schemeClr val="accent2">
                    <a:lumMod val="75000"/>
                  </a:schemeClr>
                </a:solidFill>
                <a:latin typeface="+mj-lt"/>
                <a:cs typeface="Arial" panose="020B0604020202020204" pitchFamily="34" charset="0"/>
              </a:rPr>
              <a:t>Potential Change – Scabby the Rat</a:t>
            </a:r>
            <a:endParaRPr lang="en-US" sz="28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41</a:t>
            </a:fld>
            <a:endParaRPr lang="en-US" dirty="0">
              <a:solidFill>
                <a:srgbClr val="9C4636">
                  <a:tint val="75000"/>
                </a:srgbClr>
              </a:solidFill>
            </a:endParaRPr>
          </a:p>
        </p:txBody>
      </p:sp>
      <p:pic>
        <p:nvPicPr>
          <p:cNvPr id="6146" name="Picture 2" descr="Image result for scabby the ra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1657350"/>
            <a:ext cx="2647950" cy="26479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83160" y="4400550"/>
            <a:ext cx="856966" cy="369332"/>
          </a:xfrm>
          <a:prstGeom prst="rect">
            <a:avLst/>
          </a:prstGeom>
          <a:noFill/>
        </p:spPr>
        <p:txBody>
          <a:bodyPr wrap="none" rtlCol="0">
            <a:spAutoFit/>
          </a:bodyPr>
          <a:lstStyle/>
          <a:p>
            <a:r>
              <a:rPr lang="en-US" b="1" i="1" dirty="0" smtClean="0"/>
              <a:t>Scabby</a:t>
            </a:r>
            <a:endParaRPr lang="en-US" b="1" i="1" dirty="0"/>
          </a:p>
        </p:txBody>
      </p:sp>
    </p:spTree>
    <p:extLst>
      <p:ext uri="{BB962C8B-B14F-4D97-AF65-F5344CB8AC3E}">
        <p14:creationId xmlns:p14="http://schemas.microsoft.com/office/powerpoint/2010/main" val="25957050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533400" y="1733550"/>
            <a:ext cx="8229599" cy="1752600"/>
          </a:xfrm>
        </p:spPr>
        <p:txBody>
          <a:bodyPr>
            <a:noAutofit/>
          </a:bodyPr>
          <a:lstStyle/>
          <a:p>
            <a:pPr algn="ctr">
              <a:defRPr/>
            </a:pPr>
            <a:r>
              <a:rPr lang="en-US" sz="4000" b="1" dirty="0" smtClean="0">
                <a:solidFill>
                  <a:schemeClr val="accent2">
                    <a:lumMod val="75000"/>
                  </a:schemeClr>
                </a:solidFill>
                <a:latin typeface="+mj-lt"/>
                <a:cs typeface="Arial" panose="020B0604020202020204" pitchFamily="34" charset="0"/>
              </a:rPr>
              <a:t>THANK YOU.</a:t>
            </a:r>
            <a:br>
              <a:rPr lang="en-US" sz="4000" b="1" dirty="0" smtClean="0">
                <a:solidFill>
                  <a:schemeClr val="accent2">
                    <a:lumMod val="75000"/>
                  </a:schemeClr>
                </a:solidFill>
                <a:latin typeface="+mj-lt"/>
                <a:cs typeface="Arial" panose="020B0604020202020204" pitchFamily="34" charset="0"/>
              </a:rPr>
            </a:br>
            <a:r>
              <a:rPr lang="en-US" sz="4000" b="1" dirty="0" smtClean="0">
                <a:solidFill>
                  <a:schemeClr val="accent2">
                    <a:lumMod val="75000"/>
                  </a:schemeClr>
                </a:solidFill>
                <a:latin typeface="+mj-lt"/>
                <a:cs typeface="Arial" panose="020B0604020202020204" pitchFamily="34" charset="0"/>
              </a:rPr>
              <a:t>Questions?</a:t>
            </a:r>
            <a:endParaRPr lang="en-US" sz="40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42</a:t>
            </a:fld>
            <a:endParaRPr lang="en-US" dirty="0">
              <a:solidFill>
                <a:srgbClr val="9C4636">
                  <a:tint val="75000"/>
                </a:srgbClr>
              </a:solidFill>
            </a:endParaRPr>
          </a:p>
        </p:txBody>
      </p:sp>
    </p:spTree>
    <p:extLst>
      <p:ext uri="{BB962C8B-B14F-4D97-AF65-F5344CB8AC3E}">
        <p14:creationId xmlns:p14="http://schemas.microsoft.com/office/powerpoint/2010/main" val="26071740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533400" y="2419350"/>
            <a:ext cx="8229599" cy="479227"/>
          </a:xfrm>
        </p:spPr>
        <p:txBody>
          <a:bodyPr>
            <a:noAutofit/>
          </a:bodyPr>
          <a:lstStyle/>
          <a:p>
            <a:pPr algn="ctr">
              <a:defRPr/>
            </a:pPr>
            <a:r>
              <a:rPr lang="en-US" sz="4000" b="1" dirty="0" smtClean="0">
                <a:solidFill>
                  <a:schemeClr val="accent2">
                    <a:lumMod val="75000"/>
                  </a:schemeClr>
                </a:solidFill>
                <a:latin typeface="+mj-lt"/>
                <a:cs typeface="Arial" panose="020B0604020202020204" pitchFamily="34" charset="0"/>
              </a:rPr>
              <a:t>Case Law Update</a:t>
            </a:r>
            <a:endParaRPr lang="en-US" sz="40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5</a:t>
            </a:fld>
            <a:endParaRPr lang="en-US" dirty="0">
              <a:solidFill>
                <a:srgbClr val="9C4636">
                  <a:tint val="75000"/>
                </a:srgbClr>
              </a:solidFill>
            </a:endParaRPr>
          </a:p>
        </p:txBody>
      </p:sp>
    </p:spTree>
    <p:extLst>
      <p:ext uri="{BB962C8B-B14F-4D97-AF65-F5344CB8AC3E}">
        <p14:creationId xmlns:p14="http://schemas.microsoft.com/office/powerpoint/2010/main" val="10529890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3" y="1657351"/>
            <a:ext cx="8153399" cy="2816072"/>
          </a:xfrm>
        </p:spPr>
        <p:txBody>
          <a:bodyPr>
            <a:noAutofit/>
          </a:bodyPr>
          <a:lstStyle/>
          <a:p>
            <a:pPr marL="460375"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Board adopted the “contract coverage” standard, abandoning the “clean and unmistakable waiver” standard for considering whether an employer’s unilateral action is permitted by the parties’ collective bargaining agreement.</a:t>
            </a:r>
          </a:p>
          <a:p>
            <a:pPr marL="860425" lvl="1"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u="sng" dirty="0" smtClean="0">
                <a:solidFill>
                  <a:schemeClr val="bg2">
                    <a:lumMod val="10000"/>
                  </a:schemeClr>
                </a:solidFill>
                <a:latin typeface="+mn-lt"/>
              </a:rPr>
              <a:t>Prior</a:t>
            </a:r>
            <a:r>
              <a:rPr lang="en-US" altLang="en-US" dirty="0" smtClean="0">
                <a:solidFill>
                  <a:schemeClr val="bg2">
                    <a:lumMod val="10000"/>
                  </a:schemeClr>
                </a:solidFill>
                <a:latin typeface="+mn-lt"/>
              </a:rPr>
              <a:t> standard </a:t>
            </a:r>
            <a:r>
              <a:rPr lang="en-US" altLang="en-US" dirty="0">
                <a:solidFill>
                  <a:srgbClr val="EEECE1">
                    <a:lumMod val="10000"/>
                  </a:srgbClr>
                </a:solidFill>
                <a:latin typeface="Calibri"/>
              </a:rPr>
              <a:t>–</a:t>
            </a:r>
            <a:r>
              <a:rPr lang="en-US" altLang="en-US" dirty="0" smtClean="0">
                <a:solidFill>
                  <a:schemeClr val="bg2">
                    <a:lumMod val="10000"/>
                  </a:schemeClr>
                </a:solidFill>
              </a:rPr>
              <a:t> </a:t>
            </a:r>
            <a:r>
              <a:rPr lang="en-US" altLang="en-US" b="1" dirty="0" smtClean="0">
                <a:solidFill>
                  <a:schemeClr val="bg2">
                    <a:lumMod val="10000"/>
                  </a:schemeClr>
                </a:solidFill>
                <a:latin typeface="+mn-lt"/>
              </a:rPr>
              <a:t>Clear and Unmistakable Waiver</a:t>
            </a:r>
            <a:r>
              <a:rPr lang="en-US" altLang="en-US" dirty="0" smtClean="0">
                <a:solidFill>
                  <a:schemeClr val="bg2">
                    <a:lumMod val="10000"/>
                  </a:schemeClr>
                </a:solidFill>
                <a:latin typeface="+mn-lt"/>
              </a:rPr>
              <a:t> – an employer’s unilateral change violated the act unless a contract provision </a:t>
            </a:r>
            <a:r>
              <a:rPr lang="en-US" altLang="en-US" i="1" dirty="0" smtClean="0">
                <a:solidFill>
                  <a:schemeClr val="bg2">
                    <a:lumMod val="10000"/>
                  </a:schemeClr>
                </a:solidFill>
                <a:latin typeface="+mn-lt"/>
              </a:rPr>
              <a:t>unequivocally and specifically </a:t>
            </a:r>
            <a:r>
              <a:rPr lang="en-US" altLang="en-US" dirty="0" smtClean="0">
                <a:solidFill>
                  <a:schemeClr val="bg2">
                    <a:lumMod val="10000"/>
                  </a:schemeClr>
                </a:solidFill>
                <a:latin typeface="+mn-lt"/>
              </a:rPr>
              <a:t>referred to the type of employer action at issue. Under this standard, the Union usually prevailed.</a:t>
            </a:r>
          </a:p>
          <a:p>
            <a:pPr marL="860425" lvl="1"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u="sng" dirty="0" smtClean="0">
                <a:solidFill>
                  <a:schemeClr val="bg2">
                    <a:lumMod val="10000"/>
                  </a:schemeClr>
                </a:solidFill>
                <a:latin typeface="+mn-lt"/>
              </a:rPr>
              <a:t>New</a:t>
            </a:r>
            <a:r>
              <a:rPr lang="en-US" altLang="en-US" dirty="0" smtClean="0">
                <a:solidFill>
                  <a:schemeClr val="bg2">
                    <a:lumMod val="10000"/>
                  </a:schemeClr>
                </a:solidFill>
                <a:latin typeface="+mn-lt"/>
              </a:rPr>
              <a:t> standard – </a:t>
            </a:r>
            <a:r>
              <a:rPr lang="en-US" altLang="en-US" b="1" dirty="0" smtClean="0">
                <a:solidFill>
                  <a:schemeClr val="bg2">
                    <a:lumMod val="10000"/>
                  </a:schemeClr>
                </a:solidFill>
                <a:latin typeface="+mn-lt"/>
              </a:rPr>
              <a:t>Contact Coverage </a:t>
            </a:r>
            <a:r>
              <a:rPr lang="en-US" altLang="en-US" dirty="0" smtClean="0">
                <a:solidFill>
                  <a:schemeClr val="bg2">
                    <a:lumMod val="10000"/>
                  </a:schemeClr>
                </a:solidFill>
                <a:latin typeface="+mn-lt"/>
              </a:rPr>
              <a:t>– if the employer’s action is within the “compass or scope” of contractual language granting the employer the right to act unilaterally, then no violation.</a:t>
            </a:r>
          </a:p>
        </p:txBody>
      </p:sp>
      <p:sp>
        <p:nvSpPr>
          <p:cNvPr id="3" name="Title 2"/>
          <p:cNvSpPr>
            <a:spLocks noGrp="1"/>
          </p:cNvSpPr>
          <p:nvPr>
            <p:ph type="ctrTitle"/>
          </p:nvPr>
        </p:nvSpPr>
        <p:spPr>
          <a:xfrm>
            <a:off x="381003" y="971551"/>
            <a:ext cx="8229599" cy="479227"/>
          </a:xfrm>
        </p:spPr>
        <p:txBody>
          <a:bodyPr>
            <a:noAutofit/>
          </a:bodyPr>
          <a:lstStyle/>
          <a:p>
            <a:pPr algn="ctr">
              <a:defRPr/>
            </a:pPr>
            <a:r>
              <a:rPr lang="en-US" sz="3000" b="1" dirty="0" smtClean="0">
                <a:solidFill>
                  <a:schemeClr val="accent2">
                    <a:lumMod val="75000"/>
                  </a:schemeClr>
                </a:solidFill>
                <a:latin typeface="+mj-lt"/>
                <a:cs typeface="Arial" panose="020B0604020202020204" pitchFamily="34" charset="0"/>
              </a:rPr>
              <a:t>Unilateral Changes – </a:t>
            </a:r>
            <a:r>
              <a:rPr lang="en-US" sz="3000" b="1" u="sng" dirty="0" smtClean="0">
                <a:solidFill>
                  <a:schemeClr val="accent2">
                    <a:lumMod val="75000"/>
                  </a:schemeClr>
                </a:solidFill>
                <a:latin typeface="+mj-lt"/>
                <a:cs typeface="Arial" panose="020B0604020202020204" pitchFamily="34" charset="0"/>
              </a:rPr>
              <a:t>MV Transportation, Inc.</a:t>
            </a:r>
            <a:endParaRPr lang="en-US" sz="30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6</a:t>
            </a:fld>
            <a:endParaRPr lang="en-US" dirty="0">
              <a:solidFill>
                <a:srgbClr val="9C4636">
                  <a:tint val="75000"/>
                </a:srgbClr>
              </a:solidFill>
            </a:endParaRPr>
          </a:p>
        </p:txBody>
      </p:sp>
      <p:sp>
        <p:nvSpPr>
          <p:cNvPr id="4" name="TextBox 3"/>
          <p:cNvSpPr txBox="1"/>
          <p:nvPr/>
        </p:nvSpPr>
        <p:spPr>
          <a:xfrm>
            <a:off x="4991100" y="4400550"/>
            <a:ext cx="3657600" cy="307777"/>
          </a:xfrm>
          <a:prstGeom prst="rect">
            <a:avLst/>
          </a:prstGeom>
          <a:noFill/>
        </p:spPr>
        <p:txBody>
          <a:bodyPr wrap="square" rtlCol="0">
            <a:spAutoFit/>
          </a:bodyPr>
          <a:lstStyle/>
          <a:p>
            <a:r>
              <a:rPr lang="en-US" sz="1400" b="1" dirty="0" smtClean="0">
                <a:solidFill>
                  <a:schemeClr val="accent2">
                    <a:lumMod val="75000"/>
                  </a:schemeClr>
                </a:solidFill>
              </a:rPr>
              <a:t>368 NLRB No. 66 (Sept. 10, 2019)</a:t>
            </a:r>
            <a:endParaRPr lang="en-US" sz="1400" b="1" dirty="0">
              <a:solidFill>
                <a:schemeClr val="accent2">
                  <a:lumMod val="75000"/>
                </a:schemeClr>
              </a:solidFill>
            </a:endParaRPr>
          </a:p>
        </p:txBody>
      </p:sp>
    </p:spTree>
    <p:extLst>
      <p:ext uri="{BB962C8B-B14F-4D97-AF65-F5344CB8AC3E}">
        <p14:creationId xmlns:p14="http://schemas.microsoft.com/office/powerpoint/2010/main" val="10529890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3" y="1581151"/>
            <a:ext cx="8153399" cy="2892272"/>
          </a:xfrm>
        </p:spPr>
        <p:txBody>
          <a:bodyPr>
            <a:normAutofit fontScale="92500" lnSpcReduction="20000"/>
          </a:bodyPr>
          <a:lstStyle/>
          <a:p>
            <a:pPr marL="460375"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sz="1700" dirty="0" smtClean="0">
                <a:solidFill>
                  <a:schemeClr val="bg2">
                    <a:lumMod val="10000"/>
                  </a:schemeClr>
                </a:solidFill>
                <a:latin typeface="+mn-lt"/>
              </a:rPr>
              <a:t>Management Rights Provision:</a:t>
            </a:r>
          </a:p>
          <a:p>
            <a:pPr marL="914400" indent="0" algn="just">
              <a:spcBef>
                <a:spcPts val="600"/>
              </a:spcBef>
              <a:spcAft>
                <a:spcPts val="1200"/>
              </a:spcAft>
              <a:buClr>
                <a:schemeClr val="accent2">
                  <a:lumMod val="75000"/>
                </a:schemeClr>
              </a:buClr>
              <a:buNone/>
              <a:defRPr/>
            </a:pPr>
            <a:r>
              <a:rPr lang="en-US" altLang="en-US" sz="1700" i="1" dirty="0">
                <a:solidFill>
                  <a:schemeClr val="bg2">
                    <a:lumMod val="10000"/>
                  </a:schemeClr>
                </a:solidFill>
                <a:latin typeface="+mn-lt"/>
              </a:rPr>
              <a:t>Except to the extent expressly abridged by a </a:t>
            </a:r>
            <a:r>
              <a:rPr lang="en-US" altLang="en-US" sz="1700" i="1" dirty="0" smtClean="0">
                <a:solidFill>
                  <a:schemeClr val="bg2">
                    <a:lumMod val="10000"/>
                  </a:schemeClr>
                </a:solidFill>
                <a:latin typeface="+mn-lt"/>
              </a:rPr>
              <a:t>provision of </a:t>
            </a:r>
            <a:r>
              <a:rPr lang="en-US" altLang="en-US" sz="1700" i="1" dirty="0">
                <a:solidFill>
                  <a:schemeClr val="bg2">
                    <a:lumMod val="10000"/>
                  </a:schemeClr>
                </a:solidFill>
                <a:latin typeface="+mn-lt"/>
              </a:rPr>
              <a:t>this Agreement, the Company reserves and </a:t>
            </a:r>
            <a:r>
              <a:rPr lang="en-US" altLang="en-US" sz="1700" i="1" dirty="0" smtClean="0">
                <a:solidFill>
                  <a:schemeClr val="bg2">
                    <a:lumMod val="10000"/>
                  </a:schemeClr>
                </a:solidFill>
                <a:latin typeface="+mn-lt"/>
              </a:rPr>
              <a:t>retains, solely </a:t>
            </a:r>
            <a:r>
              <a:rPr lang="en-US" altLang="en-US" sz="1700" i="1" dirty="0">
                <a:solidFill>
                  <a:schemeClr val="bg2">
                    <a:lumMod val="10000"/>
                  </a:schemeClr>
                </a:solidFill>
                <a:latin typeface="+mn-lt"/>
              </a:rPr>
              <a:t>and exclusively, all of its rights to manage its </a:t>
            </a:r>
            <a:r>
              <a:rPr lang="en-US" altLang="en-US" sz="1700" i="1" dirty="0" smtClean="0">
                <a:solidFill>
                  <a:schemeClr val="bg2">
                    <a:lumMod val="10000"/>
                  </a:schemeClr>
                </a:solidFill>
                <a:latin typeface="+mn-lt"/>
              </a:rPr>
              <a:t>business. Among </a:t>
            </a:r>
            <a:r>
              <a:rPr lang="en-US" altLang="en-US" sz="1700" i="1" dirty="0">
                <a:solidFill>
                  <a:schemeClr val="bg2">
                    <a:lumMod val="10000"/>
                  </a:schemeClr>
                </a:solidFill>
                <a:latin typeface="+mn-lt"/>
              </a:rPr>
              <a:t>those rights, and by no means a </a:t>
            </a:r>
            <a:r>
              <a:rPr lang="en-US" altLang="en-US" sz="1700" i="1" dirty="0" smtClean="0">
                <a:solidFill>
                  <a:schemeClr val="bg2">
                    <a:lumMod val="10000"/>
                  </a:schemeClr>
                </a:solidFill>
                <a:latin typeface="+mn-lt"/>
              </a:rPr>
              <a:t>wholly inclusive </a:t>
            </a:r>
            <a:r>
              <a:rPr lang="en-US" altLang="en-US" sz="1700" i="1" dirty="0">
                <a:solidFill>
                  <a:schemeClr val="bg2">
                    <a:lumMod val="10000"/>
                  </a:schemeClr>
                </a:solidFill>
                <a:latin typeface="+mn-lt"/>
              </a:rPr>
              <a:t>list, is the right to determine staffing size, </a:t>
            </a:r>
            <a:r>
              <a:rPr lang="en-US" altLang="en-US" sz="1700" i="1" dirty="0" smtClean="0">
                <a:solidFill>
                  <a:schemeClr val="bg2">
                    <a:lumMod val="10000"/>
                  </a:schemeClr>
                </a:solidFill>
                <a:latin typeface="+mn-lt"/>
              </a:rPr>
              <a:t>to decide </a:t>
            </a:r>
            <a:r>
              <a:rPr lang="en-US" altLang="en-US" sz="1700" i="1" dirty="0">
                <a:solidFill>
                  <a:schemeClr val="bg2">
                    <a:lumMod val="10000"/>
                  </a:schemeClr>
                </a:solidFill>
                <a:latin typeface="+mn-lt"/>
              </a:rPr>
              <a:t>and assign all schedules, work hours, work </a:t>
            </a:r>
            <a:r>
              <a:rPr lang="en-US" altLang="en-US" sz="1700" i="1" dirty="0" smtClean="0">
                <a:solidFill>
                  <a:schemeClr val="bg2">
                    <a:lumMod val="10000"/>
                  </a:schemeClr>
                </a:solidFill>
                <a:latin typeface="+mn-lt"/>
              </a:rPr>
              <a:t>shifts, machines</a:t>
            </a:r>
            <a:r>
              <a:rPr lang="en-US" altLang="en-US" sz="1700" i="1" dirty="0">
                <a:solidFill>
                  <a:schemeClr val="bg2">
                    <a:lumMod val="10000"/>
                  </a:schemeClr>
                </a:solidFill>
                <a:latin typeface="+mn-lt"/>
              </a:rPr>
              <a:t>, tools, equipment and property to be used </a:t>
            </a:r>
            <a:r>
              <a:rPr lang="en-US" altLang="en-US" sz="1700" i="1" dirty="0" smtClean="0">
                <a:solidFill>
                  <a:schemeClr val="bg2">
                    <a:lumMod val="10000"/>
                  </a:schemeClr>
                </a:solidFill>
                <a:latin typeface="+mn-lt"/>
              </a:rPr>
              <a:t>to increase </a:t>
            </a:r>
            <a:r>
              <a:rPr lang="en-US" altLang="en-US" sz="1700" i="1" dirty="0">
                <a:solidFill>
                  <a:schemeClr val="bg2">
                    <a:lumMod val="10000"/>
                  </a:schemeClr>
                </a:solidFill>
                <a:latin typeface="+mn-lt"/>
              </a:rPr>
              <a:t>efficiency; to hire, promote, assign, transfer, </a:t>
            </a:r>
            <a:r>
              <a:rPr lang="en-US" altLang="en-US" sz="1700" i="1" dirty="0" smtClean="0">
                <a:solidFill>
                  <a:schemeClr val="bg2">
                    <a:lumMod val="10000"/>
                  </a:schemeClr>
                </a:solidFill>
                <a:latin typeface="+mn-lt"/>
              </a:rPr>
              <a:t>demote, discipline </a:t>
            </a:r>
            <a:r>
              <a:rPr lang="en-US" altLang="en-US" sz="1700" i="1" dirty="0">
                <a:solidFill>
                  <a:schemeClr val="bg2">
                    <a:lumMod val="10000"/>
                  </a:schemeClr>
                </a:solidFill>
                <a:latin typeface="+mn-lt"/>
              </a:rPr>
              <a:t>and discharge for just cause; </a:t>
            </a:r>
            <a:r>
              <a:rPr lang="en-US" altLang="en-US" sz="1700" b="1" i="1" dirty="0">
                <a:solidFill>
                  <a:schemeClr val="accent2">
                    <a:lumMod val="75000"/>
                  </a:schemeClr>
                </a:solidFill>
                <a:latin typeface="+mn-lt"/>
              </a:rPr>
              <a:t>and </a:t>
            </a:r>
            <a:r>
              <a:rPr lang="en-US" altLang="en-US" sz="1700" b="1" i="1" dirty="0" smtClean="0">
                <a:solidFill>
                  <a:schemeClr val="accent2">
                    <a:lumMod val="75000"/>
                  </a:schemeClr>
                </a:solidFill>
                <a:latin typeface="+mn-lt"/>
              </a:rPr>
              <a:t>to adopt </a:t>
            </a:r>
            <a:r>
              <a:rPr lang="en-US" altLang="en-US" sz="1700" b="1" i="1" dirty="0">
                <a:solidFill>
                  <a:schemeClr val="accent2">
                    <a:lumMod val="75000"/>
                  </a:schemeClr>
                </a:solidFill>
                <a:latin typeface="+mn-lt"/>
              </a:rPr>
              <a:t>and enforce reasonable work rules</a:t>
            </a:r>
            <a:r>
              <a:rPr lang="en-US" altLang="en-US" sz="1700" i="1" dirty="0">
                <a:solidFill>
                  <a:schemeClr val="accent2">
                    <a:lumMod val="75000"/>
                  </a:schemeClr>
                </a:solidFill>
                <a:latin typeface="+mn-lt"/>
              </a:rPr>
              <a:t>.</a:t>
            </a:r>
          </a:p>
          <a:p>
            <a:pPr marL="914400" indent="0" algn="just">
              <a:spcBef>
                <a:spcPts val="600"/>
              </a:spcBef>
              <a:spcAft>
                <a:spcPts val="1200"/>
              </a:spcAft>
              <a:buClr>
                <a:schemeClr val="accent2">
                  <a:lumMod val="75000"/>
                </a:schemeClr>
              </a:buClr>
              <a:buNone/>
              <a:defRPr/>
            </a:pPr>
            <a:r>
              <a:rPr lang="en-US" altLang="en-US" sz="1700" b="1" i="1" dirty="0" smtClean="0">
                <a:solidFill>
                  <a:schemeClr val="accent2">
                    <a:lumMod val="75000"/>
                  </a:schemeClr>
                </a:solidFill>
                <a:latin typeface="+mn-lt"/>
              </a:rPr>
              <a:t>The </a:t>
            </a:r>
            <a:r>
              <a:rPr lang="en-US" altLang="en-US" sz="1700" b="1" i="1" dirty="0">
                <a:solidFill>
                  <a:schemeClr val="accent2">
                    <a:lumMod val="75000"/>
                  </a:schemeClr>
                </a:solidFill>
                <a:latin typeface="+mn-lt"/>
              </a:rPr>
              <a:t>Company shall have the right to issue, </a:t>
            </a:r>
            <a:r>
              <a:rPr lang="en-US" altLang="en-US" sz="1700" b="1" i="1" dirty="0" smtClean="0">
                <a:solidFill>
                  <a:schemeClr val="accent2">
                    <a:lumMod val="75000"/>
                  </a:schemeClr>
                </a:solidFill>
                <a:latin typeface="+mn-lt"/>
              </a:rPr>
              <a:t>amend and </a:t>
            </a:r>
            <a:r>
              <a:rPr lang="en-US" altLang="en-US" sz="1700" b="1" i="1" dirty="0">
                <a:solidFill>
                  <a:schemeClr val="accent2">
                    <a:lumMod val="75000"/>
                  </a:schemeClr>
                </a:solidFill>
                <a:latin typeface="+mn-lt"/>
              </a:rPr>
              <a:t>revise policies, rules and regulations and the </a:t>
            </a:r>
            <a:r>
              <a:rPr lang="en-US" altLang="en-US" sz="1700" b="1" i="1" dirty="0" smtClean="0">
                <a:solidFill>
                  <a:schemeClr val="accent2">
                    <a:lumMod val="75000"/>
                  </a:schemeClr>
                </a:solidFill>
                <a:latin typeface="+mn-lt"/>
              </a:rPr>
              <a:t>issuance, amending </a:t>
            </a:r>
            <a:r>
              <a:rPr lang="en-US" altLang="en-US" sz="1700" b="1" i="1" dirty="0">
                <a:solidFill>
                  <a:schemeClr val="accent2">
                    <a:lumMod val="75000"/>
                  </a:schemeClr>
                </a:solidFill>
                <a:latin typeface="+mn-lt"/>
              </a:rPr>
              <a:t>or revision of such policies, rules </a:t>
            </a:r>
            <a:r>
              <a:rPr lang="en-US" altLang="en-US" sz="1700" b="1" i="1" dirty="0" smtClean="0">
                <a:solidFill>
                  <a:schemeClr val="accent2">
                    <a:lumMod val="75000"/>
                  </a:schemeClr>
                </a:solidFill>
                <a:latin typeface="+mn-lt"/>
              </a:rPr>
              <a:t>and regulations </a:t>
            </a:r>
            <a:r>
              <a:rPr lang="en-US" altLang="en-US" sz="1700" b="1" i="1" dirty="0">
                <a:solidFill>
                  <a:schemeClr val="accent2">
                    <a:lumMod val="75000"/>
                  </a:schemeClr>
                </a:solidFill>
                <a:latin typeface="+mn-lt"/>
              </a:rPr>
              <a:t>shall not violate the terms of this </a:t>
            </a:r>
            <a:r>
              <a:rPr lang="en-US" altLang="en-US" sz="1700" b="1" i="1" dirty="0" smtClean="0">
                <a:solidFill>
                  <a:schemeClr val="accent2">
                    <a:lumMod val="75000"/>
                  </a:schemeClr>
                </a:solidFill>
                <a:latin typeface="+mn-lt"/>
              </a:rPr>
              <a:t>Agreement</a:t>
            </a:r>
            <a:r>
              <a:rPr lang="en-US" altLang="en-US" sz="1700" i="1" dirty="0" smtClean="0">
                <a:solidFill>
                  <a:schemeClr val="bg2">
                    <a:lumMod val="10000"/>
                  </a:schemeClr>
                </a:solidFill>
                <a:latin typeface="+mn-lt"/>
              </a:rPr>
              <a:t>. The </a:t>
            </a:r>
            <a:r>
              <a:rPr lang="en-US" altLang="en-US" sz="1700" i="1" dirty="0">
                <a:solidFill>
                  <a:schemeClr val="bg2">
                    <a:lumMod val="10000"/>
                  </a:schemeClr>
                </a:solidFill>
                <a:latin typeface="+mn-lt"/>
              </a:rPr>
              <a:t>Company will obtain input from the Union prior </a:t>
            </a:r>
            <a:r>
              <a:rPr lang="en-US" altLang="en-US" sz="1700" i="1" dirty="0" smtClean="0">
                <a:solidFill>
                  <a:schemeClr val="bg2">
                    <a:lumMod val="10000"/>
                  </a:schemeClr>
                </a:solidFill>
                <a:latin typeface="+mn-lt"/>
              </a:rPr>
              <a:t>to implementation </a:t>
            </a:r>
            <a:r>
              <a:rPr lang="en-US" altLang="en-US" sz="1700" i="1" dirty="0">
                <a:solidFill>
                  <a:schemeClr val="bg2">
                    <a:lumMod val="10000"/>
                  </a:schemeClr>
                </a:solidFill>
                <a:latin typeface="+mn-lt"/>
              </a:rPr>
              <a:t>of policy, rules and regulations.</a:t>
            </a:r>
            <a:endParaRPr lang="en-US" altLang="en-US" sz="1700" i="1" dirty="0" smtClean="0">
              <a:solidFill>
                <a:schemeClr val="bg2">
                  <a:lumMod val="10000"/>
                </a:schemeClr>
              </a:solidFill>
              <a:latin typeface="+mn-lt"/>
            </a:endParaRPr>
          </a:p>
        </p:txBody>
      </p:sp>
      <p:sp>
        <p:nvSpPr>
          <p:cNvPr id="3" name="Title 2"/>
          <p:cNvSpPr>
            <a:spLocks noGrp="1"/>
          </p:cNvSpPr>
          <p:nvPr>
            <p:ph type="ctrTitle"/>
          </p:nvPr>
        </p:nvSpPr>
        <p:spPr>
          <a:xfrm>
            <a:off x="381003" y="971551"/>
            <a:ext cx="8229599" cy="479227"/>
          </a:xfrm>
        </p:spPr>
        <p:txBody>
          <a:bodyPr>
            <a:noAutofit/>
          </a:bodyPr>
          <a:lstStyle/>
          <a:p>
            <a:pPr algn="ctr">
              <a:defRPr/>
            </a:pPr>
            <a:r>
              <a:rPr lang="en-US" sz="3000" b="1" u="sng" dirty="0" smtClean="0">
                <a:solidFill>
                  <a:schemeClr val="accent2">
                    <a:lumMod val="75000"/>
                  </a:schemeClr>
                </a:solidFill>
                <a:latin typeface="+mj-lt"/>
                <a:cs typeface="Arial" panose="020B0604020202020204" pitchFamily="34" charset="0"/>
              </a:rPr>
              <a:t>MV Transportation, Inc.</a:t>
            </a:r>
            <a:r>
              <a:rPr lang="en-US" sz="3000" b="1" dirty="0" smtClean="0">
                <a:solidFill>
                  <a:schemeClr val="accent2">
                    <a:lumMod val="75000"/>
                  </a:schemeClr>
                </a:solidFill>
                <a:latin typeface="+mj-lt"/>
                <a:cs typeface="Arial" panose="020B0604020202020204" pitchFamily="34" charset="0"/>
              </a:rPr>
              <a:t> (cont.)</a:t>
            </a:r>
            <a:endParaRPr lang="en-US" sz="30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7</a:t>
            </a:fld>
            <a:endParaRPr lang="en-US" dirty="0">
              <a:solidFill>
                <a:srgbClr val="9C4636">
                  <a:tint val="75000"/>
                </a:srgbClr>
              </a:solidFill>
            </a:endParaRPr>
          </a:p>
        </p:txBody>
      </p:sp>
    </p:spTree>
    <p:extLst>
      <p:ext uri="{BB962C8B-B14F-4D97-AF65-F5344CB8AC3E}">
        <p14:creationId xmlns:p14="http://schemas.microsoft.com/office/powerpoint/2010/main" val="16305015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3" y="1657351"/>
            <a:ext cx="8153399" cy="2816072"/>
          </a:xfrm>
        </p:spPr>
        <p:txBody>
          <a:bodyPr>
            <a:normAutofit/>
          </a:bodyPr>
          <a:lstStyle/>
          <a:p>
            <a:pPr marL="460375"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Board found that under the new Contract Coverage standard, the work rules the employer sought to implement – a “Light Duty Policy,” “Safety Policy,” “Schedule Adherence Policy,” “Security Sweep/Breach Policy,” and “</a:t>
            </a:r>
            <a:r>
              <a:rPr lang="en-US" altLang="en-US" dirty="0" err="1" smtClean="0">
                <a:solidFill>
                  <a:schemeClr val="bg2">
                    <a:lumMod val="10000"/>
                  </a:schemeClr>
                </a:solidFill>
                <a:latin typeface="+mn-lt"/>
              </a:rPr>
              <a:t>DriveCam</a:t>
            </a:r>
            <a:r>
              <a:rPr lang="en-US" altLang="en-US" dirty="0" smtClean="0">
                <a:solidFill>
                  <a:schemeClr val="bg2">
                    <a:lumMod val="10000"/>
                  </a:schemeClr>
                </a:solidFill>
                <a:latin typeface="+mn-lt"/>
              </a:rPr>
              <a:t> Policy” – all fell under the scope of the rights reserved by the language of the management rights clause.</a:t>
            </a:r>
          </a:p>
          <a:p>
            <a:pPr marL="460375"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Had the Board applied the former “clear and unmistakable waiver standard,” the management rights clause would not have allowed for the employer to unilaterally change these policies, as they were not </a:t>
            </a:r>
            <a:r>
              <a:rPr lang="en-US" altLang="en-US" u="sng" dirty="0" smtClean="0">
                <a:solidFill>
                  <a:schemeClr val="bg2">
                    <a:lumMod val="10000"/>
                  </a:schemeClr>
                </a:solidFill>
                <a:latin typeface="+mn-lt"/>
              </a:rPr>
              <a:t>expressly</a:t>
            </a:r>
            <a:r>
              <a:rPr lang="en-US" altLang="en-US" dirty="0" smtClean="0">
                <a:solidFill>
                  <a:schemeClr val="bg2">
                    <a:lumMod val="10000"/>
                  </a:schemeClr>
                </a:solidFill>
                <a:latin typeface="+mn-lt"/>
              </a:rPr>
              <a:t> listed.</a:t>
            </a:r>
          </a:p>
          <a:p>
            <a:pPr marL="860425" lvl="1"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The Board noted that this hypothetical result demonstrates why the former standard was “in practice, impossible to meet,” justifying the Board’s decision to abandon it.</a:t>
            </a:r>
          </a:p>
        </p:txBody>
      </p:sp>
      <p:sp>
        <p:nvSpPr>
          <p:cNvPr id="3" name="Title 2"/>
          <p:cNvSpPr>
            <a:spLocks noGrp="1"/>
          </p:cNvSpPr>
          <p:nvPr>
            <p:ph type="ctrTitle"/>
          </p:nvPr>
        </p:nvSpPr>
        <p:spPr>
          <a:xfrm>
            <a:off x="381003" y="971551"/>
            <a:ext cx="8229599" cy="479227"/>
          </a:xfrm>
        </p:spPr>
        <p:txBody>
          <a:bodyPr>
            <a:noAutofit/>
          </a:bodyPr>
          <a:lstStyle/>
          <a:p>
            <a:pPr algn="ctr">
              <a:defRPr/>
            </a:pPr>
            <a:r>
              <a:rPr lang="en-US" sz="3000" b="1" u="sng" dirty="0" smtClean="0">
                <a:solidFill>
                  <a:schemeClr val="accent2">
                    <a:lumMod val="75000"/>
                  </a:schemeClr>
                </a:solidFill>
                <a:latin typeface="+mj-lt"/>
                <a:cs typeface="Arial" panose="020B0604020202020204" pitchFamily="34" charset="0"/>
              </a:rPr>
              <a:t>MV Transportation, Inc.</a:t>
            </a:r>
            <a:r>
              <a:rPr lang="en-US" sz="3000" b="1" dirty="0" smtClean="0">
                <a:solidFill>
                  <a:schemeClr val="accent2">
                    <a:lumMod val="75000"/>
                  </a:schemeClr>
                </a:solidFill>
                <a:latin typeface="+mj-lt"/>
                <a:cs typeface="Arial" panose="020B0604020202020204" pitchFamily="34" charset="0"/>
              </a:rPr>
              <a:t> (cont.)</a:t>
            </a:r>
            <a:endParaRPr lang="en-US" sz="30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8</a:t>
            </a:fld>
            <a:endParaRPr lang="en-US" dirty="0">
              <a:solidFill>
                <a:srgbClr val="9C4636">
                  <a:tint val="75000"/>
                </a:srgbClr>
              </a:solidFill>
            </a:endParaRPr>
          </a:p>
        </p:txBody>
      </p:sp>
    </p:spTree>
    <p:extLst>
      <p:ext uri="{BB962C8B-B14F-4D97-AF65-F5344CB8AC3E}">
        <p14:creationId xmlns:p14="http://schemas.microsoft.com/office/powerpoint/2010/main" val="20375084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533403" y="1504950"/>
            <a:ext cx="8153399" cy="2968473"/>
          </a:xfrm>
        </p:spPr>
        <p:txBody>
          <a:bodyPr>
            <a:noAutofit/>
          </a:bodyPr>
          <a:lstStyle/>
          <a:p>
            <a:pPr marL="460375"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ULP charge alleging that the employer made unilateral changes to </a:t>
            </a:r>
            <a:r>
              <a:rPr lang="en-US" altLang="en-US" b="1" dirty="0" smtClean="0">
                <a:solidFill>
                  <a:schemeClr val="bg2">
                    <a:lumMod val="10000"/>
                  </a:schemeClr>
                </a:solidFill>
                <a:latin typeface="+mn-lt"/>
              </a:rPr>
              <a:t>company-wide</a:t>
            </a:r>
            <a:r>
              <a:rPr lang="en-US" altLang="en-US" dirty="0" smtClean="0">
                <a:solidFill>
                  <a:schemeClr val="bg2">
                    <a:lumMod val="10000"/>
                  </a:schemeClr>
                </a:solidFill>
                <a:latin typeface="+mn-lt"/>
              </a:rPr>
              <a:t> Dental Assistance Program and Medical Care Assistance Program retirement benefit plans. Each plan contained a “reservation of rights” provision stating that the employer retained the right to modify/terminate the plans at its discretion, something the employer had done on multiple occasion over previous years.</a:t>
            </a:r>
          </a:p>
          <a:p>
            <a:pPr marL="460375"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dirty="0" smtClean="0">
                <a:solidFill>
                  <a:schemeClr val="bg2">
                    <a:lumMod val="10000"/>
                  </a:schemeClr>
                </a:solidFill>
                <a:latin typeface="+mn-lt"/>
              </a:rPr>
              <a:t>CBA contained </a:t>
            </a:r>
            <a:r>
              <a:rPr lang="en-US" altLang="en-US" dirty="0" smtClean="0">
                <a:solidFill>
                  <a:schemeClr val="bg2">
                    <a:lumMod val="10000"/>
                  </a:schemeClr>
                </a:solidFill>
                <a:latin typeface="+mj-lt"/>
              </a:rPr>
              <a:t>the following : “</a:t>
            </a:r>
            <a:r>
              <a:rPr lang="en-US" dirty="0" smtClean="0">
                <a:solidFill>
                  <a:schemeClr val="bg2">
                    <a:lumMod val="10000"/>
                  </a:schemeClr>
                </a:solidFill>
                <a:latin typeface="+mj-lt"/>
              </a:rPr>
              <a:t>All existing privileges heretofore enjoyed </a:t>
            </a:r>
            <a:r>
              <a:rPr lang="en-US" dirty="0">
                <a:solidFill>
                  <a:schemeClr val="bg2">
                    <a:lumMod val="10000"/>
                  </a:schemeClr>
                </a:solidFill>
                <a:latin typeface="+mj-lt"/>
              </a:rPr>
              <a:t>by the employees </a:t>
            </a:r>
            <a:r>
              <a:rPr lang="en-US" dirty="0" smtClean="0">
                <a:solidFill>
                  <a:schemeClr val="bg2">
                    <a:lumMod val="10000"/>
                  </a:schemeClr>
                </a:solidFill>
                <a:latin typeface="+mj-lt"/>
              </a:rPr>
              <a:t>in accordance </a:t>
            </a:r>
            <a:r>
              <a:rPr lang="en-US" dirty="0">
                <a:solidFill>
                  <a:schemeClr val="bg2">
                    <a:lumMod val="10000"/>
                  </a:schemeClr>
                </a:solidFill>
                <a:latin typeface="+mj-lt"/>
              </a:rPr>
              <a:t>with the following Industrial Relations </a:t>
            </a:r>
            <a:r>
              <a:rPr lang="en-US" dirty="0" smtClean="0">
                <a:solidFill>
                  <a:schemeClr val="bg2">
                    <a:lumMod val="10000"/>
                  </a:schemeClr>
                </a:solidFill>
                <a:latin typeface="+mj-lt"/>
              </a:rPr>
              <a:t>Plans and </a:t>
            </a:r>
            <a:r>
              <a:rPr lang="en-US" dirty="0">
                <a:solidFill>
                  <a:schemeClr val="bg2">
                    <a:lumMod val="10000"/>
                  </a:schemeClr>
                </a:solidFill>
                <a:latin typeface="+mj-lt"/>
              </a:rPr>
              <a:t>Practices of the Company shall </a:t>
            </a:r>
            <a:r>
              <a:rPr lang="en-US" dirty="0" smtClean="0">
                <a:solidFill>
                  <a:schemeClr val="bg2">
                    <a:lumMod val="10000"/>
                  </a:schemeClr>
                </a:solidFill>
                <a:latin typeface="+mj-lt"/>
              </a:rPr>
              <a:t>continue</a:t>
            </a:r>
            <a:r>
              <a:rPr lang="en-US" dirty="0">
                <a:solidFill>
                  <a:schemeClr val="bg2">
                    <a:lumMod val="10000"/>
                  </a:schemeClr>
                </a:solidFill>
                <a:latin typeface="+mj-lt"/>
              </a:rPr>
              <a:t>, </a:t>
            </a:r>
            <a:r>
              <a:rPr lang="en-US" i="1" dirty="0">
                <a:solidFill>
                  <a:schemeClr val="bg2">
                    <a:lumMod val="10000"/>
                  </a:schemeClr>
                </a:solidFill>
                <a:latin typeface="+mj-lt"/>
              </a:rPr>
              <a:t>subject </a:t>
            </a:r>
            <a:r>
              <a:rPr lang="en-US" i="1" dirty="0" smtClean="0">
                <a:solidFill>
                  <a:schemeClr val="bg2">
                    <a:lumMod val="10000"/>
                  </a:schemeClr>
                </a:solidFill>
                <a:latin typeface="+mj-lt"/>
              </a:rPr>
              <a:t>to the </a:t>
            </a:r>
            <a:r>
              <a:rPr lang="en-US" i="1" dirty="0">
                <a:solidFill>
                  <a:schemeClr val="bg2">
                    <a:lumMod val="10000"/>
                  </a:schemeClr>
                </a:solidFill>
                <a:latin typeface="+mj-lt"/>
              </a:rPr>
              <a:t>provisions of such </a:t>
            </a:r>
            <a:r>
              <a:rPr lang="en-US" i="1" dirty="0" smtClean="0">
                <a:solidFill>
                  <a:schemeClr val="bg2">
                    <a:lumMod val="10000"/>
                  </a:schemeClr>
                </a:solidFill>
                <a:latin typeface="+mj-lt"/>
              </a:rPr>
              <a:t>Plans.”</a:t>
            </a:r>
          </a:p>
          <a:p>
            <a:pPr marL="460375" indent="-460375" algn="just">
              <a:spcBef>
                <a:spcPts val="600"/>
              </a:spcBef>
              <a:spcAft>
                <a:spcPts val="1200"/>
              </a:spcAft>
              <a:buClr>
                <a:schemeClr val="accent2">
                  <a:lumMod val="75000"/>
                </a:schemeClr>
              </a:buClr>
              <a:buFont typeface="Wingdings" panose="05000000000000000000" pitchFamily="2" charset="2"/>
              <a:buChar char="Ø"/>
              <a:defRPr/>
            </a:pPr>
            <a:r>
              <a:rPr lang="en-US" altLang="en-US" dirty="0">
                <a:solidFill>
                  <a:schemeClr val="bg2">
                    <a:lumMod val="10000"/>
                  </a:schemeClr>
                </a:solidFill>
                <a:latin typeface="+mj-lt"/>
              </a:rPr>
              <a:t>T</a:t>
            </a:r>
            <a:r>
              <a:rPr lang="en-US" altLang="en-US" dirty="0" smtClean="0">
                <a:solidFill>
                  <a:schemeClr val="bg2">
                    <a:lumMod val="10000"/>
                  </a:schemeClr>
                </a:solidFill>
                <a:latin typeface="+mj-lt"/>
              </a:rPr>
              <a:t>his language, together with the parties’ past practice, show a waiver of the Union of any obligation by the employer to bargain over changes to the benefit plans.</a:t>
            </a:r>
          </a:p>
        </p:txBody>
      </p:sp>
      <p:sp>
        <p:nvSpPr>
          <p:cNvPr id="3" name="Title 2"/>
          <p:cNvSpPr>
            <a:spLocks noGrp="1"/>
          </p:cNvSpPr>
          <p:nvPr>
            <p:ph type="ctrTitle"/>
          </p:nvPr>
        </p:nvSpPr>
        <p:spPr>
          <a:xfrm>
            <a:off x="381003" y="895351"/>
            <a:ext cx="8229599" cy="533399"/>
          </a:xfrm>
        </p:spPr>
        <p:txBody>
          <a:bodyPr>
            <a:noAutofit/>
          </a:bodyPr>
          <a:lstStyle/>
          <a:p>
            <a:pPr algn="ctr">
              <a:defRPr/>
            </a:pPr>
            <a:r>
              <a:rPr lang="en-US" sz="3000" b="1" dirty="0" smtClean="0">
                <a:solidFill>
                  <a:schemeClr val="accent2">
                    <a:lumMod val="75000"/>
                  </a:schemeClr>
                </a:solidFill>
                <a:latin typeface="+mj-lt"/>
                <a:cs typeface="Arial" panose="020B0604020202020204" pitchFamily="34" charset="0"/>
              </a:rPr>
              <a:t>Unilateral Changes – </a:t>
            </a:r>
            <a:r>
              <a:rPr lang="en-US" sz="3000" b="1" u="sng" dirty="0" smtClean="0">
                <a:solidFill>
                  <a:schemeClr val="accent2">
                    <a:lumMod val="75000"/>
                  </a:schemeClr>
                </a:solidFill>
                <a:latin typeface="+mj-lt"/>
                <a:cs typeface="Arial" panose="020B0604020202020204" pitchFamily="34" charset="0"/>
              </a:rPr>
              <a:t>E.I. DuPont de Nemours</a:t>
            </a:r>
            <a:endParaRPr lang="en-US" sz="3000" b="1" cap="small" dirty="0">
              <a:solidFill>
                <a:schemeClr val="accent2">
                  <a:lumMod val="75000"/>
                </a:schemeClr>
              </a:solidFill>
              <a:latin typeface="+mj-lt"/>
              <a:cs typeface="Arial" panose="020B0604020202020204" pitchFamily="34" charset="0"/>
            </a:endParaRPr>
          </a:p>
        </p:txBody>
      </p:sp>
      <p:sp>
        <p:nvSpPr>
          <p:cNvPr id="7" name="Slide Number Placeholder 6"/>
          <p:cNvSpPr>
            <a:spLocks noGrp="1"/>
          </p:cNvSpPr>
          <p:nvPr>
            <p:ph type="sldNum" sz="quarter" idx="12"/>
          </p:nvPr>
        </p:nvSpPr>
        <p:spPr/>
        <p:txBody>
          <a:bodyPr/>
          <a:lstStyle/>
          <a:p>
            <a:pPr>
              <a:defRPr/>
            </a:pPr>
            <a:fld id="{61873182-E6E4-43F4-964D-1F4C871E30B1}" type="slidenum">
              <a:rPr lang="en-US" smtClean="0">
                <a:solidFill>
                  <a:srgbClr val="9C4636">
                    <a:tint val="75000"/>
                  </a:srgbClr>
                </a:solidFill>
              </a:rPr>
              <a:pPr>
                <a:defRPr/>
              </a:pPr>
              <a:t>9</a:t>
            </a:fld>
            <a:endParaRPr lang="en-US" dirty="0">
              <a:solidFill>
                <a:srgbClr val="9C4636">
                  <a:tint val="75000"/>
                </a:srgbClr>
              </a:solidFill>
            </a:endParaRPr>
          </a:p>
        </p:txBody>
      </p:sp>
      <p:sp>
        <p:nvSpPr>
          <p:cNvPr id="5" name="TextBox 4"/>
          <p:cNvSpPr txBox="1"/>
          <p:nvPr/>
        </p:nvSpPr>
        <p:spPr>
          <a:xfrm>
            <a:off x="4648200" y="4708327"/>
            <a:ext cx="3657600" cy="307777"/>
          </a:xfrm>
          <a:prstGeom prst="rect">
            <a:avLst/>
          </a:prstGeom>
          <a:noFill/>
        </p:spPr>
        <p:txBody>
          <a:bodyPr wrap="square" rtlCol="0">
            <a:spAutoFit/>
          </a:bodyPr>
          <a:lstStyle/>
          <a:p>
            <a:r>
              <a:rPr lang="en-US" sz="1400" b="1" dirty="0" smtClean="0">
                <a:solidFill>
                  <a:schemeClr val="accent2">
                    <a:lumMod val="75000"/>
                  </a:schemeClr>
                </a:solidFill>
              </a:rPr>
              <a:t>368 NLRB No. 48 (Sept. 4, 2019)</a:t>
            </a:r>
            <a:endParaRPr lang="en-US" sz="1400" b="1" dirty="0">
              <a:solidFill>
                <a:schemeClr val="accent2">
                  <a:lumMod val="75000"/>
                </a:schemeClr>
              </a:solidFill>
            </a:endParaRPr>
          </a:p>
        </p:txBody>
      </p:sp>
    </p:spTree>
    <p:extLst>
      <p:ext uri="{BB962C8B-B14F-4D97-AF65-F5344CB8AC3E}">
        <p14:creationId xmlns:p14="http://schemas.microsoft.com/office/powerpoint/2010/main" val="36555433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2432</TotalTime>
  <Words>5253</Words>
  <Application>Microsoft Office PowerPoint</Application>
  <PresentationFormat>On-screen Show (16:9)</PresentationFormat>
  <Paragraphs>306</Paragraphs>
  <Slides>42</Slides>
  <Notes>40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PowerPoint Presentation</vt:lpstr>
      <vt:lpstr>PowerPoint Presentation</vt:lpstr>
      <vt:lpstr>PowerPoint Presentation</vt:lpstr>
      <vt:lpstr>NLRB General Counsel – Case Handling Update</vt:lpstr>
      <vt:lpstr>Case Law Update</vt:lpstr>
      <vt:lpstr>Unilateral Changes – MV Transportation, Inc.</vt:lpstr>
      <vt:lpstr>MV Transportation, Inc. (cont.)</vt:lpstr>
      <vt:lpstr>MV Transportation, Inc. (cont.)</vt:lpstr>
      <vt:lpstr>Unilateral Changes – E.I. DuPont de Nemours</vt:lpstr>
      <vt:lpstr>Weingarten Rights – Pacific Architects &amp; Engineers</vt:lpstr>
      <vt:lpstr>Pacific Architects &amp; Engineers (cont.)</vt:lpstr>
      <vt:lpstr>Protected/Concerted Activity – Alstate Maintenance</vt:lpstr>
      <vt:lpstr>Alstate Maintenance (cont.)</vt:lpstr>
      <vt:lpstr>Alstate Maintenance – (cont.)</vt:lpstr>
      <vt:lpstr>Work Rules – LA Specialty Produce Company</vt:lpstr>
      <vt:lpstr>LA Specialty Produce Company – cont.</vt:lpstr>
      <vt:lpstr>Work Rules – Facebook Videos/Defamation</vt:lpstr>
      <vt:lpstr>Work Rules (cont.)</vt:lpstr>
      <vt:lpstr>Property Rights - UPMC Presbyterian Hospital</vt:lpstr>
      <vt:lpstr>Property Rights (cont.)</vt:lpstr>
      <vt:lpstr>Property Rights – Bexar Cnty. Performing Arts Center</vt:lpstr>
      <vt:lpstr>Property Rights – Kroger Limited Partnership</vt:lpstr>
      <vt:lpstr>Intermittent Strikes – Walmart Stores, Inc.</vt:lpstr>
      <vt:lpstr>Walmart Stores, Inc. (cont.)</vt:lpstr>
      <vt:lpstr>Walmart Stores, Inc. (cont.)</vt:lpstr>
      <vt:lpstr>Mandatory Arbitration – Supreme Court - Epic</vt:lpstr>
      <vt:lpstr>Mandatory Arbitration – Cordua Restaurants, Inc.</vt:lpstr>
      <vt:lpstr>Mandatory Arbitration – Prime Healthcare Paradise</vt:lpstr>
      <vt:lpstr>Mandatory Arbitration – Beena Beauty Holding, Inc.</vt:lpstr>
      <vt:lpstr>Micro Units – The Boeing Company</vt:lpstr>
      <vt:lpstr>Micro Units (Con’t)</vt:lpstr>
      <vt:lpstr>Independent Contractors – Super Shuttle</vt:lpstr>
      <vt:lpstr>Independent Contractors – Velox Express</vt:lpstr>
      <vt:lpstr>Successorship – Ridgewood Health Center</vt:lpstr>
      <vt:lpstr>Successorship (Cont.)</vt:lpstr>
      <vt:lpstr>Looking Ahead</vt:lpstr>
      <vt:lpstr>NLRB Rulemaking Push</vt:lpstr>
      <vt:lpstr>NLRB Federal Rulemaking Process</vt:lpstr>
      <vt:lpstr>Proposed Rule – Election Procedures</vt:lpstr>
      <vt:lpstr>Invitation for Briefs – Profane Statements</vt:lpstr>
      <vt:lpstr>Potential Change – Scabby the Rat</vt:lpstr>
      <vt:lpstr>THANK YOU. Questions?</vt:lpstr>
    </vt:vector>
  </TitlesOfParts>
  <Company>Felhaber Larson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_</dc:creator>
  <cp:lastModifiedBy>Dennis J. Merley</cp:lastModifiedBy>
  <cp:revision>132</cp:revision>
  <cp:lastPrinted>2018-10-29T13:57:34Z</cp:lastPrinted>
  <dcterms:created xsi:type="dcterms:W3CDTF">2018-09-24T22:06:10Z</dcterms:created>
  <dcterms:modified xsi:type="dcterms:W3CDTF">2019-10-29T16:36:41Z</dcterms:modified>
</cp:coreProperties>
</file>