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comments/comment1.xml" ContentType="application/vnd.openxmlformats-officedocument.presentationml.comments+xml"/>
  <Override PartName="/ppt/notesSlides/notesSlide189.xml" ContentType="application/vnd.openxmlformats-officedocument.presentationml.notesSlide+xml"/>
  <Override PartName="/ppt/comments/comment2.xml" ContentType="application/vnd.openxmlformats-officedocument.presentationml.comments+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comments/comment3.xml" ContentType="application/vnd.openxmlformats-officedocument.presentationml.comments+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comments/comment4.xml" ContentType="application/vnd.openxmlformats-officedocument.presentationml.comments+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comments/comment5.xml" ContentType="application/vnd.openxmlformats-officedocument.presentationml.comments+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7"/>
  </p:notesMasterIdLst>
  <p:handoutMasterIdLst>
    <p:handoutMasterId r:id="rId358"/>
  </p:handoutMasterIdLst>
  <p:sldIdLst>
    <p:sldId id="698" r:id="rId2"/>
    <p:sldId id="257" r:id="rId3"/>
    <p:sldId id="297" r:id="rId4"/>
    <p:sldId id="298" r:id="rId5"/>
    <p:sldId id="306" r:id="rId6"/>
    <p:sldId id="300" r:id="rId7"/>
    <p:sldId id="260" r:id="rId8"/>
    <p:sldId id="304" r:id="rId9"/>
    <p:sldId id="305" r:id="rId10"/>
    <p:sldId id="309" r:id="rId11"/>
    <p:sldId id="275" r:id="rId12"/>
    <p:sldId id="307" r:id="rId13"/>
    <p:sldId id="308" r:id="rId14"/>
    <p:sldId id="310" r:id="rId15"/>
    <p:sldId id="311" r:id="rId16"/>
    <p:sldId id="334" r:id="rId17"/>
    <p:sldId id="312" r:id="rId18"/>
    <p:sldId id="313" r:id="rId19"/>
    <p:sldId id="314" r:id="rId20"/>
    <p:sldId id="333" r:id="rId21"/>
    <p:sldId id="315" r:id="rId22"/>
    <p:sldId id="317" r:id="rId23"/>
    <p:sldId id="323" r:id="rId24"/>
    <p:sldId id="351" r:id="rId25"/>
    <p:sldId id="325" r:id="rId26"/>
    <p:sldId id="327" r:id="rId27"/>
    <p:sldId id="352" r:id="rId28"/>
    <p:sldId id="329" r:id="rId29"/>
    <p:sldId id="331" r:id="rId30"/>
    <p:sldId id="353" r:id="rId31"/>
    <p:sldId id="332" r:id="rId32"/>
    <p:sldId id="328" r:id="rId33"/>
    <p:sldId id="354" r:id="rId34"/>
    <p:sldId id="316" r:id="rId35"/>
    <p:sldId id="335" r:id="rId36"/>
    <p:sldId id="336" r:id="rId37"/>
    <p:sldId id="337" r:id="rId38"/>
    <p:sldId id="338" r:id="rId39"/>
    <p:sldId id="339" r:id="rId40"/>
    <p:sldId id="341" r:id="rId41"/>
    <p:sldId id="320" r:id="rId42"/>
    <p:sldId id="280" r:id="rId43"/>
    <p:sldId id="340" r:id="rId44"/>
    <p:sldId id="347" r:id="rId45"/>
    <p:sldId id="348" r:id="rId46"/>
    <p:sldId id="343" r:id="rId47"/>
    <p:sldId id="344" r:id="rId48"/>
    <p:sldId id="345" r:id="rId49"/>
    <p:sldId id="349" r:id="rId50"/>
    <p:sldId id="350" r:id="rId51"/>
    <p:sldId id="615" r:id="rId52"/>
    <p:sldId id="616" r:id="rId53"/>
    <p:sldId id="617" r:id="rId54"/>
    <p:sldId id="618" r:id="rId55"/>
    <p:sldId id="619" r:id="rId56"/>
    <p:sldId id="620" r:id="rId57"/>
    <p:sldId id="621" r:id="rId58"/>
    <p:sldId id="622" r:id="rId59"/>
    <p:sldId id="623" r:id="rId60"/>
    <p:sldId id="624" r:id="rId61"/>
    <p:sldId id="625" r:id="rId62"/>
    <p:sldId id="626" r:id="rId63"/>
    <p:sldId id="627" r:id="rId64"/>
    <p:sldId id="628" r:id="rId65"/>
    <p:sldId id="629" r:id="rId66"/>
    <p:sldId id="630" r:id="rId67"/>
    <p:sldId id="631" r:id="rId68"/>
    <p:sldId id="632" r:id="rId69"/>
    <p:sldId id="633" r:id="rId70"/>
    <p:sldId id="634" r:id="rId71"/>
    <p:sldId id="635" r:id="rId72"/>
    <p:sldId id="636" r:id="rId73"/>
    <p:sldId id="637" r:id="rId74"/>
    <p:sldId id="638" r:id="rId75"/>
    <p:sldId id="639" r:id="rId76"/>
    <p:sldId id="640" r:id="rId77"/>
    <p:sldId id="641" r:id="rId78"/>
    <p:sldId id="642" r:id="rId79"/>
    <p:sldId id="643" r:id="rId80"/>
    <p:sldId id="644" r:id="rId81"/>
    <p:sldId id="645" r:id="rId82"/>
    <p:sldId id="646" r:id="rId83"/>
    <p:sldId id="647" r:id="rId84"/>
    <p:sldId id="648" r:id="rId85"/>
    <p:sldId id="649" r:id="rId86"/>
    <p:sldId id="650" r:id="rId87"/>
    <p:sldId id="651" r:id="rId88"/>
    <p:sldId id="652"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432" r:id="rId129"/>
    <p:sldId id="433" r:id="rId130"/>
    <p:sldId id="434" r:id="rId131"/>
    <p:sldId id="435" r:id="rId132"/>
    <p:sldId id="436" r:id="rId133"/>
    <p:sldId id="437" r:id="rId134"/>
    <p:sldId id="438" r:id="rId135"/>
    <p:sldId id="439" r:id="rId136"/>
    <p:sldId id="440" r:id="rId137"/>
    <p:sldId id="441" r:id="rId138"/>
    <p:sldId id="442" r:id="rId139"/>
    <p:sldId id="443" r:id="rId140"/>
    <p:sldId id="444" r:id="rId141"/>
    <p:sldId id="445" r:id="rId142"/>
    <p:sldId id="446" r:id="rId143"/>
    <p:sldId id="447" r:id="rId144"/>
    <p:sldId id="448" r:id="rId145"/>
    <p:sldId id="449" r:id="rId146"/>
    <p:sldId id="450" r:id="rId147"/>
    <p:sldId id="451" r:id="rId148"/>
    <p:sldId id="452" r:id="rId149"/>
    <p:sldId id="453" r:id="rId150"/>
    <p:sldId id="454" r:id="rId151"/>
    <p:sldId id="455" r:id="rId152"/>
    <p:sldId id="456" r:id="rId153"/>
    <p:sldId id="457" r:id="rId154"/>
    <p:sldId id="458" r:id="rId155"/>
    <p:sldId id="459" r:id="rId156"/>
    <p:sldId id="460" r:id="rId157"/>
    <p:sldId id="461" r:id="rId158"/>
    <p:sldId id="462" r:id="rId159"/>
    <p:sldId id="463" r:id="rId160"/>
    <p:sldId id="464" r:id="rId161"/>
    <p:sldId id="465" r:id="rId162"/>
    <p:sldId id="466" r:id="rId163"/>
    <p:sldId id="467" r:id="rId164"/>
    <p:sldId id="468" r:id="rId165"/>
    <p:sldId id="469" r:id="rId166"/>
    <p:sldId id="470" r:id="rId167"/>
    <p:sldId id="471" r:id="rId168"/>
    <p:sldId id="472" r:id="rId169"/>
    <p:sldId id="473" r:id="rId170"/>
    <p:sldId id="474" r:id="rId171"/>
    <p:sldId id="475" r:id="rId172"/>
    <p:sldId id="476" r:id="rId173"/>
    <p:sldId id="477" r:id="rId174"/>
    <p:sldId id="478" r:id="rId175"/>
    <p:sldId id="479" r:id="rId176"/>
    <p:sldId id="480" r:id="rId177"/>
    <p:sldId id="481" r:id="rId178"/>
    <p:sldId id="482" r:id="rId179"/>
    <p:sldId id="483" r:id="rId180"/>
    <p:sldId id="484" r:id="rId181"/>
    <p:sldId id="485" r:id="rId182"/>
    <p:sldId id="486" r:id="rId183"/>
    <p:sldId id="487" r:id="rId184"/>
    <p:sldId id="488" r:id="rId185"/>
    <p:sldId id="489" r:id="rId186"/>
    <p:sldId id="490" r:id="rId187"/>
    <p:sldId id="491" r:id="rId188"/>
    <p:sldId id="492" r:id="rId189"/>
    <p:sldId id="493" r:id="rId190"/>
    <p:sldId id="494" r:id="rId191"/>
    <p:sldId id="495" r:id="rId192"/>
    <p:sldId id="496" r:id="rId193"/>
    <p:sldId id="497" r:id="rId194"/>
    <p:sldId id="498" r:id="rId195"/>
    <p:sldId id="499" r:id="rId196"/>
    <p:sldId id="500" r:id="rId197"/>
    <p:sldId id="501" r:id="rId198"/>
    <p:sldId id="502" r:id="rId199"/>
    <p:sldId id="503" r:id="rId200"/>
    <p:sldId id="504" r:id="rId201"/>
    <p:sldId id="505" r:id="rId202"/>
    <p:sldId id="506" r:id="rId203"/>
    <p:sldId id="507" r:id="rId204"/>
    <p:sldId id="508" r:id="rId205"/>
    <p:sldId id="509" r:id="rId206"/>
    <p:sldId id="510" r:id="rId207"/>
    <p:sldId id="653" r:id="rId208"/>
    <p:sldId id="654" r:id="rId209"/>
    <p:sldId id="655" r:id="rId210"/>
    <p:sldId id="656" r:id="rId211"/>
    <p:sldId id="657" r:id="rId212"/>
    <p:sldId id="658" r:id="rId213"/>
    <p:sldId id="659" r:id="rId214"/>
    <p:sldId id="660" r:id="rId215"/>
    <p:sldId id="661" r:id="rId216"/>
    <p:sldId id="662" r:id="rId217"/>
    <p:sldId id="663" r:id="rId218"/>
    <p:sldId id="664" r:id="rId219"/>
    <p:sldId id="665" r:id="rId220"/>
    <p:sldId id="666" r:id="rId221"/>
    <p:sldId id="667" r:id="rId222"/>
    <p:sldId id="668" r:id="rId223"/>
    <p:sldId id="669" r:id="rId224"/>
    <p:sldId id="670" r:id="rId225"/>
    <p:sldId id="671" r:id="rId226"/>
    <p:sldId id="672" r:id="rId227"/>
    <p:sldId id="673" r:id="rId228"/>
    <p:sldId id="674" r:id="rId229"/>
    <p:sldId id="675" r:id="rId230"/>
    <p:sldId id="676" r:id="rId231"/>
    <p:sldId id="677" r:id="rId232"/>
    <p:sldId id="678" r:id="rId233"/>
    <p:sldId id="679" r:id="rId234"/>
    <p:sldId id="680" r:id="rId235"/>
    <p:sldId id="681" r:id="rId236"/>
    <p:sldId id="682" r:id="rId237"/>
    <p:sldId id="683" r:id="rId238"/>
    <p:sldId id="684" r:id="rId239"/>
    <p:sldId id="685" r:id="rId240"/>
    <p:sldId id="686" r:id="rId241"/>
    <p:sldId id="687" r:id="rId242"/>
    <p:sldId id="688" r:id="rId243"/>
    <p:sldId id="689" r:id="rId244"/>
    <p:sldId id="690" r:id="rId245"/>
    <p:sldId id="691" r:id="rId246"/>
    <p:sldId id="692" r:id="rId247"/>
    <p:sldId id="693" r:id="rId248"/>
    <p:sldId id="694" r:id="rId249"/>
    <p:sldId id="695" r:id="rId250"/>
    <p:sldId id="696" r:id="rId251"/>
    <p:sldId id="697" r:id="rId252"/>
    <p:sldId id="511" r:id="rId253"/>
    <p:sldId id="512" r:id="rId254"/>
    <p:sldId id="513" r:id="rId255"/>
    <p:sldId id="514" r:id="rId256"/>
    <p:sldId id="515" r:id="rId257"/>
    <p:sldId id="516" r:id="rId258"/>
    <p:sldId id="517" r:id="rId259"/>
    <p:sldId id="518" r:id="rId260"/>
    <p:sldId id="519" r:id="rId261"/>
    <p:sldId id="520" r:id="rId262"/>
    <p:sldId id="521" r:id="rId263"/>
    <p:sldId id="522" r:id="rId264"/>
    <p:sldId id="523" r:id="rId265"/>
    <p:sldId id="524" r:id="rId266"/>
    <p:sldId id="525" r:id="rId267"/>
    <p:sldId id="526"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47" r:id="rId289"/>
    <p:sldId id="548" r:id="rId290"/>
    <p:sldId id="549" r:id="rId291"/>
    <p:sldId id="550" r:id="rId292"/>
    <p:sldId id="551" r:id="rId293"/>
    <p:sldId id="552" r:id="rId294"/>
    <p:sldId id="553" r:id="rId295"/>
    <p:sldId id="554" r:id="rId296"/>
    <p:sldId id="555" r:id="rId297"/>
    <p:sldId id="556" r:id="rId298"/>
    <p:sldId id="557" r:id="rId299"/>
    <p:sldId id="558" r:id="rId300"/>
    <p:sldId id="559" r:id="rId301"/>
    <p:sldId id="560" r:id="rId302"/>
    <p:sldId id="561" r:id="rId303"/>
    <p:sldId id="562" r:id="rId304"/>
    <p:sldId id="563" r:id="rId305"/>
    <p:sldId id="564" r:id="rId306"/>
    <p:sldId id="565" r:id="rId307"/>
    <p:sldId id="566" r:id="rId308"/>
    <p:sldId id="567" r:id="rId309"/>
    <p:sldId id="568" r:id="rId310"/>
    <p:sldId id="569" r:id="rId311"/>
    <p:sldId id="570" r:id="rId312"/>
    <p:sldId id="571" r:id="rId313"/>
    <p:sldId id="572" r:id="rId314"/>
    <p:sldId id="573" r:id="rId315"/>
    <p:sldId id="574" r:id="rId316"/>
    <p:sldId id="575" r:id="rId317"/>
    <p:sldId id="576" r:id="rId318"/>
    <p:sldId id="577" r:id="rId319"/>
    <p:sldId id="578" r:id="rId320"/>
    <p:sldId id="579" r:id="rId321"/>
    <p:sldId id="580" r:id="rId322"/>
    <p:sldId id="581" r:id="rId323"/>
    <p:sldId id="582" r:id="rId324"/>
    <p:sldId id="583"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1" r:id="rId343"/>
    <p:sldId id="602" r:id="rId344"/>
    <p:sldId id="603" r:id="rId345"/>
    <p:sldId id="604" r:id="rId346"/>
    <p:sldId id="605" r:id="rId347"/>
    <p:sldId id="606" r:id="rId348"/>
    <p:sldId id="607" r:id="rId349"/>
    <p:sldId id="608" r:id="rId350"/>
    <p:sldId id="609" r:id="rId351"/>
    <p:sldId id="610" r:id="rId352"/>
    <p:sldId id="611" r:id="rId353"/>
    <p:sldId id="612" r:id="rId354"/>
    <p:sldId id="613" r:id="rId355"/>
    <p:sldId id="614" r:id="rId3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28B07C-4480-4ED5-8DB9-20B3CD008467}">
          <p14:sldIdLst>
            <p14:sldId id="698"/>
            <p14:sldId id="257"/>
            <p14:sldId id="297"/>
            <p14:sldId id="298"/>
            <p14:sldId id="306"/>
            <p14:sldId id="300"/>
            <p14:sldId id="260"/>
            <p14:sldId id="304"/>
            <p14:sldId id="305"/>
            <p14:sldId id="309"/>
            <p14:sldId id="275"/>
            <p14:sldId id="307"/>
            <p14:sldId id="308"/>
            <p14:sldId id="310"/>
            <p14:sldId id="311"/>
            <p14:sldId id="334"/>
            <p14:sldId id="312"/>
            <p14:sldId id="313"/>
            <p14:sldId id="314"/>
            <p14:sldId id="333"/>
            <p14:sldId id="315"/>
            <p14:sldId id="317"/>
            <p14:sldId id="323"/>
            <p14:sldId id="351"/>
            <p14:sldId id="325"/>
            <p14:sldId id="327"/>
            <p14:sldId id="352"/>
            <p14:sldId id="329"/>
            <p14:sldId id="331"/>
            <p14:sldId id="353"/>
            <p14:sldId id="332"/>
            <p14:sldId id="328"/>
            <p14:sldId id="354"/>
            <p14:sldId id="316"/>
            <p14:sldId id="335"/>
            <p14:sldId id="336"/>
            <p14:sldId id="337"/>
            <p14:sldId id="338"/>
            <p14:sldId id="339"/>
            <p14:sldId id="341"/>
            <p14:sldId id="320"/>
            <p14:sldId id="280"/>
            <p14:sldId id="340"/>
            <p14:sldId id="347"/>
            <p14:sldId id="348"/>
            <p14:sldId id="343"/>
            <p14:sldId id="344"/>
            <p14:sldId id="345"/>
            <p14:sldId id="349"/>
            <p14:sldId id="350"/>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700" y="-1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notesMaster" Target="notesMasters/notes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handoutMaster" Target="handoutMasters/handoutMaster1.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commentAuthors" Target="commentAuthor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presProps" Target="presProps.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28T09:48:05.230"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10-28T09:51:31.150" idx="2">
    <p:pos x="10" y="10"/>
    <p:text>You could skip this slidde and go right ot the  next.</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8-10-28T09:52:48.789" idx="3">
    <p:pos x="10" y="10"/>
    <p:text>This seems like the same scenario as the last slide.  Wouldn't you just use the last slide to explain this concept?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8-10-28T09:54:41.623" idx="4">
    <p:pos x="10" y="10"/>
    <p:text>This example seems redundant inlight of the  previous 2 slides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8-10-28T09:57:24.151" idx="5">
    <p:pos x="10" y="10"/>
    <p:text>This is probably ok to leave in, just in  case you have time to cover.  I wouldn't worry about havingg to cover it and would skiop it if time grows short - this is a sexual harassment presentation after all.</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4CB5F4-283F-466F-9F85-AB65A7FB521B}" type="datetimeFigureOut">
              <a:rPr lang="en-US" smtClean="0"/>
              <a:t>10/30/2018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F75ED-69F5-4A86-9C2D-B9E7A6F69C98}" type="slidenum">
              <a:rPr lang="en-US" smtClean="0"/>
              <a:t>‹#›</a:t>
            </a:fld>
            <a:endParaRPr lang="en-US"/>
          </a:p>
        </p:txBody>
      </p:sp>
    </p:spTree>
    <p:extLst>
      <p:ext uri="{BB962C8B-B14F-4D97-AF65-F5344CB8AC3E}">
        <p14:creationId xmlns:p14="http://schemas.microsoft.com/office/powerpoint/2010/main" val="3028773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CB58D-A7C5-43C2-875C-2AFFDEA18261}" type="datetimeFigureOut">
              <a:rPr lang="en-US" smtClean="0"/>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BDB00-377E-4509-A215-39057CD9A849}" type="slidenum">
              <a:rPr lang="en-US" smtClean="0"/>
              <a:t>‹#›</a:t>
            </a:fld>
            <a:endParaRPr lang="en-US"/>
          </a:p>
        </p:txBody>
      </p:sp>
    </p:spTree>
    <p:extLst>
      <p:ext uri="{BB962C8B-B14F-4D97-AF65-F5344CB8AC3E}">
        <p14:creationId xmlns:p14="http://schemas.microsoft.com/office/powerpoint/2010/main" val="2940734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1BDB00-377E-4509-A215-39057CD9A849}" type="slidenum">
              <a:rPr lang="en-US" smtClean="0"/>
              <a:t>1</a:t>
            </a:fld>
            <a:endParaRPr lang="en-US"/>
          </a:p>
        </p:txBody>
      </p:sp>
    </p:spTree>
    <p:extLst>
      <p:ext uri="{BB962C8B-B14F-4D97-AF65-F5344CB8AC3E}">
        <p14:creationId xmlns:p14="http://schemas.microsoft.com/office/powerpoint/2010/main" val="250819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128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129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169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188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189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190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192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193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199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200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201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a:defRPr>
            </a:lvl1pPr>
            <a:lvl2pPr marL="742868" indent="-285718">
              <a:defRPr>
                <a:solidFill>
                  <a:schemeClr val="tx1"/>
                </a:solidFill>
                <a:latin typeface="Arial"/>
              </a:defRPr>
            </a:lvl2pPr>
            <a:lvl3pPr marL="1142874" indent="-228574">
              <a:defRPr>
                <a:solidFill>
                  <a:schemeClr val="tx1"/>
                </a:solidFill>
                <a:latin typeface="Arial"/>
              </a:defRPr>
            </a:lvl3pPr>
            <a:lvl4pPr marL="1600023" indent="-228574">
              <a:defRPr>
                <a:solidFill>
                  <a:schemeClr val="tx1"/>
                </a:solidFill>
                <a:latin typeface="Arial"/>
              </a:defRPr>
            </a:lvl4pPr>
            <a:lvl5pPr marL="2057173" indent="-228574">
              <a:defRPr>
                <a:solidFill>
                  <a:schemeClr val="tx1"/>
                </a:solidFill>
                <a:latin typeface="Arial"/>
              </a:defRPr>
            </a:lvl5pPr>
            <a:lvl6pPr marL="2514322" indent="-228574" defTabSz="457149" fontAlgn="base">
              <a:spcBef>
                <a:spcPct val="0"/>
              </a:spcBef>
              <a:spcAft>
                <a:spcPct val="0"/>
              </a:spcAft>
              <a:defRPr>
                <a:solidFill>
                  <a:schemeClr val="tx1"/>
                </a:solidFill>
                <a:latin typeface="Arial"/>
              </a:defRPr>
            </a:lvl6pPr>
            <a:lvl7pPr marL="2971471" indent="-228574" defTabSz="457149" fontAlgn="base">
              <a:spcBef>
                <a:spcPct val="0"/>
              </a:spcBef>
              <a:spcAft>
                <a:spcPct val="0"/>
              </a:spcAft>
              <a:defRPr>
                <a:solidFill>
                  <a:schemeClr val="tx1"/>
                </a:solidFill>
                <a:latin typeface="Arial"/>
              </a:defRPr>
            </a:lvl7pPr>
            <a:lvl8pPr marL="3428620" indent="-228574" defTabSz="457149" fontAlgn="base">
              <a:spcBef>
                <a:spcPct val="0"/>
              </a:spcBef>
              <a:spcAft>
                <a:spcPct val="0"/>
              </a:spcAft>
              <a:defRPr>
                <a:solidFill>
                  <a:schemeClr val="tx1"/>
                </a:solidFill>
                <a:latin typeface="Arial"/>
              </a:defRPr>
            </a:lvl8pPr>
            <a:lvl9pPr marL="3885770" indent="-228574" defTabSz="457149" fontAlgn="base">
              <a:spcBef>
                <a:spcPct val="0"/>
              </a:spcBef>
              <a:spcAft>
                <a:spcPct val="0"/>
              </a:spcAft>
              <a:defRPr>
                <a:solidFill>
                  <a:schemeClr val="tx1"/>
                </a:solidFill>
                <a:latin typeface="Arial"/>
              </a:defRPr>
            </a:lvl9pPr>
          </a:lstStyle>
          <a:p>
            <a:pPr>
              <a:defRPr/>
            </a:pPr>
            <a:endParaRPr lang="en-US" altLang="en-US" smtClean="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a:defRPr>
            </a:lvl1pPr>
            <a:lvl2pPr marL="742868" indent="-285718">
              <a:defRPr>
                <a:solidFill>
                  <a:schemeClr val="tx1"/>
                </a:solidFill>
                <a:latin typeface="Arial"/>
              </a:defRPr>
            </a:lvl2pPr>
            <a:lvl3pPr marL="1142874" indent="-228574">
              <a:defRPr>
                <a:solidFill>
                  <a:schemeClr val="tx1"/>
                </a:solidFill>
                <a:latin typeface="Arial"/>
              </a:defRPr>
            </a:lvl3pPr>
            <a:lvl4pPr marL="1600023" indent="-228574">
              <a:defRPr>
                <a:solidFill>
                  <a:schemeClr val="tx1"/>
                </a:solidFill>
                <a:latin typeface="Arial"/>
              </a:defRPr>
            </a:lvl4pPr>
            <a:lvl5pPr marL="2057173" indent="-228574">
              <a:defRPr>
                <a:solidFill>
                  <a:schemeClr val="tx1"/>
                </a:solidFill>
                <a:latin typeface="Arial"/>
              </a:defRPr>
            </a:lvl5pPr>
            <a:lvl6pPr marL="2514322" indent="-228574" defTabSz="457149" fontAlgn="base">
              <a:spcBef>
                <a:spcPct val="0"/>
              </a:spcBef>
              <a:spcAft>
                <a:spcPct val="0"/>
              </a:spcAft>
              <a:defRPr>
                <a:solidFill>
                  <a:schemeClr val="tx1"/>
                </a:solidFill>
                <a:latin typeface="Arial"/>
              </a:defRPr>
            </a:lvl6pPr>
            <a:lvl7pPr marL="2971471" indent="-228574" defTabSz="457149" fontAlgn="base">
              <a:spcBef>
                <a:spcPct val="0"/>
              </a:spcBef>
              <a:spcAft>
                <a:spcPct val="0"/>
              </a:spcAft>
              <a:defRPr>
                <a:solidFill>
                  <a:schemeClr val="tx1"/>
                </a:solidFill>
                <a:latin typeface="Arial"/>
              </a:defRPr>
            </a:lvl7pPr>
            <a:lvl8pPr marL="3428620" indent="-228574" defTabSz="457149" fontAlgn="base">
              <a:spcBef>
                <a:spcPct val="0"/>
              </a:spcBef>
              <a:spcAft>
                <a:spcPct val="0"/>
              </a:spcAft>
              <a:defRPr>
                <a:solidFill>
                  <a:schemeClr val="tx1"/>
                </a:solidFill>
                <a:latin typeface="Arial"/>
              </a:defRPr>
            </a:lvl8pPr>
            <a:lvl9pPr marL="3885770" indent="-228574" defTabSz="457149" fontAlgn="base">
              <a:spcBef>
                <a:spcPct val="0"/>
              </a:spcBef>
              <a:spcAft>
                <a:spcPct val="0"/>
              </a:spcAft>
              <a:defRPr>
                <a:solidFill>
                  <a:schemeClr val="tx1"/>
                </a:solidFill>
                <a:latin typeface="Arial"/>
              </a:defRPr>
            </a:lvl9pPr>
          </a:lstStyle>
          <a:p>
            <a:pPr>
              <a:defRPr/>
            </a:pPr>
            <a:endParaRPr lang="en-US" altLang="en-US" smtClean="0">
              <a:solidFill>
                <a:prstClr val="black"/>
              </a:solidFill>
              <a:latin typeface="Calibri"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FABDC3D-4B54-4865-9282-960BA2B42FFD}" type="slidenum">
              <a:rPr lang="en-US" smtClean="0"/>
              <a:t>219</a:t>
            </a:fld>
            <a:endParaRPr lang="en-US"/>
          </a:p>
        </p:txBody>
      </p:sp>
    </p:spTree>
    <p:extLst>
      <p:ext uri="{BB962C8B-B14F-4D97-AF65-F5344CB8AC3E}">
        <p14:creationId xmlns:p14="http://schemas.microsoft.com/office/powerpoint/2010/main" val="271924551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 name="Slide Number Placeholder 2"/>
          <p:cNvSpPr>
            <a:spLocks noGrp="1"/>
          </p:cNvSpPr>
          <p:nvPr>
            <p:ph type="sldNum" sz="quarter" idx="10"/>
          </p:nvPr>
        </p:nvSpPr>
        <p:spPr/>
        <p:txBody>
          <a:bodyPr/>
          <a:lstStyle/>
          <a:p>
            <a:fld id="{291BDB00-377E-4509-A215-39057CD9A849}" type="slidenum">
              <a:rPr lang="en-US" smtClean="0"/>
              <a:t>252</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 name="Slide Number Placeholder 2"/>
          <p:cNvSpPr>
            <a:spLocks noGrp="1"/>
          </p:cNvSpPr>
          <p:nvPr>
            <p:ph type="sldNum" sz="quarter" idx="10"/>
          </p:nvPr>
        </p:nvSpPr>
        <p:spPr/>
        <p:txBody>
          <a:bodyPr/>
          <a:lstStyle/>
          <a:p>
            <a:fld id="{291BDB00-377E-4509-A215-39057CD9A849}" type="slidenum">
              <a:rPr lang="en-US" smtClean="0"/>
              <a:t>253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290</a:t>
            </a:fld>
            <a:endParaRPr lang="en-US"/>
          </a:p>
        </p:txBody>
      </p:sp>
    </p:spTree>
    <p:extLst>
      <p:ext uri="{BB962C8B-B14F-4D97-AF65-F5344CB8AC3E}">
        <p14:creationId xmlns:p14="http://schemas.microsoft.com/office/powerpoint/2010/main" val="113039885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 name="Slide Number Placeholder 2"/>
          <p:cNvSpPr>
            <a:spLocks noGrp="1"/>
          </p:cNvSpPr>
          <p:nvPr>
            <p:ph type="sldNum" sz="quarter" idx="10"/>
          </p:nvPr>
        </p:nvSpPr>
        <p:spPr/>
        <p:txBody>
          <a:bodyPr/>
          <a:lstStyle/>
          <a:p>
            <a:fld id="{291BDB00-377E-4509-A215-39057CD9A849}" type="slidenum">
              <a:rPr lang="en-US" smtClean="0"/>
              <a:t>291</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301</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302</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303</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304</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305</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306</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307</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311</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312</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314</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315</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316</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317</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319</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 name="Slide Number Placeholder 2"/>
          <p:cNvSpPr>
            <a:spLocks noGrp="1"/>
          </p:cNvSpPr>
          <p:nvPr>
            <p:ph type="sldNum" sz="quarter" idx="10"/>
          </p:nvPr>
        </p:nvSpPr>
        <p:spPr/>
        <p:txBody>
          <a:bodyPr/>
          <a:lstStyle/>
          <a:p>
            <a:fld id="{291BDB00-377E-4509-A215-39057CD9A849}"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320</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321</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322</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323</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324</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325</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327</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328</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329</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330</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331</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334</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335</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336</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337</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338</a:t>
            </a:fld>
            <a:endParaRPr lang="en-US"/>
          </a:p>
        </p:txBody>
      </p:sp>
    </p:spTree>
    <p:extLst>
      <p:ext uri="{BB962C8B-B14F-4D97-AF65-F5344CB8AC3E}">
        <p14:creationId xmlns:p14="http://schemas.microsoft.com/office/powerpoint/2010/main" val="11811835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339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341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342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343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 name="Slide Number Placeholder 2"/>
          <p:cNvSpPr>
            <a:spLocks noGrp="1"/>
          </p:cNvSpPr>
          <p:nvPr>
            <p:ph type="sldNum" sz="quarter" idx="10"/>
          </p:nvPr>
        </p:nvSpPr>
        <p:spPr/>
        <p:txBody>
          <a:bodyPr/>
          <a:lstStyle/>
          <a:p>
            <a:fld id="{291BDB00-377E-4509-A215-39057CD9A849}" type="slidenum">
              <a:rPr lang="en-US" smtClean="0"/>
              <a:t>344</a:t>
            </a:fld>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355</a:t>
            </a:fld>
            <a:endParaRPr lang="en-US"/>
          </a:p>
        </p:txBody>
      </p:sp>
    </p:spTree>
    <p:extLst>
      <p:ext uri="{BB962C8B-B14F-4D97-AF65-F5344CB8AC3E}">
        <p14:creationId xmlns:p14="http://schemas.microsoft.com/office/powerpoint/2010/main" val="113039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29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 name="Slide Number Placeholder 2"/>
          <p:cNvSpPr>
            <a:spLocks noGrp="1"/>
          </p:cNvSpPr>
          <p:nvPr>
            <p:ph type="sldNum" sz="quarter" idx="10"/>
          </p:nvPr>
        </p:nvSpPr>
        <p:spPr/>
        <p:txBody>
          <a:bodyPr/>
          <a:lstStyle/>
          <a:p>
            <a:fld id="{291BDB00-377E-4509-A215-39057CD9A849}"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33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41</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42</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43</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44</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45</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46</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47</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a:t>
            </a:fld>
            <a:endParaRPr lang="en-US"/>
          </a:p>
        </p:txBody>
      </p:sp>
    </p:spTree>
    <p:extLst>
      <p:ext uri="{BB962C8B-B14F-4D97-AF65-F5344CB8AC3E}">
        <p14:creationId xmlns:p14="http://schemas.microsoft.com/office/powerpoint/2010/main" val="2594782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48</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49</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50</a:t>
            </a:fld>
            <a:endParaRPr lang="en-US"/>
          </a:p>
        </p:txBody>
      </p:sp>
    </p:spTree>
    <p:extLst>
      <p:ext uri="{BB962C8B-B14F-4D97-AF65-F5344CB8AC3E}">
        <p14:creationId xmlns:p14="http://schemas.microsoft.com/office/powerpoint/2010/main" val="4211240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3"/>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51</a:t>
            </a:fld>
            <a:endParaRPr lang="en-US"/>
          </a:p>
        </p:txBody>
      </p:sp>
    </p:spTree>
    <p:extLst>
      <p:ext uri="{BB962C8B-B14F-4D97-AF65-F5344CB8AC3E}">
        <p14:creationId xmlns:p14="http://schemas.microsoft.com/office/powerpoint/2010/main" val="2989693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52</a:t>
            </a:fld>
            <a:endParaRPr lang="en-US"/>
          </a:p>
        </p:txBody>
      </p:sp>
    </p:spTree>
    <p:extLst>
      <p:ext uri="{BB962C8B-B14F-4D97-AF65-F5344CB8AC3E}">
        <p14:creationId xmlns:p14="http://schemas.microsoft.com/office/powerpoint/2010/main" val="1271085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Sometimes</a:t>
            </a:r>
            <a:r>
              <a:rPr lang="en-US" baseline="0" dirty="0" smtClean="0"/>
              <a:t> the Union files a grievance and a charge.</a:t>
            </a:r>
          </a:p>
          <a:p>
            <a:endParaRPr lang="en-US" baseline="0" dirty="0" smtClean="0"/>
          </a:p>
          <a:p>
            <a:r>
              <a:rPr lang="en-US" baseline="0" dirty="0" smtClean="0"/>
              <a:t>Discrimination / retaliation against union steward.</a:t>
            </a:r>
          </a:p>
          <a:p>
            <a:r>
              <a:rPr lang="en-US" baseline="0" dirty="0" smtClean="0"/>
              <a:t>Unilateral changes – Change in cafeteria discount at Methodist.</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53</a:t>
            </a:fld>
            <a:endParaRPr lang="en-US"/>
          </a:p>
        </p:txBody>
      </p:sp>
    </p:spTree>
    <p:extLst>
      <p:ext uri="{BB962C8B-B14F-4D97-AF65-F5344CB8AC3E}">
        <p14:creationId xmlns:p14="http://schemas.microsoft.com/office/powerpoint/2010/main" val="1271085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54</a:t>
            </a:fld>
            <a:endParaRPr lang="en-US"/>
          </a:p>
        </p:txBody>
      </p:sp>
    </p:spTree>
    <p:extLst>
      <p:ext uri="{BB962C8B-B14F-4D97-AF65-F5344CB8AC3E}">
        <p14:creationId xmlns:p14="http://schemas.microsoft.com/office/powerpoint/2010/main" val="2383916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55</a:t>
            </a:fld>
            <a:endParaRPr lang="en-US"/>
          </a:p>
        </p:txBody>
      </p:sp>
    </p:spTree>
    <p:extLst>
      <p:ext uri="{BB962C8B-B14F-4D97-AF65-F5344CB8AC3E}">
        <p14:creationId xmlns:p14="http://schemas.microsoft.com/office/powerpoint/2010/main" val="3456950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56</a:t>
            </a:fld>
            <a:endParaRPr lang="en-US"/>
          </a:p>
        </p:txBody>
      </p:sp>
    </p:spTree>
    <p:extLst>
      <p:ext uri="{BB962C8B-B14F-4D97-AF65-F5344CB8AC3E}">
        <p14:creationId xmlns:p14="http://schemas.microsoft.com/office/powerpoint/2010/main" val="3456950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57</a:t>
            </a:fld>
            <a:endParaRPr lang="en-US"/>
          </a:p>
        </p:txBody>
      </p:sp>
    </p:spTree>
    <p:extLst>
      <p:ext uri="{BB962C8B-B14F-4D97-AF65-F5344CB8AC3E}">
        <p14:creationId xmlns:p14="http://schemas.microsoft.com/office/powerpoint/2010/main" val="83063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1BDB00-377E-4509-A215-39057CD9A849}" type="slidenum">
              <a:rPr lang="en-US" smtClean="0"/>
              <a:t>5</a:t>
            </a:fld>
            <a:endParaRPr lang="en-US"/>
          </a:p>
        </p:txBody>
      </p:sp>
    </p:spTree>
    <p:extLst>
      <p:ext uri="{BB962C8B-B14F-4D97-AF65-F5344CB8AC3E}">
        <p14:creationId xmlns:p14="http://schemas.microsoft.com/office/powerpoint/2010/main" val="250819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58</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59</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60</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61</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62</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63</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b)</a:t>
            </a:r>
          </a:p>
          <a:p>
            <a:endParaRPr lang="en-US" dirty="0" smtClean="0"/>
          </a:p>
          <a:p>
            <a:r>
              <a:rPr lang="en-US" dirty="0" smtClean="0"/>
              <a:t>Ultimately,</a:t>
            </a:r>
            <a:r>
              <a:rPr lang="en-US" baseline="0" dirty="0" smtClean="0"/>
              <a:t> it’s up the arbitrator to determine if the Union missed the deadline and, if so, does that mean that the grievance is barred or waived.  </a:t>
            </a:r>
          </a:p>
          <a:p>
            <a:endParaRPr lang="en-US" baseline="0" dirty="0" smtClean="0"/>
          </a:p>
          <a:p>
            <a:r>
              <a:rPr lang="en-US" baseline="0" dirty="0" smtClean="0"/>
              <a:t>Particularly in light of that, you want to hear what the Union says at the grievance meeting.</a:t>
            </a:r>
          </a:p>
          <a:p>
            <a:r>
              <a:rPr lang="en-US" baseline="0" dirty="0" smtClean="0"/>
              <a:t>Is the grievant going to admit it at the grievance meeting?</a:t>
            </a:r>
          </a:p>
          <a:p>
            <a:r>
              <a:rPr lang="en-US" baseline="0" dirty="0" smtClean="0"/>
              <a:t>Are they arguing inconsistent treatment?</a:t>
            </a:r>
          </a:p>
          <a:p>
            <a:r>
              <a:rPr lang="en-US" baseline="0" dirty="0" smtClean="0"/>
              <a:t>What’s the Union’s case.</a:t>
            </a:r>
          </a:p>
          <a:p>
            <a:endParaRPr lang="en-US" baseline="0" dirty="0" smtClean="0"/>
          </a:p>
          <a:p>
            <a:r>
              <a:rPr lang="en-US" baseline="0" dirty="0" smtClean="0"/>
              <a:t>Evaluate chances of success.</a:t>
            </a:r>
          </a:p>
          <a:p>
            <a:r>
              <a:rPr lang="en-US" baseline="0" dirty="0" smtClean="0"/>
              <a:t>Might be a pathway to settlement.</a:t>
            </a:r>
          </a:p>
          <a:p>
            <a:r>
              <a:rPr lang="en-US" baseline="0" dirty="0" smtClean="0"/>
              <a:t>   Change termination to voluntary resignation.</a:t>
            </a:r>
          </a:p>
          <a:p>
            <a:r>
              <a:rPr lang="en-US" baseline="0" dirty="0" smtClean="0"/>
              <a:t>   Pay out PTO.</a:t>
            </a:r>
          </a:p>
          <a:p>
            <a:r>
              <a:rPr lang="en-US" baseline="0" dirty="0" smtClean="0"/>
              <a:t>   Small settlement amount.  </a:t>
            </a:r>
          </a:p>
          <a:p>
            <a:endParaRPr lang="en-US" baseline="0" dirty="0" smtClean="0"/>
          </a:p>
          <a:p>
            <a:r>
              <a:rPr lang="en-US" baseline="0" dirty="0" smtClean="0"/>
              <a:t>You don’t need </a:t>
            </a:r>
            <a:r>
              <a:rPr lang="en-US" baseline="0" dirty="0" err="1" smtClean="0"/>
              <a:t>legalease</a:t>
            </a:r>
            <a:r>
              <a:rPr lang="en-US" baseline="0" dirty="0" smtClean="0"/>
              <a:t> to not waive your timeliness defense at this stage.</a:t>
            </a:r>
          </a:p>
        </p:txBody>
      </p:sp>
      <p:sp>
        <p:nvSpPr>
          <p:cNvPr id="5" name="Slide Number Placeholder 4"/>
          <p:cNvSpPr>
            <a:spLocks noGrp="1"/>
          </p:cNvSpPr>
          <p:nvPr>
            <p:ph type="sldNum" sz="quarter" idx="10"/>
          </p:nvPr>
        </p:nvSpPr>
        <p:spPr/>
        <p:txBody>
          <a:bodyPr/>
          <a:lstStyle/>
          <a:p>
            <a:fld id="{291BDB00-377E-4509-A215-39057CD9A849}" type="slidenum">
              <a:rPr lang="en-US" smtClean="0"/>
              <a:t>64</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baseline="0" dirty="0" smtClean="0"/>
              <a:t>1)</a:t>
            </a:r>
          </a:p>
          <a:p>
            <a:r>
              <a:rPr lang="en-US" baseline="0" dirty="0" smtClean="0"/>
              <a:t>2) </a:t>
            </a:r>
          </a:p>
          <a:p>
            <a:r>
              <a:rPr lang="en-US" baseline="0" dirty="0" smtClean="0"/>
              <a:t>Union is going to be entitled to this information even for supervisors and management.  Check to see what you have first; maybe the request doesn’t hurt or affirmatively helps.  Call counsel if there’s something hot helpful in there.  </a:t>
            </a:r>
          </a:p>
          <a:p>
            <a:endParaRPr lang="en-US" baseline="0" dirty="0" smtClean="0"/>
          </a:p>
          <a:p>
            <a:pPr marL="228600" indent="-228600">
              <a:buAutoNum type="arabicParenR" startAt="3"/>
            </a:pPr>
            <a:r>
              <a:rPr lang="en-US" baseline="0" dirty="0" smtClean="0"/>
              <a:t>You can respond with just bargaining unit employees, but if the Union follows-up, it’s entitled to know who was there that day – witnesses and/or alternative perpetrators.  A known fireworks </a:t>
            </a:r>
            <a:r>
              <a:rPr lang="en-US" baseline="0" dirty="0" err="1" smtClean="0"/>
              <a:t>afficianado</a:t>
            </a:r>
            <a:r>
              <a:rPr lang="en-US" baseline="0" dirty="0" smtClean="0"/>
              <a:t> clocked-in three minutes afterwards.  </a:t>
            </a:r>
          </a:p>
          <a:p>
            <a:pPr marL="228600" indent="-228600">
              <a:buAutoNum type="arabicParenR" startAt="3"/>
            </a:pPr>
            <a:endParaRPr lang="en-US" baseline="0" dirty="0" smtClean="0"/>
          </a:p>
          <a:p>
            <a:pPr marL="228600" indent="-228600">
              <a:buAutoNum type="arabicParenR" startAt="3"/>
            </a:pPr>
            <a:r>
              <a:rPr lang="en-US" baseline="0" dirty="0" smtClean="0"/>
              <a:t>What is a witness </a:t>
            </a:r>
            <a:r>
              <a:rPr lang="en-US" baseline="0" dirty="0" err="1" smtClean="0"/>
              <a:t>stateement</a:t>
            </a:r>
            <a:r>
              <a:rPr lang="en-US" baseline="0" dirty="0" smtClean="0"/>
              <a:t>?  </a:t>
            </a:r>
          </a:p>
          <a:p>
            <a:pPr marL="0" indent="0">
              <a:buNone/>
            </a:pPr>
            <a:r>
              <a:rPr lang="en-US" baseline="0" dirty="0" smtClean="0"/>
              <a:t>   Under current Board law, the Union is entitled to the e-mail message from employee C.  </a:t>
            </a:r>
          </a:p>
        </p:txBody>
      </p:sp>
      <p:sp>
        <p:nvSpPr>
          <p:cNvPr id="5" name="Slide Number Placeholder 4"/>
          <p:cNvSpPr>
            <a:spLocks noGrp="1"/>
          </p:cNvSpPr>
          <p:nvPr>
            <p:ph type="sldNum" sz="quarter" idx="10"/>
          </p:nvPr>
        </p:nvSpPr>
        <p:spPr/>
        <p:txBody>
          <a:bodyPr/>
          <a:lstStyle/>
          <a:p>
            <a:fld id="{291BDB00-377E-4509-A215-39057CD9A849}" type="slidenum">
              <a:rPr lang="en-US" smtClean="0"/>
              <a:t>65</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Why is</a:t>
            </a:r>
            <a:r>
              <a:rPr lang="en-US" baseline="0" dirty="0" smtClean="0"/>
              <a:t> it helpful to management?</a:t>
            </a:r>
          </a:p>
          <a:p>
            <a:endParaRPr lang="en-US" baseline="0" dirty="0" smtClean="0"/>
          </a:p>
          <a:p>
            <a:r>
              <a:rPr lang="en-US" baseline="0" dirty="0" smtClean="0"/>
              <a:t>You want to hear the Union’s case.  Let the Union look at the response and formulate it’s case, and then present it at the grievance meeting.</a:t>
            </a:r>
          </a:p>
          <a:p>
            <a:endParaRPr lang="en-US" baseline="0" dirty="0" smtClean="0"/>
          </a:p>
          <a:p>
            <a:r>
              <a:rPr lang="en-US" baseline="0" dirty="0" smtClean="0"/>
              <a:t>It’s not helpful to us to have a grievance meeting, and then give the Union a whole bunch of additional information, and not know what the Union makes of that.</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66</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Why in person?</a:t>
            </a:r>
          </a:p>
          <a:p>
            <a:r>
              <a:rPr lang="en-US" dirty="0" smtClean="0"/>
              <a:t>1.  Make</a:t>
            </a:r>
            <a:r>
              <a:rPr lang="en-US" baseline="0" dirty="0" smtClean="0"/>
              <a:t> the Union work for it.  It’s too easy to file and pursue grievances if it’s over the phone</a:t>
            </a:r>
          </a:p>
          <a:p>
            <a:r>
              <a:rPr lang="en-US" baseline="0" dirty="0" smtClean="0"/>
              <a:t>2.  Don’t know who’s there if it’s over the phone, too easy to record without your knowledge.</a:t>
            </a:r>
          </a:p>
          <a:p>
            <a:pPr marL="228600" indent="-228600">
              <a:buAutoNum type="arabicPeriod" startAt="3"/>
            </a:pPr>
            <a:r>
              <a:rPr lang="en-US" baseline="0" dirty="0" smtClean="0"/>
              <a:t>Just plain more effective to have in-person meeting.</a:t>
            </a:r>
          </a:p>
          <a:p>
            <a:pPr marL="228600" indent="-228600">
              <a:buAutoNum type="arabicPeriod" startAt="3"/>
            </a:pPr>
            <a:endParaRPr lang="en-US" baseline="0" dirty="0" smtClean="0"/>
          </a:p>
          <a:p>
            <a:pPr marL="228600" indent="-228600">
              <a:buAutoNum type="arabicPeriod" startAt="3"/>
            </a:pPr>
            <a:endParaRPr lang="en-US" baseline="0" dirty="0" smtClean="0"/>
          </a:p>
          <a:p>
            <a:pPr marL="0" indent="0">
              <a:buNone/>
            </a:pPr>
            <a:r>
              <a:rPr lang="en-US" baseline="0" dirty="0" smtClean="0"/>
              <a:t>Conference room is better in case management should step out for a few minutes to caucus.</a:t>
            </a:r>
          </a:p>
          <a:p>
            <a:pPr marL="0" indent="0">
              <a:buNone/>
            </a:pPr>
            <a:endParaRPr lang="en-US" baseline="0" dirty="0" smtClean="0"/>
          </a:p>
          <a:p>
            <a:pPr marL="0" indent="0">
              <a:buNone/>
            </a:pPr>
            <a:r>
              <a:rPr lang="en-US" baseline="0" dirty="0" smtClean="0"/>
              <a:t>Offsite – Layout is such that the grievant will run into people and we don’t want that.  If there’s any chance for disruption.  Security concerns.  Sends a message that we’re fearful of what may occur if the Grievant enters the property.  </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67</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HR</a:t>
            </a:r>
            <a:r>
              <a:rPr lang="en-US" baseline="0" dirty="0" smtClean="0"/>
              <a:t> </a:t>
            </a:r>
            <a:r>
              <a:rPr lang="en-US" dirty="0" smtClean="0"/>
              <a:t>consultant with</a:t>
            </a:r>
            <a:r>
              <a:rPr lang="en-US" baseline="0" dirty="0" smtClean="0"/>
              <a:t> responsibility over the area should be there.</a:t>
            </a:r>
          </a:p>
          <a:p>
            <a:r>
              <a:rPr lang="en-US" baseline="0" dirty="0" smtClean="0"/>
              <a:t>Then maybe:</a:t>
            </a:r>
          </a:p>
          <a:p>
            <a:pPr lvl="1"/>
            <a:r>
              <a:rPr lang="en-US" baseline="0" dirty="0" smtClean="0"/>
              <a:t>Generalist who conducted the investigation.</a:t>
            </a:r>
          </a:p>
          <a:p>
            <a:pPr lvl="1"/>
            <a:r>
              <a:rPr lang="en-US" baseline="0" dirty="0" smtClean="0"/>
              <a:t>Benefits issue – benefits.</a:t>
            </a:r>
          </a:p>
          <a:p>
            <a:pPr lvl="1"/>
            <a:r>
              <a:rPr lang="en-US" baseline="0" dirty="0" smtClean="0"/>
              <a:t>Payroll issue – payroll person.</a:t>
            </a:r>
          </a:p>
          <a:p>
            <a:pPr lvl="1"/>
            <a:r>
              <a:rPr lang="en-US" baseline="0" dirty="0" smtClean="0"/>
              <a:t>Leave of absence – Employee occupational health.</a:t>
            </a:r>
          </a:p>
          <a:p>
            <a:pPr marL="0" lvl="1"/>
            <a:r>
              <a:rPr lang="en-US" baseline="0" dirty="0" smtClean="0"/>
              <a:t>I think you want two people there. </a:t>
            </a:r>
          </a:p>
          <a:p>
            <a:pPr marL="0" lvl="1"/>
            <a:r>
              <a:rPr lang="en-US" baseline="0" dirty="0" smtClean="0"/>
              <a:t>1)  For support – no union pushing around or bullying.</a:t>
            </a:r>
          </a:p>
          <a:p>
            <a:pPr marL="0" lvl="1"/>
            <a:r>
              <a:rPr lang="en-US" baseline="0" dirty="0" smtClean="0"/>
              <a:t>2)  Take notes, later recollection of what happened, what was said.</a:t>
            </a:r>
          </a:p>
          <a:p>
            <a:pPr marL="0" lvl="1"/>
            <a:r>
              <a:rPr lang="en-US" baseline="0" dirty="0" smtClean="0"/>
              <a:t>3)  Usually, want the person with firsthand knowledge of the facts or the subject matter expertise.</a:t>
            </a:r>
          </a:p>
          <a:p>
            <a:pPr marL="0" lvl="1"/>
            <a:endParaRPr lang="en-US" baseline="0" dirty="0" smtClean="0"/>
          </a:p>
          <a:p>
            <a:pPr marL="0" lvl="1"/>
            <a:r>
              <a:rPr lang="en-US" baseline="0" dirty="0" smtClean="0"/>
              <a:t>You don’t need someone from the department of it’s a straight HR issue – not paid holiday pay or differential properly.  </a:t>
            </a:r>
          </a:p>
          <a:p>
            <a:pPr lvl="1"/>
            <a:endParaRPr lang="en-US" baseline="0" dirty="0" smtClean="0"/>
          </a:p>
          <a:p>
            <a:pPr lvl="1"/>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68</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HR manager or</a:t>
            </a:r>
            <a:r>
              <a:rPr lang="en-US" baseline="0" dirty="0" smtClean="0"/>
              <a:t> HR Generalist </a:t>
            </a:r>
            <a:r>
              <a:rPr lang="en-US" dirty="0" smtClean="0"/>
              <a:t>with</a:t>
            </a:r>
            <a:r>
              <a:rPr lang="en-US" baseline="0" dirty="0" smtClean="0"/>
              <a:t> responsibility over the area should be there.</a:t>
            </a:r>
          </a:p>
          <a:p>
            <a:r>
              <a:rPr lang="en-US" baseline="0" dirty="0" smtClean="0"/>
              <a:t>Then maybe:</a:t>
            </a:r>
          </a:p>
          <a:p>
            <a:pPr lvl="1"/>
            <a:r>
              <a:rPr lang="en-US" baseline="0" dirty="0" smtClean="0"/>
              <a:t>Generalist who conducted the investigation.</a:t>
            </a:r>
          </a:p>
          <a:p>
            <a:pPr lvl="1"/>
            <a:r>
              <a:rPr lang="en-US" baseline="0" dirty="0" smtClean="0"/>
              <a:t>Benefits issue – benefits.</a:t>
            </a:r>
          </a:p>
          <a:p>
            <a:pPr lvl="1"/>
            <a:r>
              <a:rPr lang="en-US" baseline="0" dirty="0" smtClean="0"/>
              <a:t>Payroll issue – payroll person.</a:t>
            </a:r>
          </a:p>
          <a:p>
            <a:pPr lvl="1"/>
            <a:r>
              <a:rPr lang="en-US" baseline="0" dirty="0" smtClean="0"/>
              <a:t>Leave of absence – Employee occupational health.</a:t>
            </a:r>
          </a:p>
          <a:p>
            <a:pPr marL="0" lvl="1"/>
            <a:r>
              <a:rPr lang="en-US" baseline="0" dirty="0" smtClean="0"/>
              <a:t>I think you want two people there. </a:t>
            </a:r>
          </a:p>
          <a:p>
            <a:pPr marL="0" lvl="1"/>
            <a:r>
              <a:rPr lang="en-US" baseline="0" dirty="0" smtClean="0"/>
              <a:t>1)  For support – no union pushing around or bullying.</a:t>
            </a:r>
          </a:p>
          <a:p>
            <a:pPr marL="0" lvl="1"/>
            <a:r>
              <a:rPr lang="en-US" baseline="0" dirty="0" smtClean="0"/>
              <a:t>2)  Take notes, later recollection of what happened, what was said.</a:t>
            </a:r>
          </a:p>
          <a:p>
            <a:pPr marL="0" lvl="1"/>
            <a:r>
              <a:rPr lang="en-US" baseline="0" dirty="0" smtClean="0"/>
              <a:t>3)  Usually, want the person with firsthand knowledge of the facts or the subject matter expertise.</a:t>
            </a:r>
          </a:p>
          <a:p>
            <a:pPr marL="0" lvl="1"/>
            <a:endParaRPr lang="en-US" baseline="0" dirty="0" smtClean="0"/>
          </a:p>
          <a:p>
            <a:pPr marL="0" lvl="1"/>
            <a:r>
              <a:rPr lang="en-US" baseline="0" dirty="0" smtClean="0"/>
              <a:t>You don’t need someone from operations if it’s a straight HR issue – not paid holiday pay or differential properly.  </a:t>
            </a:r>
          </a:p>
          <a:p>
            <a:pPr lvl="1"/>
            <a:endParaRPr lang="en-US" baseline="0" dirty="0" smtClean="0"/>
          </a:p>
          <a:p>
            <a:pPr lvl="1"/>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69</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pPr lvl="1"/>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70</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71</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dirty="0" smtClean="0"/>
          </a:p>
          <a:p>
            <a:r>
              <a:rPr lang="en-US" dirty="0" smtClean="0"/>
              <a:t>FACTS</a:t>
            </a:r>
          </a:p>
          <a:p>
            <a:r>
              <a:rPr lang="en-US" dirty="0" smtClean="0"/>
              <a:t>Discipline</a:t>
            </a:r>
            <a:r>
              <a:rPr lang="en-US" baseline="0" dirty="0" smtClean="0"/>
              <a:t> case – is the Grievant admitting it?</a:t>
            </a:r>
          </a:p>
          <a:p>
            <a:endParaRPr lang="en-US" baseline="0" dirty="0" smtClean="0"/>
          </a:p>
          <a:p>
            <a:r>
              <a:rPr lang="en-US" baseline="0" dirty="0" smtClean="0"/>
              <a:t>Translate – Discipline case – Is the Union claiming that others were treated less harshly?  If so, who and when?</a:t>
            </a:r>
            <a:endParaRPr lang="en-US" dirty="0" smtClean="0"/>
          </a:p>
          <a:p>
            <a:endParaRPr lang="en-US" dirty="0" smtClean="0"/>
          </a:p>
          <a:p>
            <a:r>
              <a:rPr lang="en-US" dirty="0" smtClean="0"/>
              <a:t>Remedy:</a:t>
            </a:r>
          </a:p>
          <a:p>
            <a:r>
              <a:rPr lang="en-US" dirty="0" smtClean="0"/>
              <a:t>Undo</a:t>
            </a:r>
            <a:r>
              <a:rPr lang="en-US" baseline="0" dirty="0" smtClean="0"/>
              <a:t> something</a:t>
            </a:r>
          </a:p>
          <a:p>
            <a:r>
              <a:rPr lang="en-US" baseline="0" dirty="0" smtClean="0"/>
              <a:t>Go back to the old way.</a:t>
            </a:r>
          </a:p>
          <a:p>
            <a:r>
              <a:rPr lang="en-US" baseline="0" dirty="0" smtClean="0"/>
              <a:t>Pay money – if so, to whom, and how much.</a:t>
            </a:r>
          </a:p>
          <a:p>
            <a:endParaRPr lang="en-US" baseline="0" dirty="0" smtClean="0"/>
          </a:p>
          <a:p>
            <a:r>
              <a:rPr lang="en-US" baseline="0" dirty="0" smtClean="0"/>
              <a:t>Give a job to someone more senior.  Re-post a job opening?</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72</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#3 &amp; #4.  This means that you should take notes</a:t>
            </a:r>
            <a:r>
              <a:rPr lang="en-US" baseline="0" dirty="0" smtClean="0"/>
              <a:t> of what is said back-and-forth.</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73</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74</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75</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76</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False.</a:t>
            </a:r>
          </a:p>
          <a:p>
            <a:r>
              <a:rPr lang="en-US" dirty="0" smtClean="0"/>
              <a:t/>
            </a:r>
            <a:br>
              <a:rPr lang="en-US" dirty="0" smtClean="0"/>
            </a:br>
            <a:r>
              <a:rPr lang="en-US" dirty="0" smtClean="0"/>
              <a:t>Grievance</a:t>
            </a:r>
            <a:r>
              <a:rPr lang="en-US" baseline="0" dirty="0" smtClean="0"/>
              <a:t> response letters are normally introduced as a joint exhibit.</a:t>
            </a:r>
          </a:p>
          <a:p>
            <a:r>
              <a:rPr lang="en-US" baseline="0" dirty="0" smtClean="0"/>
              <a:t>Can’t have offer of settlement.</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77</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78</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79</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80</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r>
              <a:rPr lang="en-US" dirty="0" smtClean="0"/>
              <a:t>A statement that the Union missed the deadline</a:t>
            </a:r>
            <a:r>
              <a:rPr lang="en-US" baseline="0" dirty="0" smtClean="0"/>
              <a:t> for filing the grievance.  </a:t>
            </a:r>
          </a:p>
          <a:p>
            <a:endParaRPr lang="en-US" baseline="0" dirty="0" smtClean="0"/>
          </a:p>
          <a:p>
            <a:r>
              <a:rPr lang="en-US" baseline="0" dirty="0" smtClean="0"/>
              <a:t>Put in the middle.</a:t>
            </a:r>
          </a:p>
          <a:p>
            <a:endParaRPr lang="en-US" baseline="0" dirty="0" smtClean="0"/>
          </a:p>
          <a:p>
            <a:r>
              <a:rPr lang="en-US" baseline="0" dirty="0" smtClean="0"/>
              <a:t>Then start last paragraph with:   “</a:t>
            </a:r>
            <a:r>
              <a:rPr lang="en-US" b="1" baseline="0" dirty="0" smtClean="0"/>
              <a:t>In any case</a:t>
            </a:r>
            <a:r>
              <a:rPr lang="en-US" b="0" baseline="0" dirty="0" smtClean="0"/>
              <a:t>, the Union has not convinced…”</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81</a:t>
            </a:fld>
            <a:endParaRPr lang="en-US"/>
          </a:p>
        </p:txBody>
      </p:sp>
    </p:spTree>
    <p:extLst>
      <p:ext uri="{BB962C8B-B14F-4D97-AF65-F5344CB8AC3E}">
        <p14:creationId xmlns:p14="http://schemas.microsoft.com/office/powerpoint/2010/main" val="305365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82</a:t>
            </a:fld>
            <a:endParaRPr lang="en-US"/>
          </a:p>
        </p:txBody>
      </p:sp>
    </p:spTree>
    <p:extLst>
      <p:ext uri="{BB962C8B-B14F-4D97-AF65-F5344CB8AC3E}">
        <p14:creationId xmlns:p14="http://schemas.microsoft.com/office/powerpoint/2010/main" val="3114441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83</a:t>
            </a:fld>
            <a:endParaRPr lang="en-US"/>
          </a:p>
        </p:txBody>
      </p:sp>
    </p:spTree>
    <p:extLst>
      <p:ext uri="{BB962C8B-B14F-4D97-AF65-F5344CB8AC3E}">
        <p14:creationId xmlns:p14="http://schemas.microsoft.com/office/powerpoint/2010/main" val="2734811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84</a:t>
            </a:fld>
            <a:endParaRPr lang="en-US"/>
          </a:p>
        </p:txBody>
      </p:sp>
    </p:spTree>
    <p:extLst>
      <p:ext uri="{BB962C8B-B14F-4D97-AF65-F5344CB8AC3E}">
        <p14:creationId xmlns:p14="http://schemas.microsoft.com/office/powerpoint/2010/main" val="31197258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85</a:t>
            </a:fld>
            <a:endParaRPr lang="en-US"/>
          </a:p>
        </p:txBody>
      </p:sp>
    </p:spTree>
    <p:extLst>
      <p:ext uri="{BB962C8B-B14F-4D97-AF65-F5344CB8AC3E}">
        <p14:creationId xmlns:p14="http://schemas.microsoft.com/office/powerpoint/2010/main" val="834989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86</a:t>
            </a:fld>
            <a:endParaRPr lang="en-US"/>
          </a:p>
        </p:txBody>
      </p:sp>
    </p:spTree>
    <p:extLst>
      <p:ext uri="{BB962C8B-B14F-4D97-AF65-F5344CB8AC3E}">
        <p14:creationId xmlns:p14="http://schemas.microsoft.com/office/powerpoint/2010/main" val="8349893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87</a:t>
            </a:fld>
            <a:endParaRPr lang="en-US"/>
          </a:p>
        </p:txBody>
      </p:sp>
    </p:spTree>
    <p:extLst>
      <p:ext uri="{BB962C8B-B14F-4D97-AF65-F5344CB8AC3E}">
        <p14:creationId xmlns:p14="http://schemas.microsoft.com/office/powerpoint/2010/main" val="272442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5"/>
            <a:ext cx="5486400" cy="41148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88</a:t>
            </a:fld>
            <a:endParaRPr lang="en-US"/>
          </a:p>
        </p:txBody>
      </p:sp>
    </p:spTree>
    <p:extLst>
      <p:ext uri="{BB962C8B-B14F-4D97-AF65-F5344CB8AC3E}">
        <p14:creationId xmlns:p14="http://schemas.microsoft.com/office/powerpoint/2010/main" val="4053251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Sysdyne</a:t>
            </a:r>
            <a:r>
              <a:rPr lang="en-US" b="1" dirty="0"/>
              <a:t> Corp. v. </a:t>
            </a:r>
            <a:r>
              <a:rPr lang="en-US" b="1" dirty="0" err="1"/>
              <a:t>Rousslang</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105</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some positions/employers, this simply wont work and the employer should consider not hiring the employee.</a:t>
            </a:r>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106</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107</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108</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111</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112</a:t>
            </a:fld>
            <a:endParaRPr lang="en-US"/>
          </a:p>
        </p:txBody>
      </p:sp>
    </p:spTree>
    <p:extLst>
      <p:ext uri="{BB962C8B-B14F-4D97-AF65-F5344CB8AC3E}">
        <p14:creationId xmlns:p14="http://schemas.microsoft.com/office/powerpoint/2010/main" val="32538138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117</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118</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119</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120</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121</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122</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123</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124</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125</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91BDB00-377E-4509-A215-39057CD9A849}" type="slidenum">
              <a:rPr lang="en-US" smtClean="0"/>
              <a:t>126</a:t>
            </a:fld>
            <a:endParaRPr lang="en-US"/>
          </a:p>
        </p:txBody>
      </p:sp>
    </p:spTree>
    <p:extLst>
      <p:ext uri="{BB962C8B-B14F-4D97-AF65-F5344CB8AC3E}">
        <p14:creationId xmlns:p14="http://schemas.microsoft.com/office/powerpoint/2010/main" val="22033310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291BDB00-377E-4509-A215-39057CD9A849}" type="slidenum">
              <a:rPr lang="en-US" smtClean="0"/>
              <a:t>127</a:t>
            </a:fld>
            <a:endParaRPr lang="en-US"/>
          </a:p>
        </p:txBody>
      </p:sp>
    </p:spTree>
    <p:extLst>
      <p:ext uri="{BB962C8B-B14F-4D97-AF65-F5344CB8AC3E}">
        <p14:creationId xmlns:p14="http://schemas.microsoft.com/office/powerpoint/2010/main" val="22033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410877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294262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94649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5729288"/>
            <a:ext cx="92821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0"/>
            <a:ext cx="92821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SzTx/>
              <a:defRPr/>
            </a:pPr>
            <a:endParaRPr lang="en-US">
              <a:solidFill>
                <a:prstClr val="white"/>
              </a:solidFill>
            </a:endParaRPr>
          </a:p>
        </p:txBody>
      </p:sp>
      <p:pic>
        <p:nvPicPr>
          <p:cNvPr id="7" name="Picture 9" descr="FL_Stainless Squa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858963" y="555625"/>
            <a:ext cx="53530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49435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lhaber Larson Templat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a:spLocks noGrp="1"/>
          </p:cNvSpPr>
          <p:nvPr>
            <p:ph sz="quarter" idx="4"/>
          </p:nvPr>
        </p:nvSpPr>
        <p:spPr>
          <a:xfrm>
            <a:off x="539552" y="2276872"/>
            <a:ext cx="8064896" cy="3888432"/>
          </a:xfrm>
        </p:spPr>
        <p:txBody>
          <a:bodyPr>
            <a:normAutofit/>
          </a:bodyPr>
          <a:lstStyle>
            <a:lvl1pPr>
              <a:defRPr sz="2400">
                <a:solidFill>
                  <a:schemeClr val="bg2">
                    <a:lumMod val="10000"/>
                  </a:schemeClr>
                </a:solidFill>
                <a:latin typeface="+mn-lt"/>
              </a:defRPr>
            </a:lvl1pPr>
            <a:lvl2pPr>
              <a:defRPr sz="2400">
                <a:solidFill>
                  <a:schemeClr val="bg2">
                    <a:lumMod val="10000"/>
                  </a:schemeClr>
                </a:solidFill>
                <a:latin typeface="+mn-lt"/>
              </a:defRPr>
            </a:lvl2pPr>
            <a:lvl3pPr>
              <a:defRPr sz="2400">
                <a:solidFill>
                  <a:schemeClr val="bg2">
                    <a:lumMod val="10000"/>
                  </a:schemeClr>
                </a:solidFill>
                <a:latin typeface="+mn-lt"/>
              </a:defRPr>
            </a:lvl3pPr>
            <a:lvl4pPr>
              <a:defRPr sz="2400">
                <a:solidFill>
                  <a:schemeClr val="bg2">
                    <a:lumMod val="10000"/>
                  </a:schemeClr>
                </a:solidFill>
                <a:latin typeface="+mn-lt"/>
              </a:defRPr>
            </a:lvl4pPr>
            <a:lvl5pPr>
              <a:defRPr sz="2400">
                <a:solidFill>
                  <a:schemeClr val="bg2">
                    <a:lumMod val="10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ctrTitle"/>
          </p:nvPr>
        </p:nvSpPr>
        <p:spPr>
          <a:xfrm>
            <a:off x="1151620" y="1412776"/>
            <a:ext cx="6840760" cy="638969"/>
          </a:xfrm>
        </p:spPr>
        <p:txBody>
          <a:bodyPr/>
          <a:lstStyle>
            <a:lvl1pPr algn="ctr">
              <a:defRPr sz="3200" b="1">
                <a:latin typeface="+mj-lt"/>
              </a:defRPr>
            </a:lvl1pPr>
          </a:lstStyle>
          <a:p>
            <a:r>
              <a:rPr lang="en-US" smtClean="0"/>
              <a:t>Click to edit Master title style</a:t>
            </a:r>
            <a:endParaRPr lang="en-US"/>
          </a:p>
        </p:txBody>
      </p:sp>
      <p:sp>
        <p:nvSpPr>
          <p:cNvPr id="7" name="Slide Number Placeholder 4"/>
          <p:cNvSpPr>
            <a:spLocks noGrp="1"/>
          </p:cNvSpPr>
          <p:nvPr>
            <p:ph type="sldNum" sz="quarter" idx="12"/>
          </p:nvPr>
        </p:nvSpPr>
        <p:spPr/>
        <p:txBody>
          <a:bodyPr/>
          <a:lstStyle>
            <a:lvl1pPr>
              <a:defRPr/>
            </a:lvl1pPr>
          </a:lstStyle>
          <a:p>
            <a:pPr>
              <a:defRPr/>
            </a:pPr>
            <a:fld id="{61873182-E6E4-43F4-964D-1F4C871E30B1}" type="slidenum">
              <a:rPr lang="en-US">
                <a:solidFill>
                  <a:srgbClr val="9C4636">
                    <a:tint val="75000"/>
                  </a:srgbClr>
                </a:solidFill>
              </a:rPr>
              <a:pPr>
                <a:defRPr/>
              </a:pPr>
              <a:t>‹#›</a:t>
            </a:fld>
            <a:endParaRPr lang="en-US">
              <a:solidFill>
                <a:srgbClr val="9C4636">
                  <a:tint val="75000"/>
                </a:srgbClr>
              </a:solidFill>
            </a:endParaRPr>
          </a:p>
        </p:txBody>
      </p:sp>
    </p:spTree>
    <p:extLst>
      <p:ext uri="{BB962C8B-B14F-4D97-AF65-F5344CB8AC3E}">
        <p14:creationId xmlns:p14="http://schemas.microsoft.com/office/powerpoint/2010/main" val="18917338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74849-DAE2-2C4E-8A30-A8C3411AC971}" type="slidenum">
              <a:rPr lang="en-US" smtClean="0"/>
              <a:t>‹#›</a:t>
            </a:fld>
            <a:endParaRPr lang="en-US"/>
          </a:p>
        </p:txBody>
      </p:sp>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mn-lt"/>
              </a:defRPr>
            </a:lvl1pPr>
            <a:lvl2pPr>
              <a:defRPr sz="1600">
                <a:solidFill>
                  <a:srgbClr val="8A8A8A"/>
                </a:solidFill>
                <a:latin typeface="+mn-lt"/>
              </a:defRPr>
            </a:lvl2pPr>
            <a:lvl3pPr>
              <a:defRPr sz="1600">
                <a:solidFill>
                  <a:srgbClr val="8A8A8A"/>
                </a:solidFill>
                <a:latin typeface="+mn-lt"/>
              </a:defRPr>
            </a:lvl3pPr>
            <a:lvl4pPr>
              <a:defRPr sz="1600">
                <a:solidFill>
                  <a:srgbClr val="8A8A8A"/>
                </a:solidFill>
                <a:latin typeface="+mn-lt"/>
              </a:defRPr>
            </a:lvl4pPr>
            <a:lvl5pPr>
              <a:defRPr sz="1600">
                <a:solidFill>
                  <a:srgbClr val="8A8A8A"/>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ctrTitle"/>
          </p:nvPr>
        </p:nvSpPr>
        <p:spPr>
          <a:xfrm>
            <a:off x="1693389" y="1780631"/>
            <a:ext cx="5939321" cy="638969"/>
          </a:xfrm>
        </p:spPr>
        <p:txBody>
          <a:bodyPr>
            <a:normAutofit/>
          </a:bodyPr>
          <a:lstStyle>
            <a:lvl1pPr>
              <a:defRPr sz="2400">
                <a:latin typeface="+mn-lt"/>
              </a:defRPr>
            </a:lvl1pPr>
          </a:lstStyle>
          <a:p>
            <a:r>
              <a:rPr lang="en-US" dirty="0" smtClean="0"/>
              <a:t>Click to edit Master title style</a:t>
            </a:r>
            <a:endParaRPr lang="en-US" dirty="0"/>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Tree>
    <p:extLst>
      <p:ext uri="{BB962C8B-B14F-4D97-AF65-F5344CB8AC3E}">
        <p14:creationId xmlns:p14="http://schemas.microsoft.com/office/powerpoint/2010/main" val="124929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elhaber Larson Templa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A74849-DAE2-2C4E-8A30-A8C3411AC971}" type="slidenum">
              <a:rPr lang="en-US" smtClean="0"/>
              <a:t>‹#›</a:t>
            </a:fld>
            <a:endParaRPr lang="en-US" dirty="0"/>
          </a:p>
        </p:txBody>
      </p:sp>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mn-lt"/>
              </a:defRPr>
            </a:lvl1pPr>
            <a:lvl2pPr>
              <a:defRPr sz="1600">
                <a:solidFill>
                  <a:srgbClr val="8A8A8A"/>
                </a:solidFill>
                <a:latin typeface="+mn-lt"/>
              </a:defRPr>
            </a:lvl2pPr>
            <a:lvl3pPr>
              <a:defRPr sz="1600">
                <a:solidFill>
                  <a:srgbClr val="8A8A8A"/>
                </a:solidFill>
                <a:latin typeface="+mn-lt"/>
              </a:defRPr>
            </a:lvl3pPr>
            <a:lvl4pPr>
              <a:defRPr sz="1600">
                <a:solidFill>
                  <a:srgbClr val="8A8A8A"/>
                </a:solidFill>
                <a:latin typeface="+mn-lt"/>
              </a:defRPr>
            </a:lvl4pPr>
            <a:lvl5pPr>
              <a:defRPr sz="1600">
                <a:solidFill>
                  <a:srgbClr val="8A8A8A"/>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ctrTitle"/>
          </p:nvPr>
        </p:nvSpPr>
        <p:spPr>
          <a:xfrm>
            <a:off x="1693389" y="1780631"/>
            <a:ext cx="5939321" cy="638969"/>
          </a:xfrm>
        </p:spPr>
        <p:txBody>
          <a:bodyPr>
            <a:normAutofit/>
          </a:bodyPr>
          <a:lstStyle>
            <a:lvl1pPr>
              <a:defRPr sz="2400">
                <a:latin typeface="+mn-lt"/>
              </a:defRPr>
            </a:lvl1pPr>
          </a:lstStyle>
          <a:p>
            <a:r>
              <a:rPr lang="en-US" dirty="0" smtClean="0"/>
              <a:t>Click to edit Master title style</a:t>
            </a:r>
            <a:endParaRPr lang="en-US" dirty="0"/>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Tree>
    <p:extLst>
      <p:ext uri="{BB962C8B-B14F-4D97-AF65-F5344CB8AC3E}">
        <p14:creationId xmlns:p14="http://schemas.microsoft.com/office/powerpoint/2010/main" val="3295755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5729288"/>
            <a:ext cx="92821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0"/>
            <a:ext cx="92821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SzTx/>
              <a:defRPr/>
            </a:pPr>
            <a:endParaRPr lang="en-US" dirty="0">
              <a:solidFill>
                <a:prstClr val="white"/>
              </a:solidFill>
            </a:endParaRPr>
          </a:p>
        </p:txBody>
      </p:sp>
      <p:pic>
        <p:nvPicPr>
          <p:cNvPr id="7" name="Picture 9" descr="FL_Stainless Squar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58963" y="555625"/>
            <a:ext cx="53530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dirty="0">
              <a:solidFill>
                <a:srgbClr val="9C4636">
                  <a:tint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srgbClr val="9C4636">
                  <a:tint val="75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131B8EC8-F9B4-421B-AA7B-6A2B4E7865D8}" type="slidenum">
              <a:rPr lang="en-US">
                <a:solidFill>
                  <a:srgbClr val="9C4636">
                    <a:tint val="75000"/>
                  </a:srgbClr>
                </a:solidFill>
              </a:rPr>
              <a:pPr>
                <a:defRPr/>
              </a:pPr>
              <a:t>‹#›</a:t>
            </a:fld>
            <a:endParaRPr lang="en-US" dirty="0">
              <a:solidFill>
                <a:srgbClr val="9C4636">
                  <a:tint val="75000"/>
                </a:srgbClr>
              </a:solidFill>
            </a:endParaRPr>
          </a:p>
        </p:txBody>
      </p:sp>
    </p:spTree>
    <p:extLst>
      <p:ext uri="{BB962C8B-B14F-4D97-AF65-F5344CB8AC3E}">
        <p14:creationId xmlns:p14="http://schemas.microsoft.com/office/powerpoint/2010/main" val="172378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srcRect l="32001"/>
          <a:stretch>
            <a:fillRect/>
          </a:stretch>
        </p:blipFill>
        <p:spPr bwMode="auto">
          <a:xfrm>
            <a:off x="0" y="5729288"/>
            <a:ext cx="9282113" cy="1254125"/>
          </a:xfrm>
          <a:prstGeom prst="rect">
            <a:avLst/>
          </a:prstGeom>
          <a:noFill/>
          <a:ln w="9525">
            <a:noFill/>
            <a:miter lim="800000"/>
            <a:headEnd/>
            <a:tailEnd/>
          </a:ln>
        </p:spPr>
      </p:pic>
      <p:pic>
        <p:nvPicPr>
          <p:cNvPr id="5" name="Picture 7" descr="Felhaber powerpoint bckgrds-14.png"/>
          <p:cNvPicPr>
            <a:picLocks noChangeAspect="1"/>
          </p:cNvPicPr>
          <p:nvPr userDrawn="1"/>
        </p:nvPicPr>
        <p:blipFill>
          <a:blip r:embed="rId2"/>
          <a:srcRect l="32001"/>
          <a:stretch>
            <a:fillRect/>
          </a:stretch>
        </p:blipFill>
        <p:spPr bwMode="auto">
          <a:xfrm>
            <a:off x="0" y="0"/>
            <a:ext cx="9282113" cy="1252538"/>
          </a:xfrm>
          <a:prstGeom prst="rect">
            <a:avLst/>
          </a:prstGeom>
          <a:noFill/>
          <a:ln w="9525">
            <a:noFill/>
            <a:miter lim="800000"/>
            <a:headEnd/>
            <a:tailEnd/>
          </a:ln>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pic>
        <p:nvPicPr>
          <p:cNvPr id="7" name="Picture 9" descr="FL_Stainless Square-01.png"/>
          <p:cNvPicPr>
            <a:picLocks noChangeAspect="1"/>
          </p:cNvPicPr>
          <p:nvPr userDrawn="1"/>
        </p:nvPicPr>
        <p:blipFill>
          <a:blip r:embed="rId3"/>
          <a:srcRect/>
          <a:stretch>
            <a:fillRect/>
          </a:stretch>
        </p:blipFill>
        <p:spPr bwMode="auto">
          <a:xfrm>
            <a:off x="1858963" y="555625"/>
            <a:ext cx="5353050" cy="4014788"/>
          </a:xfrm>
          <a:prstGeom prst="rect">
            <a:avLst/>
          </a:prstGeom>
          <a:noFill/>
          <a:ln w="9525">
            <a:noFill/>
            <a:miter lim="800000"/>
            <a:headEnd/>
            <a:tailEnd/>
          </a:ln>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77EB0642-EE5A-4A9E-A715-CA44BCE3D5CE}" type="slidenum">
              <a:rPr lang="en-US"/>
              <a:pPr>
                <a:defRPr/>
              </a:pPr>
              <a:t>‹#›</a:t>
            </a:fld>
            <a:endParaRPr lang="en-US" dirty="0"/>
          </a:p>
        </p:txBody>
      </p:sp>
    </p:spTree>
    <p:extLst>
      <p:ext uri="{BB962C8B-B14F-4D97-AF65-F5344CB8AC3E}">
        <p14:creationId xmlns:p14="http://schemas.microsoft.com/office/powerpoint/2010/main" val="115911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Layout Felhaber Larson">
    <p:spTree>
      <p:nvGrpSpPr>
        <p:cNvPr id="1" name=""/>
        <p:cNvGrpSpPr/>
        <p:nvPr/>
      </p:nvGrpSpPr>
      <p:grpSpPr>
        <a:xfrm>
          <a:off x="0" y="0"/>
          <a:ext cx="0" cy="0"/>
          <a:chOff x="0" y="0"/>
          <a:chExt cx="0" cy="0"/>
        </a:xfrm>
      </p:grpSpPr>
      <p:pic>
        <p:nvPicPr>
          <p:cNvPr id="10" name="Picture 9"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0"/>
          <a:stretch>
            <a:fillRect/>
          </a:stretch>
        </p:blipFill>
        <p:spPr>
          <a:xfrm>
            <a:off x="0" y="5729986"/>
            <a:ext cx="9282572" cy="1252728"/>
          </a:xfrm>
          <a:prstGeom prst="rect">
            <a:avLst/>
          </a:prstGeom>
        </p:spPr>
      </p:pic>
      <p:pic>
        <p:nvPicPr>
          <p:cNvPr id="9" name="Picture 8"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0"/>
          <a:stretch>
            <a:fillRect/>
          </a:stretch>
        </p:blipFill>
        <p:spPr>
          <a:xfrm>
            <a:off x="0" y="0"/>
            <a:ext cx="9282572" cy="1252728"/>
          </a:xfrm>
          <a:prstGeom prst="rect">
            <a:avLst/>
          </a:prstGeom>
        </p:spPr>
      </p:pic>
      <p:sp>
        <p:nvSpPr>
          <p:cNvPr id="7" name="Rectangle 6"/>
          <p:cNvSpPr/>
          <p:nvPr userDrawn="1"/>
        </p:nvSpPr>
        <p:spPr>
          <a:xfrm>
            <a:off x="-119277" y="1164781"/>
            <a:ext cx="9401849" cy="4891650"/>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pic>
        <p:nvPicPr>
          <p:cNvPr id="11" name="Picture 10" descr="FL_Stainless Squa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9153" y="555408"/>
            <a:ext cx="5352687" cy="4014515"/>
          </a:xfrm>
          <a:prstGeom prst="rect">
            <a:avLst/>
          </a:prstGeom>
        </p:spPr>
      </p:pic>
    </p:spTree>
    <p:extLst>
      <p:ext uri="{BB962C8B-B14F-4D97-AF65-F5344CB8AC3E}">
        <p14:creationId xmlns:p14="http://schemas.microsoft.com/office/powerpoint/2010/main" val="10114407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1904452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1810001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1766453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6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9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1669120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2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3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4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5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6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7_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aseline="0">
                <a:solidFill>
                  <a:schemeClr val="bg2">
                    <a:lumMod val="10000"/>
                  </a:schemeClr>
                </a:solidFill>
                <a:latin typeface="Calibri" panose="020F0502020204030204" pitchFamily="34" charset="0"/>
                <a:cs typeface="Times New Roman" panose="02020603050405020304" pitchFamily="18" charset="0"/>
              </a:defRPr>
            </a:lvl1pPr>
          </a:lstStyle>
          <a:p>
            <a:endParaRPr lang="en-US">
              <a:solidFill>
                <a:srgbClr val="EEECE1">
                  <a:lumMod val="10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stStyle>
          <a:p>
            <a:fld id="{3EA74849-DAE2-2C4E-8A30-A8C3411AC971}" type="slidenum">
              <a:rPr lang="en-US" smtClean="0">
                <a:solidFill>
                  <a:srgbClr val="EEECE1">
                    <a:lumMod val="10000"/>
                  </a:srgbClr>
                </a:solidFill>
              </a:rPr>
              <a:pPr/>
              <a:t>‹#›</a:t>
            </a:fld>
            <a:endParaRPr lang="en-US">
              <a:solidFill>
                <a:srgbClr val="EEECE1">
                  <a:lumMod val="10000"/>
                </a:srgbClr>
              </a:solidFill>
            </a:endParaRPr>
          </a:p>
        </p:txBody>
      </p:sp>
      <p:sp>
        <p:nvSpPr>
          <p:cNvPr id="10" name="Content Placeholder 5"/>
          <p:cNvSpPr>
            <a:spLocks noGrp="1"/>
          </p:cNvSpPr>
          <p:nvPr>
            <p:ph sz="quarter" idx="4"/>
          </p:nvPr>
        </p:nvSpPr>
        <p:spPr>
          <a:xfrm>
            <a:off x="545566" y="1175657"/>
            <a:ext cx="8214231" cy="5033041"/>
          </a:xfrm>
        </p:spPr>
        <p:txBody>
          <a:bodyPr>
            <a:normAutofit/>
          </a:bodyPr>
          <a:lstStyle>
            <a:lvl1pPr>
              <a:defRPr sz="2400" baseline="0">
                <a:solidFill>
                  <a:schemeClr val="bg2">
                    <a:lumMod val="10000"/>
                  </a:schemeClr>
                </a:solidFill>
                <a:latin typeface="Calibri" panose="020F0502020204030204" pitchFamily="34" charset="0"/>
                <a:cs typeface="Times New Roman" panose="02020603050405020304" pitchFamily="18" charset="0"/>
              </a:defRPr>
            </a:lvl1pPr>
            <a:lvl2pPr>
              <a:defRPr sz="2400" baseline="0">
                <a:solidFill>
                  <a:schemeClr val="bg2">
                    <a:lumMod val="10000"/>
                  </a:schemeClr>
                </a:solidFill>
                <a:latin typeface="Calibri" panose="020F0502020204030204" pitchFamily="34" charset="0"/>
                <a:cs typeface="Times New Roman" panose="02020603050405020304" pitchFamily="18" charset="0"/>
              </a:defRPr>
            </a:lvl2pPr>
            <a:lvl3pPr>
              <a:defRPr sz="2400" baseline="0">
                <a:solidFill>
                  <a:schemeClr val="bg2">
                    <a:lumMod val="10000"/>
                  </a:schemeClr>
                </a:solidFill>
                <a:latin typeface="Calibri" panose="020F0502020204030204" pitchFamily="34" charset="0"/>
                <a:cs typeface="Times New Roman" panose="02020603050405020304" pitchFamily="18" charset="0"/>
              </a:defRPr>
            </a:lvl3pPr>
            <a:lvl4pPr>
              <a:defRPr sz="2400" baseline="0">
                <a:solidFill>
                  <a:schemeClr val="bg2">
                    <a:lumMod val="10000"/>
                  </a:schemeClr>
                </a:solidFill>
                <a:latin typeface="Calibri" panose="020F0502020204030204" pitchFamily="34" charset="0"/>
                <a:cs typeface="Times New Roman" panose="02020603050405020304" pitchFamily="18" charset="0"/>
              </a:defRPr>
            </a:lvl4pPr>
            <a:lvl5pPr>
              <a:defRPr sz="2400" baseline="0">
                <a:solidFill>
                  <a:schemeClr val="bg2">
                    <a:lumMod val="10000"/>
                  </a:schemeClr>
                </a:solidFill>
                <a:latin typeface="Calibri" panose="020F0502020204030204" pitchFamily="34"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a:xfrm>
            <a:off x="0" y="0"/>
            <a:ext cx="9144000" cy="827836"/>
          </a:xfrm>
          <a:prstGeom prst="rect">
            <a:avLst/>
          </a:prstGeom>
        </p:spPr>
      </p:pic>
      <p:pic>
        <p:nvPicPr>
          <p:cNvPr id="9" name="Picture 8" descr="Felhaber powerpoint bckgrds-14.png"/>
          <p:cNvPicPr>
            <a:picLocks noChangeAspect="1"/>
          </p:cNvPicPr>
          <p:nvPr userDrawn="1"/>
        </p:nvPicPr>
        <p:blipFill>
          <a:blip r:embed="rId2" cstate="print">
            <a:extLst>
              <a:ext uri="{28A0092B-C50C-407E-A947-70E740481C1C}">
                <a14:useLocalDpi xmlns:a14="http://schemas.microsoft.com/office/drawing/2010/main" val="0"/>
              </a:ext>
            </a:extLst>
          </a:blip>
          <a:srcRect t="87809" b="-1405"/>
          <a:stretch>
            <a:fillRect/>
          </a:stretch>
        </p:blipFill>
        <p:spPr>
          <a:xfrm>
            <a:off x="0" y="805156"/>
            <a:ext cx="9144000" cy="170318"/>
          </a:xfrm>
          <a:prstGeom prst="rect">
            <a:avLst/>
          </a:prstGeom>
        </p:spPr>
      </p:pic>
    </p:spTree>
    <p:extLst>
      <p:ext uri="{BB962C8B-B14F-4D97-AF65-F5344CB8AC3E}">
        <p14:creationId xmlns:p14="http://schemas.microsoft.com/office/powerpoint/2010/main" val="33024059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34268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165596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20502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2D032-3696-4ABA-B52C-2D5D4DF1DF39}" type="slidenum">
              <a:rPr lang="en-US" smtClean="0"/>
              <a:t>‹#›</a:t>
            </a:fld>
            <a:endParaRPr lang="en-US"/>
          </a:p>
        </p:txBody>
      </p:sp>
    </p:spTree>
    <p:extLst>
      <p:ext uri="{BB962C8B-B14F-4D97-AF65-F5344CB8AC3E}">
        <p14:creationId xmlns:p14="http://schemas.microsoft.com/office/powerpoint/2010/main" val="37305758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2D032-3696-4ABA-B52C-2D5D4DF1DF39}" type="slidenum">
              <a:rPr lang="en-US" smtClean="0"/>
              <a:t>‹#›</a:t>
            </a:fld>
            <a:endParaRPr lang="en-US"/>
          </a:p>
        </p:txBody>
      </p:sp>
    </p:spTree>
    <p:extLst>
      <p:ext uri="{BB962C8B-B14F-4D97-AF65-F5344CB8AC3E}">
        <p14:creationId xmlns:p14="http://schemas.microsoft.com/office/powerpoint/2010/main" val="412968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40" r:id="rId54"/>
    <p:sldLayoutId id="2147483741" r:id="rId5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4.xml"/><Relationship Id="rId1" Type="http://schemas.openxmlformats.org/officeDocument/2006/relationships/slideLayout" Target="../slideLayouts/slideLayout16.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7.xml"/></Relationships>
</file>

<file path=ppt/slides/_rels/slide2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5.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5.xml"/></Relationships>
</file>

<file path=ppt/slides/_rels/slide30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8.xml"/><Relationship Id="rId1" Type="http://schemas.openxmlformats.org/officeDocument/2006/relationships/slideLayout" Target="../slideLayouts/slideLayout15.xml"/></Relationships>
</file>

<file path=ppt/slides/_rels/slide30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9.xml"/><Relationship Id="rId1" Type="http://schemas.openxmlformats.org/officeDocument/2006/relationships/slideLayout" Target="../slideLayouts/slideLayout15.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5.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5.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5.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5.xml"/></Relationships>
</file>

<file path=ppt/slides/_rels/slide31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5.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5.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5.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5.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5.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5.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5.xml"/></Relationships>
</file>

<file path=ppt/slides/_rels/slide3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5.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5.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5.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5.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5.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5.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5.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5.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5.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5.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5.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5.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5.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5.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3400" y="2667000"/>
            <a:ext cx="8064896" cy="4428728"/>
          </a:xfrm>
        </p:spPr>
        <p:txBody>
          <a:bodyPr>
            <a:normAutofit fontScale="40000" lnSpcReduction="20000"/>
          </a:bodyPr>
          <a:lstStyle/>
          <a:p>
            <a:pPr marL="228600" marR="0" indent="0" algn="ctr">
              <a:spcBef>
                <a:spcPts val="0"/>
              </a:spcBef>
              <a:spcAft>
                <a:spcPts val="0"/>
              </a:spcAft>
              <a:buNone/>
            </a:pPr>
            <a:r>
              <a:rPr lang="en-US" sz="4500" b="1" dirty="0">
                <a:latin typeface="CG Omega"/>
                <a:ea typeface="Calibri"/>
                <a:cs typeface="Arial"/>
              </a:rPr>
              <a:t>Table of Contents</a:t>
            </a:r>
            <a:endParaRPr lang="en-US" sz="4500" dirty="0">
              <a:ea typeface="Calibri"/>
            </a:endParaRPr>
          </a:p>
          <a:p>
            <a:pPr marL="228600" marR="0" indent="0" algn="ctr">
              <a:spcBef>
                <a:spcPts val="0"/>
              </a:spcBef>
              <a:spcAft>
                <a:spcPts val="0"/>
              </a:spcAft>
              <a:buNone/>
            </a:pPr>
            <a:r>
              <a:rPr lang="en-US" sz="4500" dirty="0">
                <a:latin typeface="CG Omega"/>
                <a:ea typeface="Calibri"/>
                <a:cs typeface="Arial"/>
              </a:rPr>
              <a:t> </a:t>
            </a:r>
            <a:endParaRPr lang="en-US" sz="45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b="1" u="sng" dirty="0">
                <a:latin typeface="CG Omega"/>
                <a:ea typeface="Calibri"/>
                <a:cs typeface="Arial"/>
              </a:rPr>
              <a:t>Topic</a:t>
            </a:r>
            <a:r>
              <a:rPr lang="en-US" sz="3400" dirty="0">
                <a:latin typeface="CG Omega"/>
                <a:ea typeface="Calibri"/>
                <a:cs typeface="Arial"/>
              </a:rPr>
              <a:t>								</a:t>
            </a:r>
            <a:r>
              <a:rPr lang="en-US" sz="3400" b="1" u="sng" dirty="0" smtClean="0">
                <a:latin typeface="CG Omega"/>
                <a:ea typeface="Calibri"/>
                <a:cs typeface="Arial"/>
              </a:rPr>
              <a:t>Page</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Personnel Policies under the New NLRB					2</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Walk Me Through Grievance Processing					51</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Walk Me Through Non-Competes					</a:t>
            </a:r>
            <a:r>
              <a:rPr lang="en-US" sz="3400" dirty="0" smtClean="0">
                <a:latin typeface="CG Omega"/>
                <a:ea typeface="Calibri"/>
                <a:cs typeface="Arial"/>
              </a:rPr>
              <a:t>89</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Labor &amp; Employment Update						</a:t>
            </a:r>
            <a:r>
              <a:rPr lang="en-US" sz="3400" dirty="0" smtClean="0">
                <a:latin typeface="CG Omega"/>
                <a:ea typeface="Calibri"/>
                <a:cs typeface="Arial"/>
              </a:rPr>
              <a:t>114</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Pay Equity							</a:t>
            </a:r>
            <a:r>
              <a:rPr lang="en-US" sz="3400" dirty="0" smtClean="0">
                <a:latin typeface="CG Omega"/>
                <a:ea typeface="Calibri"/>
                <a:cs typeface="Arial"/>
              </a:rPr>
              <a:t>207</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Walk Me Through Return to Work					</a:t>
            </a:r>
            <a:r>
              <a:rPr lang="en-US" sz="3400" dirty="0" smtClean="0">
                <a:latin typeface="CG Omega"/>
                <a:ea typeface="Calibri"/>
                <a:cs typeface="Arial"/>
              </a:rPr>
              <a:t>252</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Sexual Harassment in the #</a:t>
            </a:r>
            <a:r>
              <a:rPr lang="en-US" sz="3400" dirty="0" err="1">
                <a:latin typeface="CG Omega"/>
                <a:ea typeface="Calibri"/>
                <a:cs typeface="Arial"/>
              </a:rPr>
              <a:t>MeToo</a:t>
            </a:r>
            <a:r>
              <a:rPr lang="en-US" sz="3400" dirty="0">
                <a:latin typeface="CG Omega"/>
                <a:ea typeface="Calibri"/>
                <a:cs typeface="Arial"/>
              </a:rPr>
              <a:t> Era					</a:t>
            </a:r>
            <a:r>
              <a:rPr lang="en-US" sz="3400" dirty="0" smtClean="0">
                <a:latin typeface="CG Omega"/>
                <a:ea typeface="Calibri"/>
                <a:cs typeface="Arial"/>
              </a:rPr>
              <a:t>290</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 </a:t>
            </a:r>
            <a:endParaRPr lang="en-US" sz="3400" dirty="0">
              <a:ea typeface="Calibri"/>
            </a:endParaRPr>
          </a:p>
          <a:p>
            <a:pPr marL="228600" marR="0" indent="0" algn="just">
              <a:spcBef>
                <a:spcPts val="0"/>
              </a:spcBef>
              <a:spcAft>
                <a:spcPts val="0"/>
              </a:spcAft>
              <a:buNone/>
            </a:pPr>
            <a:r>
              <a:rPr lang="en-US" sz="3400" dirty="0">
                <a:latin typeface="CG Omega"/>
                <a:ea typeface="Calibri"/>
                <a:cs typeface="Arial"/>
              </a:rPr>
              <a:t>Walk Me Through Terminations						342</a:t>
            </a:r>
            <a:endParaRPr lang="en-US" sz="3400" dirty="0">
              <a:ea typeface="Calibri"/>
            </a:endParaRPr>
          </a:p>
          <a:p>
            <a:pPr marL="457200" lvl="1" indent="0" algn="just">
              <a:buNone/>
            </a:pPr>
            <a:endParaRPr lang="en-US" dirty="0"/>
          </a:p>
        </p:txBody>
      </p:sp>
      <p:sp>
        <p:nvSpPr>
          <p:cNvPr id="3" name="Title 2"/>
          <p:cNvSpPr>
            <a:spLocks noGrp="1"/>
          </p:cNvSpPr>
          <p:nvPr>
            <p:ph type="ctrTitle"/>
          </p:nvPr>
        </p:nvSpPr>
        <p:spPr/>
        <p:txBody>
          <a:bodyPr>
            <a:normAutofit fontScale="90000"/>
          </a:bodyPr>
          <a:lstStyle/>
          <a:p>
            <a:r>
              <a:rPr lang="en-US" dirty="0" err="1" smtClean="0"/>
              <a:t>Felhaber</a:t>
            </a:r>
            <a:r>
              <a:rPr lang="en-US" dirty="0" smtClean="0"/>
              <a:t> Larson</a:t>
            </a:r>
            <a:br>
              <a:rPr lang="en-US" dirty="0" smtClean="0"/>
            </a:br>
            <a:r>
              <a:rPr lang="en-US" dirty="0" smtClean="0"/>
              <a:t>Labor &amp; Employment Law Seminar 2018</a:t>
            </a:r>
            <a:endParaRPr lang="en-US" dirty="0"/>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a:t>
            </a:fld>
            <a:endParaRPr lang="en-US">
              <a:solidFill>
                <a:srgbClr val="9C4636">
                  <a:tint val="75000"/>
                </a:srgbClr>
              </a:solidFill>
            </a:endParaRPr>
          </a:p>
        </p:txBody>
      </p:sp>
    </p:spTree>
    <p:extLst>
      <p:ext uri="{BB962C8B-B14F-4D97-AF65-F5344CB8AC3E}">
        <p14:creationId xmlns:p14="http://schemas.microsoft.com/office/powerpoint/2010/main" val="12943592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858838" lvl="1" indent="-458788" algn="just">
              <a:spcAft>
                <a:spcPts val="1200"/>
              </a:spcAft>
              <a:buFont typeface="Courier New" panose="02070309020205020404" pitchFamily="49" charset="0"/>
              <a:buChar char="o"/>
              <a:defRPr/>
            </a:pPr>
            <a:r>
              <a:rPr lang="en-US" sz="3200" b="1" dirty="0" smtClean="0"/>
              <a:t>Background</a:t>
            </a:r>
            <a:r>
              <a:rPr lang="en-US" sz="3200" dirty="0" smtClean="0"/>
              <a:t>:</a:t>
            </a:r>
          </a:p>
          <a:p>
            <a:pPr marL="1258888" lvl="2" indent="-458788" algn="just">
              <a:spcAft>
                <a:spcPts val="1200"/>
              </a:spcAft>
              <a:buFont typeface="Wingdings" panose="05000000000000000000" pitchFamily="2" charset="2"/>
              <a:buChar char="§"/>
              <a:defRPr/>
            </a:pPr>
            <a:r>
              <a:rPr lang="en-US" u="sng" dirty="0"/>
              <a:t>The Boeing Company</a:t>
            </a:r>
            <a:r>
              <a:rPr lang="en-US" sz="2800" cap="small" dirty="0" smtClean="0"/>
              <a:t>,</a:t>
            </a:r>
            <a:r>
              <a:rPr lang="en-US" sz="2800" i="1" cap="small" dirty="0" smtClean="0"/>
              <a:t> </a:t>
            </a:r>
            <a:r>
              <a:rPr lang="en-US" sz="2800" cap="small" dirty="0" smtClean="0"/>
              <a:t>365 </a:t>
            </a:r>
            <a:r>
              <a:rPr lang="en-US" sz="2800" cap="small" dirty="0"/>
              <a:t>NLRB No. 154 (Dec. 14, </a:t>
            </a:r>
            <a:r>
              <a:rPr lang="en-US" sz="2800" cap="small" dirty="0" smtClean="0"/>
              <a:t>2017) </a:t>
            </a:r>
            <a:r>
              <a:rPr lang="en-US" sz="2800" dirty="0" smtClean="0"/>
              <a:t>created new test for interpreting lawfulness of policy.</a:t>
            </a:r>
            <a:endParaRPr lang="en-US" sz="2800" dirty="0"/>
          </a:p>
          <a:p>
            <a:pPr marL="1258888" lvl="2" indent="-458788" algn="just">
              <a:spcAft>
                <a:spcPts val="1200"/>
              </a:spcAft>
              <a:buFont typeface="Wingdings" panose="05000000000000000000" pitchFamily="2" charset="2"/>
              <a:buChar char="§"/>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10</a:t>
            </a:fld>
            <a:endParaRPr lang="en-US">
              <a:solidFill>
                <a:srgbClr val="9C4636">
                  <a:tint val="75000"/>
                </a:srgbClr>
              </a:solidFill>
            </a:endParaRPr>
          </a:p>
        </p:txBody>
      </p:sp>
    </p:spTree>
    <p:extLst>
      <p:ext uri="{BB962C8B-B14F-4D97-AF65-F5344CB8AC3E}">
        <p14:creationId xmlns:p14="http://schemas.microsoft.com/office/powerpoint/2010/main" val="321598805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1940861"/>
          </a:xfrm>
        </p:spPr>
        <p:txBody>
          <a:bodyPr>
            <a:normAutofit/>
          </a:bodyPr>
          <a:lstStyle/>
          <a:p>
            <a:endParaRPr lang="en-US" sz="3600" b="1" dirty="0" smtClean="0">
              <a:solidFill>
                <a:schemeClr val="bg2">
                  <a:lumMod val="10000"/>
                </a:schemeClr>
              </a:solidFill>
            </a:endParaRPr>
          </a:p>
          <a:p>
            <a:pPr lvl="0"/>
            <a:r>
              <a:rPr lang="en-US" sz="3600" b="1" dirty="0" smtClean="0">
                <a:solidFill>
                  <a:srgbClr val="9C4636"/>
                </a:solidFill>
              </a:rPr>
              <a:t>How do you enforce a non-compete?</a:t>
            </a:r>
            <a:endParaRPr lang="en-US" sz="3600" b="1" dirty="0">
              <a:solidFill>
                <a:srgbClr val="9C4636"/>
              </a:solidFill>
            </a:endParaRPr>
          </a:p>
          <a:p>
            <a:endParaRPr lang="en-US" sz="3600" b="1" dirty="0" smtClean="0">
              <a:solidFill>
                <a:schemeClr val="bg2">
                  <a:lumMod val="10000"/>
                </a:schemeClr>
              </a:solidFill>
            </a:endParaRPr>
          </a:p>
          <a:p>
            <a:pPr>
              <a:spcBef>
                <a:spcPts val="0"/>
              </a:spcBef>
            </a:pPr>
            <a:endParaRPr lang="en-US" sz="36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86034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451455" y="17526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073972" y="2964180"/>
            <a:ext cx="6759388" cy="369332"/>
          </a:xfrm>
          <a:prstGeom prst="rect">
            <a:avLst/>
          </a:prstGeom>
          <a:noFill/>
        </p:spPr>
        <p:txBody>
          <a:bodyPr wrap="square" rtlCol="0">
            <a:spAutoFit/>
          </a:bodyPr>
          <a:lstStyle/>
          <a:p>
            <a:endParaRPr lang="en-US" dirty="0">
              <a:solidFill>
                <a:srgbClr val="002060"/>
              </a:solidFill>
            </a:endParaRPr>
          </a:p>
        </p:txBody>
      </p:sp>
      <p:sp>
        <p:nvSpPr>
          <p:cNvPr id="10" name="Content Placeholder 9"/>
          <p:cNvSpPr>
            <a:spLocks noGrp="1"/>
          </p:cNvSpPr>
          <p:nvPr>
            <p:ph sz="quarter" idx="4"/>
          </p:nvPr>
        </p:nvSpPr>
        <p:spPr>
          <a:xfrm>
            <a:off x="1073972" y="1341096"/>
            <a:ext cx="6558738" cy="5090207"/>
          </a:xfrm>
        </p:spPr>
        <p:txBody>
          <a:bodyPr/>
          <a:lstStyle/>
          <a:p>
            <a:pPr marL="0" indent="0">
              <a:buNone/>
            </a:pPr>
            <a:endParaRPr lang="en-US" sz="2000" b="1" dirty="0" smtClean="0">
              <a:solidFill>
                <a:schemeClr val="tx1"/>
              </a:solidFill>
            </a:endParaRPr>
          </a:p>
          <a:p>
            <a:pPr marL="0" indent="0">
              <a:buNone/>
            </a:pPr>
            <a:r>
              <a:rPr lang="en-US" sz="2000" b="1" dirty="0" smtClean="0">
                <a:solidFill>
                  <a:schemeClr val="tx1"/>
                </a:solidFill>
              </a:rPr>
              <a:t>Handling suspicions about employees</a:t>
            </a:r>
          </a:p>
          <a:p>
            <a:pPr marL="0" indent="0">
              <a:buNone/>
            </a:pPr>
            <a:endParaRPr lang="en-US" sz="2000" b="1" dirty="0">
              <a:solidFill>
                <a:schemeClr val="tx1"/>
              </a:solidFill>
            </a:endParaRPr>
          </a:p>
          <a:p>
            <a:pPr marL="0" indent="0">
              <a:buNone/>
            </a:pPr>
            <a:r>
              <a:rPr lang="en-US" sz="2000" b="1" dirty="0" smtClean="0">
                <a:solidFill>
                  <a:schemeClr val="tx1"/>
                </a:solidFill>
              </a:rPr>
              <a:t>Cease and Desist Communications</a:t>
            </a:r>
          </a:p>
          <a:p>
            <a:pPr marL="0" indent="0">
              <a:buNone/>
            </a:pPr>
            <a:endParaRPr lang="en-US" sz="2000" b="1" dirty="0">
              <a:solidFill>
                <a:schemeClr val="tx1"/>
              </a:solidFill>
            </a:endParaRPr>
          </a:p>
          <a:p>
            <a:pPr marL="0" indent="0">
              <a:buNone/>
            </a:pPr>
            <a:r>
              <a:rPr lang="en-US" sz="2000" b="1" dirty="0" smtClean="0">
                <a:solidFill>
                  <a:schemeClr val="tx1"/>
                </a:solidFill>
              </a:rPr>
              <a:t>Preserving Evidence / Forensic Examinations</a:t>
            </a:r>
          </a:p>
          <a:p>
            <a:pPr marL="0" indent="0">
              <a:buNone/>
            </a:pPr>
            <a:endParaRPr lang="en-US" sz="2000" b="1" dirty="0">
              <a:solidFill>
                <a:schemeClr val="tx1"/>
              </a:solidFill>
            </a:endParaRPr>
          </a:p>
          <a:p>
            <a:pPr marL="0" indent="0">
              <a:buNone/>
            </a:pPr>
            <a:r>
              <a:rPr lang="en-US" sz="2000" b="1" dirty="0" smtClean="0">
                <a:solidFill>
                  <a:schemeClr val="tx1"/>
                </a:solidFill>
              </a:rPr>
              <a:t>Temporary Restraining Orders</a:t>
            </a:r>
          </a:p>
          <a:p>
            <a:pPr marL="0" indent="0">
              <a:buNone/>
            </a:pPr>
            <a:endParaRPr lang="en-US" sz="2000" b="1" dirty="0">
              <a:solidFill>
                <a:schemeClr val="tx1"/>
              </a:solidFill>
            </a:endParaRPr>
          </a:p>
          <a:p>
            <a:pPr marL="0" indent="0">
              <a:buNone/>
            </a:pPr>
            <a:r>
              <a:rPr lang="en-US" sz="2000" b="1" dirty="0" smtClean="0">
                <a:solidFill>
                  <a:schemeClr val="tx1"/>
                </a:solidFill>
              </a:rPr>
              <a:t>Litigation</a:t>
            </a:r>
          </a:p>
          <a:p>
            <a:pPr marL="0" indent="0">
              <a:buNone/>
            </a:pPr>
            <a:endParaRPr lang="en-US" sz="2000" b="1" dirty="0">
              <a:solidFill>
                <a:schemeClr val="tx1"/>
              </a:solidFill>
            </a:endParaRPr>
          </a:p>
          <a:p>
            <a:pPr marL="0" indent="0">
              <a:buNone/>
            </a:pPr>
            <a:r>
              <a:rPr lang="en-US" sz="2000" b="1" dirty="0" smtClean="0">
                <a:solidFill>
                  <a:schemeClr val="tx1"/>
                </a:solidFill>
              </a:rPr>
              <a:t>Damages</a:t>
            </a:r>
          </a:p>
          <a:p>
            <a:pPr marL="0" indent="0">
              <a:buNone/>
            </a:pPr>
            <a:endParaRPr lang="en-US" dirty="0" smtClean="0"/>
          </a:p>
        </p:txBody>
      </p:sp>
      <p:sp>
        <p:nvSpPr>
          <p:cNvPr id="8" name="Chevron 7"/>
          <p:cNvSpPr/>
          <p:nvPr/>
        </p:nvSpPr>
        <p:spPr>
          <a:xfrm>
            <a:off x="451455" y="25146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p:nvSpPr>
        <p:spPr>
          <a:xfrm>
            <a:off x="451455" y="3196352"/>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hevron 11"/>
          <p:cNvSpPr/>
          <p:nvPr/>
        </p:nvSpPr>
        <p:spPr>
          <a:xfrm>
            <a:off x="473713" y="3928967"/>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a:off x="461807" y="47244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Chevron 13"/>
          <p:cNvSpPr/>
          <p:nvPr/>
        </p:nvSpPr>
        <p:spPr>
          <a:xfrm>
            <a:off x="473713" y="5376767"/>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101</a:t>
            </a:fld>
            <a:endParaRPr lang="en-US" dirty="0"/>
          </a:p>
        </p:txBody>
      </p:sp>
    </p:spTree>
    <p:extLst>
      <p:ext uri="{BB962C8B-B14F-4D97-AF65-F5344CB8AC3E}">
        <p14:creationId xmlns:p14="http://schemas.microsoft.com/office/powerpoint/2010/main" val="36959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1940861"/>
          </a:xfrm>
        </p:spPr>
        <p:txBody>
          <a:bodyPr>
            <a:normAutofit/>
          </a:bodyPr>
          <a:lstStyle/>
          <a:p>
            <a:endParaRPr lang="en-US" sz="3600" b="1" dirty="0" smtClean="0">
              <a:solidFill>
                <a:schemeClr val="bg2">
                  <a:lumMod val="10000"/>
                </a:schemeClr>
              </a:solidFill>
            </a:endParaRPr>
          </a:p>
          <a:p>
            <a:pPr>
              <a:spcBef>
                <a:spcPts val="0"/>
              </a:spcBef>
            </a:pPr>
            <a:endParaRPr lang="en-US" sz="3200" b="1" dirty="0" smtClean="0">
              <a:solidFill>
                <a:srgbClr val="9C4636"/>
              </a:solidFill>
              <a:latin typeface="Arial"/>
              <a:ea typeface="+mj-ea"/>
              <a:cs typeface="+mj-cs"/>
            </a:endParaRPr>
          </a:p>
          <a:p>
            <a:pPr>
              <a:spcBef>
                <a:spcPts val="0"/>
              </a:spcBef>
            </a:pPr>
            <a:r>
              <a:rPr lang="en-US" sz="3200" b="1" dirty="0" smtClean="0">
                <a:solidFill>
                  <a:srgbClr val="9C4636"/>
                </a:solidFill>
                <a:latin typeface="Arial"/>
                <a:ea typeface="+mj-ea"/>
                <a:cs typeface="+mj-cs"/>
              </a:rPr>
              <a:t>Hiring </a:t>
            </a:r>
            <a:r>
              <a:rPr lang="en-US" sz="3200" b="1" dirty="0">
                <a:solidFill>
                  <a:srgbClr val="9C4636"/>
                </a:solidFill>
                <a:latin typeface="Arial"/>
                <a:ea typeface="+mj-ea"/>
                <a:cs typeface="+mj-cs"/>
              </a:rPr>
              <a:t>Someone with a Non-Compete</a:t>
            </a:r>
            <a:endParaRPr lang="en-US" sz="32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72303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2" y="2419600"/>
            <a:ext cx="7357145" cy="3544961"/>
          </a:xfrm>
        </p:spPr>
        <p:txBody>
          <a:bodyPr/>
          <a:lstStyle/>
          <a:p>
            <a:pPr marL="285750" indent="-285750">
              <a:buFont typeface="Wingdings" panose="05000000000000000000" pitchFamily="2" charset="2"/>
              <a:buChar char="ü"/>
            </a:pPr>
            <a:r>
              <a:rPr lang="en-US" dirty="0" smtClean="0">
                <a:solidFill>
                  <a:srgbClr val="000000"/>
                </a:solidFill>
              </a:rPr>
              <a:t>Is the applicant subject to a restrictive covenant?</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Is the restrictive covenant valid?</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What can the candidate still do for me?</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How can I carefully draft the job offer?</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Do I need to respond to this “cease and desist” letter? </a:t>
            </a:r>
          </a:p>
          <a:p>
            <a:pPr marL="285750" indent="-285750">
              <a:buFont typeface="Wingdings" panose="05000000000000000000" pitchFamily="2" charset="2"/>
              <a:buChar char="ü"/>
            </a:pPr>
            <a:endParaRPr lang="en-US" dirty="0">
              <a:solidFill>
                <a:srgbClr val="000000"/>
              </a:solidFill>
            </a:endParaRPr>
          </a:p>
          <a:p>
            <a:pPr marL="285750" indent="-285750">
              <a:buFont typeface="Wingdings" panose="05000000000000000000" pitchFamily="2" charset="2"/>
              <a:buChar char="ü"/>
            </a:pPr>
            <a:r>
              <a:rPr lang="en-US" dirty="0" smtClean="0">
                <a:solidFill>
                  <a:srgbClr val="000000"/>
                </a:solidFill>
              </a:rPr>
              <a:t>I have been sued! Can I defend this? </a:t>
            </a: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693389" y="1503794"/>
            <a:ext cx="5939321" cy="638969"/>
          </a:xfrm>
        </p:spPr>
        <p:txBody>
          <a:bodyPr/>
          <a:lstStyle/>
          <a:p>
            <a:pPr algn="ctr"/>
            <a:r>
              <a:rPr lang="en-US" dirty="0" smtClean="0"/>
              <a:t>Hiring Someone with a Non-Compete</a:t>
            </a:r>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103</a:t>
            </a:fld>
            <a:endParaRPr lang="en-US"/>
          </a:p>
        </p:txBody>
      </p:sp>
    </p:spTree>
    <p:extLst>
      <p:ext uri="{BB962C8B-B14F-4D97-AF65-F5344CB8AC3E}">
        <p14:creationId xmlns:p14="http://schemas.microsoft.com/office/powerpoint/2010/main" val="39815272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4253218" cy="4246120"/>
          </a:xfrm>
        </p:spPr>
        <p:txBody>
          <a:bodyPr>
            <a:normAutofit/>
          </a:bodyPr>
          <a:lstStyle/>
          <a:p>
            <a:pPr marL="285750" indent="-285750">
              <a:buFont typeface="Wingdings" panose="05000000000000000000" pitchFamily="2" charset="2"/>
              <a:buChar char="q"/>
            </a:pPr>
            <a:r>
              <a:rPr lang="en-US" dirty="0" smtClean="0">
                <a:solidFill>
                  <a:srgbClr val="000000"/>
                </a:solidFill>
              </a:rPr>
              <a:t>Make this inquiry early in the process</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Often found in an employment agreement, but not always:</a:t>
            </a:r>
          </a:p>
          <a:p>
            <a:pPr marL="1028700" lvl="1">
              <a:buFont typeface="Wingdings" panose="05000000000000000000" pitchFamily="2" charset="2"/>
              <a:buChar char="§"/>
            </a:pPr>
            <a:r>
              <a:rPr lang="en-US" dirty="0" smtClean="0">
                <a:solidFill>
                  <a:srgbClr val="000000"/>
                </a:solidFill>
              </a:rPr>
              <a:t>Stock option agreement</a:t>
            </a:r>
          </a:p>
          <a:p>
            <a:pPr marL="1028700" lvl="1">
              <a:buFont typeface="Wingdings" panose="05000000000000000000" pitchFamily="2" charset="2"/>
              <a:buChar char="§"/>
            </a:pPr>
            <a:r>
              <a:rPr lang="en-US" dirty="0" smtClean="0">
                <a:solidFill>
                  <a:srgbClr val="000000"/>
                </a:solidFill>
              </a:rPr>
              <a:t>Deferred compensation agreement</a:t>
            </a:r>
          </a:p>
          <a:p>
            <a:pPr marL="1028700" lvl="1">
              <a:buFont typeface="Wingdings" panose="05000000000000000000" pitchFamily="2" charset="2"/>
              <a:buChar char="§"/>
            </a:pPr>
            <a:r>
              <a:rPr lang="en-US" dirty="0" smtClean="0">
                <a:solidFill>
                  <a:srgbClr val="000000"/>
                </a:solidFill>
              </a:rPr>
              <a:t>Confidentiality agreement</a:t>
            </a:r>
          </a:p>
          <a:p>
            <a:pPr marL="1028700" lvl="1">
              <a:buFont typeface="Wingdings" panose="05000000000000000000" pitchFamily="2" charset="2"/>
              <a:buChar char="§"/>
            </a:pPr>
            <a:r>
              <a:rPr lang="en-US" dirty="0" smtClean="0">
                <a:solidFill>
                  <a:srgbClr val="000000"/>
                </a:solidFill>
              </a:rPr>
              <a:t>Inventions agreement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If no, recite this in the offer letter and make offer contingent on absence of restrictive covenant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If yes, obtain a copy of the restrictive covenant</a:t>
            </a: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Is the Applicant Subject to Restrictive Covenant?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008" y="2673359"/>
            <a:ext cx="3568654" cy="38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EA74849-DAE2-2C4E-8A30-A8C3411AC971}" type="slidenum">
              <a:rPr lang="en-US" smtClean="0"/>
              <a:t>104</a:t>
            </a:fld>
            <a:endParaRPr lang="en-US"/>
          </a:p>
        </p:txBody>
      </p:sp>
    </p:spTree>
    <p:extLst>
      <p:ext uri="{BB962C8B-B14F-4D97-AF65-F5344CB8AC3E}">
        <p14:creationId xmlns:p14="http://schemas.microsoft.com/office/powerpoint/2010/main" val="1582724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357144" cy="4090257"/>
          </a:xfrm>
        </p:spPr>
        <p:txBody>
          <a:bodyPr>
            <a:normAutofit lnSpcReduction="10000"/>
          </a:bodyPr>
          <a:lstStyle/>
          <a:p>
            <a:pPr marL="285750" indent="-285750">
              <a:buFont typeface="Wingdings" panose="05000000000000000000" pitchFamily="2" charset="2"/>
              <a:buChar char="q"/>
            </a:pPr>
            <a:r>
              <a:rPr lang="en-US" dirty="0">
                <a:solidFill>
                  <a:srgbClr val="000000"/>
                </a:solidFill>
              </a:rPr>
              <a:t>Consult with outside legal counsel</a:t>
            </a:r>
          </a:p>
          <a:p>
            <a:pPr marL="1028700" lvl="1">
              <a:buFont typeface="Wingdings" panose="05000000000000000000" pitchFamily="2" charset="2"/>
              <a:buChar char="§"/>
            </a:pPr>
            <a:r>
              <a:rPr lang="en-US" dirty="0">
                <a:solidFill>
                  <a:srgbClr val="000000"/>
                </a:solidFill>
              </a:rPr>
              <a:t>Reasonable reliance on outside counsel is a defense to tortious interference claim</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Choice of Law Provision</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Consideration</a:t>
            </a:r>
          </a:p>
          <a:p>
            <a:pPr marL="1028700" lvl="1">
              <a:buFont typeface="Wingdings" panose="05000000000000000000" pitchFamily="2" charset="2"/>
              <a:buChar char="§"/>
            </a:pPr>
            <a:r>
              <a:rPr lang="en-US" dirty="0" smtClean="0">
                <a:solidFill>
                  <a:srgbClr val="000000"/>
                </a:solidFill>
              </a:rPr>
              <a:t>Executed at the outset of prior employment</a:t>
            </a:r>
          </a:p>
          <a:p>
            <a:pPr marL="1028700" lvl="1">
              <a:buFont typeface="Wingdings" panose="05000000000000000000" pitchFamily="2" charset="2"/>
              <a:buChar char="§"/>
            </a:pPr>
            <a:r>
              <a:rPr lang="en-US" dirty="0" smtClean="0">
                <a:solidFill>
                  <a:srgbClr val="000000"/>
                </a:solidFill>
              </a:rPr>
              <a:t>Non-illusory benefit conferred in connection with mid-employment restrictive covenant</a:t>
            </a:r>
          </a:p>
          <a:p>
            <a:pPr lvl="1" indent="0">
              <a:buNone/>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Vague or Unreasonable in Scope</a:t>
            </a:r>
          </a:p>
          <a:p>
            <a:pPr marL="1028700" lvl="1">
              <a:buFont typeface="Wingdings" panose="05000000000000000000" pitchFamily="2" charset="2"/>
              <a:buChar char="§"/>
            </a:pPr>
            <a:r>
              <a:rPr lang="en-US" dirty="0" smtClean="0">
                <a:solidFill>
                  <a:srgbClr val="000000"/>
                </a:solidFill>
              </a:rPr>
              <a:t>Temporal restriction</a:t>
            </a:r>
          </a:p>
          <a:p>
            <a:pPr marL="1028700" lvl="1">
              <a:buFont typeface="Wingdings" panose="05000000000000000000" pitchFamily="2" charset="2"/>
              <a:buChar char="§"/>
            </a:pPr>
            <a:r>
              <a:rPr lang="en-US" dirty="0" smtClean="0">
                <a:solidFill>
                  <a:srgbClr val="000000"/>
                </a:solidFill>
              </a:rPr>
              <a:t>Geographic restriction</a:t>
            </a:r>
          </a:p>
          <a:p>
            <a:pPr marL="1028700" lvl="1">
              <a:buFont typeface="Wingdings" panose="05000000000000000000" pitchFamily="2" charset="2"/>
              <a:buChar char="§"/>
            </a:pPr>
            <a:r>
              <a:rPr lang="en-US" dirty="0" smtClean="0">
                <a:solidFill>
                  <a:srgbClr val="000000"/>
                </a:solidFill>
              </a:rPr>
              <a:t>Customer solicitation restriction (words matter)</a:t>
            </a: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Is the Restrictive Covenant Enforceable?</a:t>
            </a:r>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105</a:t>
            </a:fld>
            <a:endParaRPr lang="en-US"/>
          </a:p>
        </p:txBody>
      </p:sp>
    </p:spTree>
    <p:extLst>
      <p:ext uri="{BB962C8B-B14F-4D97-AF65-F5344CB8AC3E}">
        <p14:creationId xmlns:p14="http://schemas.microsoft.com/office/powerpoint/2010/main" val="1587172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Assign employee to a different account/customer </a:t>
            </a:r>
            <a:r>
              <a:rPr lang="en-US" dirty="0">
                <a:solidFill>
                  <a:srgbClr val="000000"/>
                </a:solidFill>
              </a:rPr>
              <a:t>during restricted </a:t>
            </a:r>
            <a:r>
              <a:rPr lang="en-US" dirty="0" smtClean="0">
                <a:solidFill>
                  <a:srgbClr val="000000"/>
                </a:solidFill>
              </a:rPr>
              <a:t>period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Assign employee to a different territory </a:t>
            </a:r>
            <a:r>
              <a:rPr lang="en-US" dirty="0">
                <a:solidFill>
                  <a:srgbClr val="000000"/>
                </a:solidFill>
              </a:rPr>
              <a:t>during restricted period</a:t>
            </a:r>
            <a:endParaRPr lang="en-US" dirty="0" smtClean="0">
              <a:solidFill>
                <a:srgbClr val="000000"/>
              </a:solidFill>
            </a:endParaRP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Assign employee to a different division during restricted period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Avoid “inevitable” disclosure of trade secrets</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Avoid disclosure of confidential information</a:t>
            </a: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Can the Applicant Function within Restrictions?</a:t>
            </a:r>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106</a:t>
            </a:fld>
            <a:endParaRPr lang="en-US"/>
          </a:p>
        </p:txBody>
      </p:sp>
    </p:spTree>
    <p:extLst>
      <p:ext uri="{BB962C8B-B14F-4D97-AF65-F5344CB8AC3E}">
        <p14:creationId xmlns:p14="http://schemas.microsoft.com/office/powerpoint/2010/main" val="41200619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Disclose and enclose new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Recite existence/non-existence of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Precisely explain what conduct is prohibited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In all cases, explain that the employee cannot use/disclose former employer’s confidential and/or trade secret information</a:t>
            </a:r>
          </a:p>
          <a:p>
            <a:pPr marL="285750" indent="-285750">
              <a:buFont typeface="Wingdings" panose="05000000000000000000" pitchFamily="2" charset="2"/>
              <a:buChar char="q"/>
            </a:pPr>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Carefully Draft Employment Offer/Job Description</a:t>
            </a:r>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107</a:t>
            </a:fld>
            <a:endParaRPr lang="en-US"/>
          </a:p>
        </p:txBody>
      </p:sp>
    </p:spTree>
    <p:extLst>
      <p:ext uri="{BB962C8B-B14F-4D97-AF65-F5344CB8AC3E}">
        <p14:creationId xmlns:p14="http://schemas.microsoft.com/office/powerpoint/2010/main" val="27602248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smtClean="0">
                <a:solidFill>
                  <a:srgbClr val="000000"/>
                </a:solidFill>
                <a:latin typeface="Times New Roman" panose="02020603050405020304" pitchFamily="18" charset="0"/>
                <a:cs typeface="Times New Roman" panose="02020603050405020304" pitchFamily="18" charset="0"/>
              </a:rPr>
              <a:t>Acme Sales Offer </a:t>
            </a:r>
            <a:r>
              <a:rPr lang="en-US" b="1" dirty="0">
                <a:solidFill>
                  <a:srgbClr val="000000"/>
                </a:solidFill>
                <a:latin typeface="Times New Roman" panose="02020603050405020304" pitchFamily="18" charset="0"/>
                <a:cs typeface="Times New Roman" panose="02020603050405020304" pitchFamily="18" charset="0"/>
              </a:rPr>
              <a:t>of Employment – </a:t>
            </a:r>
            <a:r>
              <a:rPr lang="en-US" b="1" dirty="0" smtClean="0">
                <a:solidFill>
                  <a:srgbClr val="000000"/>
                </a:solidFill>
                <a:latin typeface="Times New Roman" panose="02020603050405020304" pitchFamily="18" charset="0"/>
                <a:cs typeface="Times New Roman" panose="02020603050405020304" pitchFamily="18" charset="0"/>
              </a:rPr>
              <a:t>Marcus Twain</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Dear </a:t>
            </a:r>
            <a:r>
              <a:rPr lang="en-US" dirty="0" smtClean="0">
                <a:solidFill>
                  <a:srgbClr val="000000"/>
                </a:solidFill>
                <a:latin typeface="Times New Roman" panose="02020603050405020304" pitchFamily="18" charset="0"/>
                <a:cs typeface="Times New Roman" panose="02020603050405020304" pitchFamily="18" charset="0"/>
              </a:rPr>
              <a:t>Mr. Twain:</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smtClean="0">
                <a:solidFill>
                  <a:srgbClr val="000000"/>
                </a:solidFill>
                <a:latin typeface="Times New Roman" panose="02020603050405020304" pitchFamily="18" charset="0"/>
                <a:cs typeface="Times New Roman" panose="02020603050405020304" pitchFamily="18" charset="0"/>
              </a:rPr>
              <a:t>	Please </a:t>
            </a:r>
            <a:r>
              <a:rPr lang="en-US" dirty="0">
                <a:solidFill>
                  <a:srgbClr val="000000"/>
                </a:solidFill>
                <a:latin typeface="Times New Roman" panose="02020603050405020304" pitchFamily="18" charset="0"/>
                <a:cs typeface="Times New Roman" panose="02020603050405020304" pitchFamily="18" charset="0"/>
              </a:rPr>
              <a:t>consider this letter and the attached Employment Agreement your offer of employment from </a:t>
            </a:r>
            <a:r>
              <a:rPr lang="en-US" dirty="0" smtClean="0">
                <a:solidFill>
                  <a:srgbClr val="000000"/>
                </a:solidFill>
                <a:latin typeface="Times New Roman" panose="02020603050405020304" pitchFamily="18" charset="0"/>
                <a:cs typeface="Times New Roman" panose="02020603050405020304" pitchFamily="18" charset="0"/>
              </a:rPr>
              <a:t>Acme Sales.  </a:t>
            </a:r>
            <a:r>
              <a:rPr lang="en-US" dirty="0">
                <a:solidFill>
                  <a:srgbClr val="00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a:t>
            </a:r>
            <a:r>
              <a:rPr lang="en-US" dirty="0" smtClean="0">
                <a:solidFill>
                  <a:srgbClr val="000000"/>
                </a:solidFill>
                <a:latin typeface="Times New Roman" panose="02020603050405020304" pitchFamily="18" charset="0"/>
                <a:cs typeface="Times New Roman" panose="02020603050405020304" pitchFamily="18" charset="0"/>
              </a:rPr>
              <a:t>Acme understand </a:t>
            </a:r>
            <a:r>
              <a:rPr lang="en-US" dirty="0">
                <a:solidFill>
                  <a:srgbClr val="000000"/>
                </a:solidFill>
                <a:latin typeface="Times New Roman" panose="02020603050405020304" pitchFamily="18" charset="0"/>
                <a:cs typeface="Times New Roman" panose="02020603050405020304" pitchFamily="18" charset="0"/>
              </a:rPr>
              <a:t>that, pursuant to an agreement with your previous employer, you are prohibited </a:t>
            </a:r>
            <a:r>
              <a:rPr lang="en-US" dirty="0" smtClean="0">
                <a:solidFill>
                  <a:srgbClr val="000000"/>
                </a:solidFill>
                <a:latin typeface="Times New Roman" panose="02020603050405020304" pitchFamily="18" charset="0"/>
                <a:cs typeface="Times New Roman" panose="02020603050405020304" pitchFamily="18" charset="0"/>
              </a:rPr>
              <a:t>from, either directly or indirectly, providing products or services to any </a:t>
            </a:r>
            <a:r>
              <a:rPr lang="en-US" dirty="0" err="1" smtClean="0">
                <a:solidFill>
                  <a:srgbClr val="000000"/>
                </a:solidFill>
                <a:latin typeface="Times New Roman" panose="02020603050405020304" pitchFamily="18" charset="0"/>
                <a:cs typeface="Times New Roman" panose="02020603050405020304" pitchFamily="18" charset="0"/>
              </a:rPr>
              <a:t>Globex</a:t>
            </a:r>
            <a:r>
              <a:rPr lang="en-US" dirty="0" smtClean="0">
                <a:solidFill>
                  <a:srgbClr val="000000"/>
                </a:solidFill>
                <a:latin typeface="Times New Roman" panose="02020603050405020304" pitchFamily="18" charset="0"/>
                <a:cs typeface="Times New Roman" panose="02020603050405020304" pitchFamily="18" charset="0"/>
              </a:rPr>
              <a:t> Corporation customer or prospective customer with whom you worked during your last year of employment with </a:t>
            </a:r>
            <a:r>
              <a:rPr lang="en-US" dirty="0" err="1" smtClean="0">
                <a:solidFill>
                  <a:srgbClr val="000000"/>
                </a:solidFill>
                <a:latin typeface="Times New Roman" panose="02020603050405020304" pitchFamily="18" charset="0"/>
                <a:cs typeface="Times New Roman" panose="02020603050405020304" pitchFamily="18" charset="0"/>
              </a:rPr>
              <a:t>Globex</a:t>
            </a:r>
            <a:r>
              <a:rPr lang="en-US" dirty="0" smtClean="0">
                <a:solidFill>
                  <a:srgbClr val="000000"/>
                </a:solidFill>
                <a:latin typeface="Times New Roman" panose="02020603050405020304" pitchFamily="18" charset="0"/>
                <a:cs typeface="Times New Roman" panose="02020603050405020304" pitchFamily="18" charset="0"/>
              </a:rPr>
              <a:t> Corporation.  You </a:t>
            </a:r>
            <a:r>
              <a:rPr lang="en-US" dirty="0">
                <a:solidFill>
                  <a:srgbClr val="000000"/>
                </a:solidFill>
                <a:latin typeface="Times New Roman" panose="02020603050405020304" pitchFamily="18" charset="0"/>
                <a:cs typeface="Times New Roman" panose="02020603050405020304" pitchFamily="18" charset="0"/>
              </a:rPr>
              <a:t>should understand that </a:t>
            </a:r>
            <a:r>
              <a:rPr lang="en-US" dirty="0" smtClean="0">
                <a:solidFill>
                  <a:srgbClr val="000000"/>
                </a:solidFill>
                <a:latin typeface="Times New Roman" panose="02020603050405020304" pitchFamily="18" charset="0"/>
                <a:cs typeface="Times New Roman" panose="02020603050405020304" pitchFamily="18" charset="0"/>
              </a:rPr>
              <a:t> Acme Sales requires </a:t>
            </a:r>
            <a:r>
              <a:rPr lang="en-US" dirty="0">
                <a:solidFill>
                  <a:srgbClr val="000000"/>
                </a:solidFill>
                <a:latin typeface="Times New Roman" panose="02020603050405020304" pitchFamily="18" charset="0"/>
                <a:cs typeface="Times New Roman" panose="02020603050405020304" pitchFamily="18" charset="0"/>
              </a:rPr>
              <a:t>that you comply with </a:t>
            </a:r>
            <a:r>
              <a:rPr lang="en-US" dirty="0" smtClean="0">
                <a:solidFill>
                  <a:srgbClr val="000000"/>
                </a:solidFill>
                <a:latin typeface="Times New Roman" panose="02020603050405020304" pitchFamily="18" charset="0"/>
                <a:cs typeface="Times New Roman" panose="02020603050405020304" pitchFamily="18" charset="0"/>
              </a:rPr>
              <a:t>these obligations.  To </a:t>
            </a:r>
            <a:r>
              <a:rPr lang="en-US" dirty="0">
                <a:solidFill>
                  <a:srgbClr val="000000"/>
                </a:solidFill>
                <a:latin typeface="Times New Roman" panose="02020603050405020304" pitchFamily="18" charset="0"/>
                <a:cs typeface="Times New Roman" panose="02020603050405020304" pitchFamily="18" charset="0"/>
              </a:rPr>
              <a:t>the extent any such customer or prospective customer contacts you, you are required to inform the customer/prospective customer that you cannot work with them, either directly or indirectly.</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Further,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a:t>
            </a:r>
            <a:r>
              <a:rPr lang="en-US" dirty="0" smtClean="0">
                <a:solidFill>
                  <a:srgbClr val="000000"/>
                </a:solidFill>
                <a:latin typeface="Times New Roman" panose="02020603050405020304" pitchFamily="18" charset="0"/>
                <a:cs typeface="Times New Roman" panose="02020603050405020304" pitchFamily="18" charset="0"/>
              </a:rPr>
              <a:t>Acme Sales, </a:t>
            </a:r>
            <a:r>
              <a:rPr lang="en-US" dirty="0">
                <a:solidFill>
                  <a:srgbClr val="000000"/>
                </a:solidFill>
                <a:latin typeface="Times New Roman" panose="02020603050405020304" pitchFamily="18" charset="0"/>
                <a:cs typeface="Times New Roman" panose="02020603050405020304" pitchFamily="18" charset="0"/>
              </a:rPr>
              <a:t>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William Coyote,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p:nvPr>
        </p:nvSpPr>
        <p:spPr>
          <a:xfrm>
            <a:off x="1048624" y="1050856"/>
            <a:ext cx="7122253" cy="638969"/>
          </a:xfrm>
        </p:spPr>
        <p:txBody>
          <a:bodyPr>
            <a:normAutofit/>
          </a:bodyPr>
          <a:lstStyle/>
          <a:p>
            <a:pPr algn="ctr"/>
            <a:r>
              <a:rPr lang="en-US" dirty="0" smtClean="0"/>
              <a:t>Offer Letter: Example 1</a:t>
            </a:r>
            <a:endParaRPr lang="en-US" dirty="0"/>
          </a:p>
        </p:txBody>
      </p:sp>
      <p:sp>
        <p:nvSpPr>
          <p:cNvPr id="8" name="Rectangular Callout 7"/>
          <p:cNvSpPr/>
          <p:nvPr/>
        </p:nvSpPr>
        <p:spPr>
          <a:xfrm>
            <a:off x="5400674" y="1187812"/>
            <a:ext cx="3629025" cy="3069863"/>
          </a:xfrm>
          <a:prstGeom prst="wedgeRectCallout">
            <a:avLst>
              <a:gd name="adj1" fmla="val -65453"/>
              <a:gd name="adj2" fmla="val 38889"/>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any </a:t>
            </a:r>
            <a:r>
              <a:rPr lang="en-US" sz="1500" dirty="0" err="1">
                <a:solidFill>
                  <a:srgbClr val="FF0000"/>
                </a:solidFill>
                <a:latin typeface="Times New Roman" panose="02020603050405020304" pitchFamily="18" charset="0"/>
                <a:cs typeface="Times New Roman" panose="02020603050405020304" pitchFamily="18" charset="0"/>
              </a:rPr>
              <a:t>Globex</a:t>
            </a:r>
            <a:r>
              <a:rPr lang="en-US" sz="1500" dirty="0">
                <a:solidFill>
                  <a:srgbClr val="FF0000"/>
                </a:solidFill>
                <a:latin typeface="Times New Roman" panose="02020603050405020304" pitchFamily="18" charset="0"/>
                <a:cs typeface="Times New Roman" panose="02020603050405020304" pitchFamily="18" charset="0"/>
              </a:rPr>
              <a:t> Corporation customer or prospective customer with whom you worked during your last year of employment with </a:t>
            </a:r>
            <a:r>
              <a:rPr lang="en-US" sz="1500" dirty="0" err="1">
                <a:solidFill>
                  <a:srgbClr val="FF0000"/>
                </a:solidFill>
                <a:latin typeface="Times New Roman" panose="02020603050405020304" pitchFamily="18" charset="0"/>
                <a:cs typeface="Times New Roman" panose="02020603050405020304" pitchFamily="18" charset="0"/>
              </a:rPr>
              <a:t>Globex</a:t>
            </a:r>
            <a:r>
              <a:rPr lang="en-US" sz="1500" dirty="0">
                <a:solidFill>
                  <a:srgbClr val="FF0000"/>
                </a:solidFill>
                <a:latin typeface="Times New Roman" panose="02020603050405020304" pitchFamily="18" charset="0"/>
                <a:cs typeface="Times New Roman" panose="02020603050405020304" pitchFamily="18" charset="0"/>
              </a:rPr>
              <a:t> Corporation.  You should understand that </a:t>
            </a:r>
            <a:r>
              <a:rPr lang="en-US" sz="1500" dirty="0" smtClean="0">
                <a:solidFill>
                  <a:srgbClr val="FF0000"/>
                </a:solidFill>
                <a:latin typeface="Times New Roman" panose="02020603050405020304" pitchFamily="18" charset="0"/>
                <a:cs typeface="Times New Roman" panose="02020603050405020304" pitchFamily="18" charset="0"/>
              </a:rPr>
              <a:t>Acme Sales requires </a:t>
            </a:r>
            <a:r>
              <a:rPr lang="en-US" sz="1500" dirty="0">
                <a:solidFill>
                  <a:srgbClr val="FF0000"/>
                </a:solidFill>
                <a:latin typeface="Times New Roman" panose="02020603050405020304" pitchFamily="18" charset="0"/>
                <a:cs typeface="Times New Roman" panose="02020603050405020304" pitchFamily="18" charset="0"/>
              </a:rPr>
              <a:t>that you comply with these obligations.  To the extent any such customer or prospective customer contacts you, you are required to inform the customer/prospective customer that you cannot work with them, either directly or </a:t>
            </a:r>
            <a:r>
              <a:rPr lang="en-US" sz="1500" dirty="0" smtClean="0">
                <a:solidFill>
                  <a:srgbClr val="FF0000"/>
                </a:solidFill>
                <a:latin typeface="Times New Roman" panose="02020603050405020304" pitchFamily="18" charset="0"/>
                <a:cs typeface="Times New Roman" panose="02020603050405020304" pitchFamily="18" charset="0"/>
              </a:rPr>
              <a:t>indirectly.</a:t>
            </a:r>
            <a:endParaRPr lang="en-US" sz="1500" dirty="0">
              <a:solidFill>
                <a:prstClr val="white"/>
              </a:solidFill>
            </a:endParaRPr>
          </a:p>
        </p:txBody>
      </p:sp>
      <p:sp>
        <p:nvSpPr>
          <p:cNvPr id="9" name="Rectangular Callout 8"/>
          <p:cNvSpPr/>
          <p:nvPr/>
        </p:nvSpPr>
        <p:spPr>
          <a:xfrm>
            <a:off x="638174" y="1689825"/>
            <a:ext cx="3152775" cy="1304925"/>
          </a:xfrm>
          <a:prstGeom prst="wedgeRectCallout">
            <a:avLst>
              <a:gd name="adj1" fmla="val 83699"/>
              <a:gd name="adj2" fmla="val 46442"/>
            </a:avLst>
          </a:prstGeom>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a:t>
            </a:r>
            <a:r>
              <a:rPr lang="en-US"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endParaRPr>
          </a:p>
        </p:txBody>
      </p:sp>
      <p:sp>
        <p:nvSpPr>
          <p:cNvPr id="10" name="Rectangular Callout 9"/>
          <p:cNvSpPr/>
          <p:nvPr/>
        </p:nvSpPr>
        <p:spPr>
          <a:xfrm>
            <a:off x="485775" y="4352925"/>
            <a:ext cx="4114800" cy="800100"/>
          </a:xfrm>
          <a:prstGeom prst="wedgeRectCallout">
            <a:avLst>
              <a:gd name="adj1" fmla="val 85577"/>
              <a:gd name="adj2" fmla="val -22171"/>
            </a:avLst>
          </a:prstGeom>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Further, you may not utilize any confidential or trade secret information belonging to your previous employer.</a:t>
            </a:r>
            <a:endParaRPr lang="en-US" sz="1500" dirty="0">
              <a:solidFill>
                <a:srgbClr val="FF0000"/>
              </a:solidFill>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108</a:t>
            </a:fld>
            <a:endParaRPr lang="en-US"/>
          </a:p>
        </p:txBody>
      </p:sp>
    </p:spTree>
    <p:extLst>
      <p:ext uri="{BB962C8B-B14F-4D97-AF65-F5344CB8AC3E}">
        <p14:creationId xmlns:p14="http://schemas.microsoft.com/office/powerpoint/2010/main" val="4356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smtClean="0">
                <a:solidFill>
                  <a:srgbClr val="000000"/>
                </a:solidFill>
                <a:latin typeface="Times New Roman" panose="02020603050405020304" pitchFamily="18" charset="0"/>
                <a:cs typeface="Times New Roman" panose="02020603050405020304" pitchFamily="18" charset="0"/>
              </a:rPr>
              <a:t>Vehement Capital Partners </a:t>
            </a:r>
            <a:r>
              <a:rPr lang="en-US" b="1" dirty="0">
                <a:solidFill>
                  <a:srgbClr val="000000"/>
                </a:solidFill>
                <a:latin typeface="Times New Roman" panose="02020603050405020304" pitchFamily="18" charset="0"/>
                <a:cs typeface="Times New Roman" panose="02020603050405020304" pitchFamily="18" charset="0"/>
              </a:rPr>
              <a:t>Offer of Employment – </a:t>
            </a:r>
            <a:r>
              <a:rPr lang="en-US" b="1" dirty="0" smtClean="0">
                <a:solidFill>
                  <a:srgbClr val="000000"/>
                </a:solidFill>
                <a:latin typeface="Times New Roman" panose="02020603050405020304" pitchFamily="18" charset="0"/>
                <a:cs typeface="Times New Roman" panose="02020603050405020304" pitchFamily="18" charset="0"/>
              </a:rPr>
              <a:t>Harriet Stowe</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Dear Ms. Stowe:</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Please consider this letter and the attached Employment Agreement your offer of employment from Vehement Capital </a:t>
            </a:r>
            <a:r>
              <a:rPr lang="en-US" dirty="0" smtClean="0">
                <a:solidFill>
                  <a:srgbClr val="000000"/>
                </a:solidFill>
                <a:latin typeface="Times New Roman" panose="02020603050405020304" pitchFamily="18" charset="0"/>
                <a:cs typeface="Times New Roman" panose="02020603050405020304" pitchFamily="18" charset="0"/>
              </a:rPr>
              <a:t>Partners.  As </a:t>
            </a:r>
            <a:r>
              <a:rPr lang="en-US" dirty="0">
                <a:solidFill>
                  <a:srgbClr val="000000"/>
                </a:solidFill>
                <a:latin typeface="Times New Roman" panose="02020603050405020304" pitchFamily="18" charset="0"/>
                <a:cs typeface="Times New Roman" panose="02020603050405020304" pitchFamily="18" charset="0"/>
              </a:rPr>
              <a:t>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Vehement Capital </a:t>
            </a:r>
            <a:r>
              <a:rPr lang="en-US" dirty="0" smtClean="0">
                <a:solidFill>
                  <a:srgbClr val="000000"/>
                </a:solidFill>
                <a:latin typeface="Times New Roman" panose="02020603050405020304" pitchFamily="18" charset="0"/>
                <a:cs typeface="Times New Roman" panose="02020603050405020304" pitchFamily="18" charset="0"/>
              </a:rPr>
              <a:t>Partners </a:t>
            </a:r>
            <a:r>
              <a:rPr lang="en-US" dirty="0">
                <a:solidFill>
                  <a:srgbClr val="000000"/>
                </a:solidFill>
                <a:latin typeface="Times New Roman" panose="02020603050405020304" pitchFamily="18" charset="0"/>
                <a:cs typeface="Times New Roman" panose="02020603050405020304" pitchFamily="18" charset="0"/>
              </a:rPr>
              <a:t>understand that, pursuant to an agreement with your previous employer, you are prohibited from, either directly or indirectly, providing products </a:t>
            </a:r>
            <a:r>
              <a:rPr lang="en-US" dirty="0" smtClean="0">
                <a:solidFill>
                  <a:srgbClr val="000000"/>
                </a:solidFill>
                <a:latin typeface="Times New Roman" panose="02020603050405020304" pitchFamily="18" charset="0"/>
                <a:cs typeface="Times New Roman" panose="02020603050405020304" pitchFamily="18" charset="0"/>
              </a:rPr>
              <a:t>or services to the following customers: [Restricted Customers].  You should understand that </a:t>
            </a:r>
            <a:r>
              <a:rPr lang="en-US" dirty="0">
                <a:solidFill>
                  <a:srgbClr val="000000"/>
                </a:solidFill>
                <a:latin typeface="Times New Roman" panose="02020603050405020304" pitchFamily="18" charset="0"/>
                <a:cs typeface="Times New Roman" panose="02020603050405020304" pitchFamily="18" charset="0"/>
              </a:rPr>
              <a:t>Vehement Capital Partners </a:t>
            </a:r>
            <a:r>
              <a:rPr lang="en-US" dirty="0" smtClean="0">
                <a:solidFill>
                  <a:srgbClr val="000000"/>
                </a:solidFill>
                <a:latin typeface="Times New Roman" panose="02020603050405020304" pitchFamily="18" charset="0"/>
                <a:cs typeface="Times New Roman" panose="02020603050405020304" pitchFamily="18" charset="0"/>
              </a:rPr>
              <a:t>requires </a:t>
            </a:r>
            <a:r>
              <a:rPr lang="en-US" dirty="0">
                <a:solidFill>
                  <a:srgbClr val="000000"/>
                </a:solidFill>
                <a:latin typeface="Times New Roman" panose="02020603050405020304" pitchFamily="18" charset="0"/>
                <a:cs typeface="Times New Roman" panose="02020603050405020304" pitchFamily="18" charset="0"/>
              </a:rPr>
              <a:t>that you comply with these obligations.  To the extent any such </a:t>
            </a:r>
            <a:r>
              <a:rPr lang="en-US" dirty="0" smtClean="0">
                <a:solidFill>
                  <a:srgbClr val="000000"/>
                </a:solidFill>
                <a:latin typeface="Times New Roman" panose="02020603050405020304" pitchFamily="18" charset="0"/>
                <a:cs typeface="Times New Roman" panose="02020603050405020304" pitchFamily="18" charset="0"/>
              </a:rPr>
              <a:t>customers contact </a:t>
            </a:r>
            <a:r>
              <a:rPr lang="en-US" dirty="0">
                <a:solidFill>
                  <a:srgbClr val="000000"/>
                </a:solidFill>
                <a:latin typeface="Times New Roman" panose="02020603050405020304" pitchFamily="18" charset="0"/>
                <a:cs typeface="Times New Roman" panose="02020603050405020304" pitchFamily="18" charset="0"/>
              </a:rPr>
              <a:t>you, you are required to inform the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that you cannot work with them, either directly or indirectly. </a:t>
            </a:r>
            <a:r>
              <a:rPr lang="en-US" dirty="0" smtClean="0">
                <a:solidFill>
                  <a:srgbClr val="000000"/>
                </a:solidFill>
                <a:latin typeface="Times New Roman" panose="02020603050405020304" pitchFamily="18" charset="0"/>
                <a:cs typeface="Times New Roman" panose="02020603050405020304" pitchFamily="18" charset="0"/>
              </a:rPr>
              <a:t> Further</a:t>
            </a:r>
            <a:r>
              <a:rPr lang="en-US" dirty="0">
                <a:solidFill>
                  <a:srgbClr val="000000"/>
                </a:solidFill>
                <a:latin typeface="Times New Roman" panose="02020603050405020304" pitchFamily="18" charset="0"/>
                <a:cs typeface="Times New Roman" panose="02020603050405020304" pitchFamily="18" charset="0"/>
              </a:rPr>
              <a:t>,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Vehement Capital </a:t>
            </a:r>
            <a:r>
              <a:rPr lang="en-US" dirty="0" smtClean="0">
                <a:solidFill>
                  <a:srgbClr val="000000"/>
                </a:solidFill>
                <a:latin typeface="Times New Roman" panose="02020603050405020304" pitchFamily="18" charset="0"/>
                <a:cs typeface="Times New Roman" panose="02020603050405020304" pitchFamily="18" charset="0"/>
              </a:rPr>
              <a:t>Partners, </a:t>
            </a:r>
            <a:r>
              <a:rPr lang="en-US" dirty="0">
                <a:solidFill>
                  <a:srgbClr val="000000"/>
                </a:solidFill>
                <a:latin typeface="Times New Roman" panose="02020603050405020304" pitchFamily="18" charset="0"/>
                <a:cs typeface="Times New Roman" panose="02020603050405020304" pitchFamily="18" charset="0"/>
              </a:rPr>
              <a:t>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Nancy </a:t>
            </a:r>
            <a:r>
              <a:rPr lang="en-US" dirty="0" err="1" smtClean="0">
                <a:solidFill>
                  <a:srgbClr val="000000"/>
                </a:solidFill>
                <a:latin typeface="Times New Roman" panose="02020603050405020304" pitchFamily="18" charset="0"/>
                <a:cs typeface="Times New Roman" panose="02020603050405020304" pitchFamily="18" charset="0"/>
              </a:rPr>
              <a:t>Botwin</a:t>
            </a:r>
            <a:r>
              <a:rPr lang="en-US" dirty="0" smtClean="0">
                <a:solidFill>
                  <a:srgbClr val="000000"/>
                </a:solidFill>
                <a:latin typeface="Times New Roman" panose="02020603050405020304" pitchFamily="18" charset="0"/>
                <a:cs typeface="Times New Roman" panose="02020603050405020304" pitchFamily="18" charset="0"/>
              </a:rPr>
              <a:t>,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1048624" y="1050856"/>
            <a:ext cx="7122253" cy="638969"/>
          </a:xfrm>
        </p:spPr>
        <p:txBody>
          <a:bodyPr>
            <a:normAutofit/>
          </a:bodyPr>
          <a:lstStyle/>
          <a:p>
            <a:pPr algn="ctr"/>
            <a:r>
              <a:rPr lang="en-US" dirty="0" smtClean="0"/>
              <a:t>Offer Letter: Example 2</a:t>
            </a:r>
            <a:endParaRPr lang="en-US" dirty="0"/>
          </a:p>
        </p:txBody>
      </p:sp>
      <p:sp>
        <p:nvSpPr>
          <p:cNvPr id="4" name="Rectangular Callout 3"/>
          <p:cNvSpPr/>
          <p:nvPr/>
        </p:nvSpPr>
        <p:spPr>
          <a:xfrm>
            <a:off x="2819400" y="1247775"/>
            <a:ext cx="4813309" cy="222885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the following customers: [Restricted Customers].  You should understand that Vehement Capital Partners requires that you comply with these obligations.  To the extent any such customers contact you, you are required to inform the customer that you cannot work with them, either directly or indirectly</a:t>
            </a:r>
            <a:endParaRPr lang="en-US" sz="1500" dirty="0">
              <a:solidFill>
                <a:prstClr val="white"/>
              </a:solidFill>
            </a:endParaRPr>
          </a:p>
        </p:txBody>
      </p:sp>
      <p:sp>
        <p:nvSpPr>
          <p:cNvPr id="5" name="Slide Number Placeholder 4"/>
          <p:cNvSpPr>
            <a:spLocks noGrp="1"/>
          </p:cNvSpPr>
          <p:nvPr>
            <p:ph type="sldNum" sz="quarter" idx="12"/>
          </p:nvPr>
        </p:nvSpPr>
        <p:spPr/>
        <p:txBody>
          <a:bodyPr/>
          <a:lstStyle/>
          <a:p>
            <a:fld id="{3EA74849-DAE2-2C4E-8A30-A8C3411AC971}" type="slidenum">
              <a:rPr lang="en-US" smtClean="0"/>
              <a:t>109</a:t>
            </a:fld>
            <a:endParaRPr lang="en-US"/>
          </a:p>
        </p:txBody>
      </p:sp>
    </p:spTree>
    <p:extLst>
      <p:ext uri="{BB962C8B-B14F-4D97-AF65-F5344CB8AC3E}">
        <p14:creationId xmlns:p14="http://schemas.microsoft.com/office/powerpoint/2010/main" val="39857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16424"/>
          </a:xfrm>
        </p:spPr>
        <p:txBody>
          <a:bodyPr>
            <a:normAutofit/>
          </a:bodyPr>
          <a:lstStyle/>
          <a:p>
            <a:pPr marL="342900" indent="-342900" algn="just">
              <a:buFont typeface="Arial" panose="020B0604020202020204" pitchFamily="34" charset="0"/>
              <a:buChar char="•"/>
              <a:defRPr/>
            </a:pPr>
            <a:r>
              <a:rPr lang="en-US" b="1" dirty="0" smtClean="0"/>
              <a:t>Previous</a:t>
            </a:r>
            <a:r>
              <a:rPr lang="en-US" dirty="0" smtClean="0"/>
              <a:t> test: a workplace policy was unlawful if an employee “would reasonably construe” the rule to restrict protected concerted activity.</a:t>
            </a:r>
          </a:p>
          <a:p>
            <a:pPr algn="just">
              <a:defRPr/>
            </a:pPr>
            <a:r>
              <a:rPr lang="en-US" b="1" dirty="0" smtClean="0"/>
              <a:t>New</a:t>
            </a:r>
            <a:r>
              <a:rPr lang="en-US" i="1" dirty="0" smtClean="0"/>
              <a:t> </a:t>
            </a:r>
            <a:r>
              <a:rPr lang="en-US" u="sng" dirty="0" smtClean="0"/>
              <a:t>Boeing</a:t>
            </a:r>
            <a:r>
              <a:rPr lang="en-US" i="1" dirty="0" smtClean="0"/>
              <a:t> </a:t>
            </a:r>
            <a:r>
              <a:rPr lang="en-US" dirty="0" smtClean="0"/>
              <a:t>test: balance two </a:t>
            </a:r>
            <a:r>
              <a:rPr lang="en-US" dirty="0"/>
              <a:t>factors </a:t>
            </a:r>
            <a:r>
              <a:rPr lang="en-US" dirty="0" smtClean="0"/>
              <a:t>to determine legality:</a:t>
            </a:r>
            <a:endParaRPr lang="en-US" dirty="0"/>
          </a:p>
          <a:p>
            <a:pPr marL="1200150" lvl="1" indent="-457200" algn="just">
              <a:buFont typeface="+mj-lt"/>
              <a:buAutoNum type="arabicPeriod"/>
              <a:defRPr/>
            </a:pPr>
            <a:r>
              <a:rPr lang="en-US" dirty="0" smtClean="0"/>
              <a:t>The </a:t>
            </a:r>
            <a:r>
              <a:rPr lang="en-US" dirty="0"/>
              <a:t>rule’s potential impact on protected concerted activity; and</a:t>
            </a:r>
          </a:p>
          <a:p>
            <a:pPr marL="1200150" lvl="1" indent="-457200" algn="just">
              <a:buFont typeface="+mj-lt"/>
              <a:buAutoNum type="arabicPeriod"/>
              <a:defRPr/>
            </a:pPr>
            <a:r>
              <a:rPr lang="en-US" dirty="0"/>
              <a:t>The employer’s legitimate business justification(s) for the rule.</a:t>
            </a:r>
          </a:p>
          <a:p>
            <a:pPr marL="342900" indent="-342900" algn="just">
              <a:buFont typeface="Arial" panose="020B0604020202020204" pitchFamily="34" charset="0"/>
              <a:buChar char="•"/>
              <a:defRPr/>
            </a:pPr>
            <a:endParaRPr lang="en-US" dirty="0"/>
          </a:p>
        </p:txBody>
      </p:sp>
      <p:sp>
        <p:nvSpPr>
          <p:cNvPr id="3" name="Title 2"/>
          <p:cNvSpPr>
            <a:spLocks noGrp="1"/>
          </p:cNvSpPr>
          <p:nvPr>
            <p:ph type="ctrTitle"/>
          </p:nvPr>
        </p:nvSpPr>
        <p:spPr>
          <a:xfrm>
            <a:off x="762000" y="1268760"/>
            <a:ext cx="7924800" cy="831503"/>
          </a:xfrm>
        </p:spPr>
        <p:txBody>
          <a:bodyPr>
            <a:normAutofit/>
          </a:bodyPr>
          <a:lstStyle/>
          <a:p>
            <a:pPr>
              <a:defRPr/>
            </a:pPr>
            <a:r>
              <a:rPr lang="en-US" cap="small" dirty="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a:t>
            </a:fld>
            <a:endParaRPr lang="en-US">
              <a:solidFill>
                <a:srgbClr val="9C4636">
                  <a:tint val="75000"/>
                </a:srgbClr>
              </a:solidFill>
            </a:endParaRPr>
          </a:p>
        </p:txBody>
      </p:sp>
    </p:spTree>
    <p:extLst>
      <p:ext uri="{BB962C8B-B14F-4D97-AF65-F5344CB8AC3E}">
        <p14:creationId xmlns:p14="http://schemas.microsoft.com/office/powerpoint/2010/main" val="847150605"/>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err="1" smtClean="0">
                <a:solidFill>
                  <a:srgbClr val="000000"/>
                </a:solidFill>
                <a:latin typeface="Times New Roman" panose="02020603050405020304" pitchFamily="18" charset="0"/>
                <a:cs typeface="Times New Roman" panose="02020603050405020304" pitchFamily="18" charset="0"/>
              </a:rPr>
              <a:t>Hooli</a:t>
            </a:r>
            <a:r>
              <a:rPr lang="en-US" b="1" dirty="0" smtClean="0">
                <a:solidFill>
                  <a:srgbClr val="000000"/>
                </a:solidFill>
                <a:latin typeface="Times New Roman" panose="02020603050405020304" pitchFamily="18" charset="0"/>
                <a:cs typeface="Times New Roman" panose="02020603050405020304" pitchFamily="18" charset="0"/>
              </a:rPr>
              <a:t> Corporation Offer </a:t>
            </a:r>
            <a:r>
              <a:rPr lang="en-US" b="1" dirty="0">
                <a:solidFill>
                  <a:srgbClr val="000000"/>
                </a:solidFill>
                <a:latin typeface="Times New Roman" panose="02020603050405020304" pitchFamily="18" charset="0"/>
                <a:cs typeface="Times New Roman" panose="02020603050405020304" pitchFamily="18" charset="0"/>
              </a:rPr>
              <a:t>of Employment – </a:t>
            </a:r>
            <a:r>
              <a:rPr lang="en-US" b="1" dirty="0" smtClean="0">
                <a:solidFill>
                  <a:srgbClr val="000000"/>
                </a:solidFill>
                <a:latin typeface="Times New Roman" panose="02020603050405020304" pitchFamily="18" charset="0"/>
                <a:cs typeface="Times New Roman" panose="02020603050405020304" pitchFamily="18" charset="0"/>
              </a:rPr>
              <a:t>Jared Dunn</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Dear </a:t>
            </a:r>
            <a:r>
              <a:rPr lang="en-US" dirty="0" smtClean="0">
                <a:solidFill>
                  <a:srgbClr val="000000"/>
                </a:solidFill>
                <a:latin typeface="Times New Roman" panose="02020603050405020304" pitchFamily="18" charset="0"/>
                <a:cs typeface="Times New Roman" panose="02020603050405020304" pitchFamily="18" charset="0"/>
              </a:rPr>
              <a:t>Mr. Dunn:</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Please consider this letter and the attached Employment Agreement your offer of employment from </a:t>
            </a:r>
            <a:r>
              <a:rPr lang="en-US" dirty="0" err="1" smtClean="0">
                <a:solidFill>
                  <a:srgbClr val="000000"/>
                </a:solidFill>
                <a:latin typeface="Times New Roman" panose="02020603050405020304" pitchFamily="18" charset="0"/>
                <a:cs typeface="Times New Roman" panose="02020603050405020304" pitchFamily="18" charset="0"/>
              </a:rPr>
              <a:t>Hooli</a:t>
            </a:r>
            <a:r>
              <a:rPr lang="en-US" dirty="0" smtClean="0">
                <a:solidFill>
                  <a:srgbClr val="000000"/>
                </a:solidFill>
                <a:latin typeface="Times New Roman" panose="02020603050405020304" pitchFamily="18" charset="0"/>
                <a:cs typeface="Times New Roman" panose="02020603050405020304" pitchFamily="18" charset="0"/>
              </a:rPr>
              <a:t> Corporation.  </a:t>
            </a:r>
            <a:r>
              <a:rPr lang="en-US" dirty="0">
                <a:solidFill>
                  <a:srgbClr val="00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understand that, pursuant to an agreement with your previous employer, you are prohibited from, either directly or indirectly, providing products or services </a:t>
            </a:r>
            <a:r>
              <a:rPr lang="en-US" dirty="0" smtClean="0">
                <a:solidFill>
                  <a:srgbClr val="000000"/>
                </a:solidFill>
                <a:latin typeface="Times New Roman" panose="02020603050405020304" pitchFamily="18" charset="0"/>
                <a:cs typeface="Times New Roman" panose="02020603050405020304" pitchFamily="18" charset="0"/>
              </a:rPr>
              <a:t>to </a:t>
            </a:r>
            <a:r>
              <a:rPr lang="en-US" dirty="0">
                <a:solidFill>
                  <a:srgbClr val="000000"/>
                </a:solidFill>
                <a:latin typeface="Times New Roman" panose="02020603050405020304" pitchFamily="18" charset="0"/>
                <a:cs typeface="Times New Roman" panose="02020603050405020304" pitchFamily="18" charset="0"/>
              </a:rPr>
              <a:t>any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or prospective customer within a </a:t>
            </a:r>
            <a:r>
              <a:rPr lang="en-US" dirty="0" smtClean="0">
                <a:solidFill>
                  <a:srgbClr val="000000"/>
                </a:solidFill>
                <a:latin typeface="Times New Roman" panose="02020603050405020304" pitchFamily="18" charset="0"/>
                <a:cs typeface="Times New Roman" panose="02020603050405020304" pitchFamily="18" charset="0"/>
              </a:rPr>
              <a:t>[##] mile </a:t>
            </a:r>
            <a:r>
              <a:rPr lang="en-US" dirty="0">
                <a:solidFill>
                  <a:srgbClr val="000000"/>
                </a:solidFill>
                <a:latin typeface="Times New Roman" panose="02020603050405020304" pitchFamily="18" charset="0"/>
                <a:cs typeface="Times New Roman" panose="02020603050405020304" pitchFamily="18" charset="0"/>
              </a:rPr>
              <a:t>radius of your prior employer’s branch located at [Former Employer Address].  You should understand that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a:t>
            </a:r>
            <a:r>
              <a:rPr lang="en-US" dirty="0" smtClean="0">
                <a:solidFill>
                  <a:srgbClr val="000000"/>
                </a:solidFill>
                <a:latin typeface="Times New Roman" panose="02020603050405020304" pitchFamily="18" charset="0"/>
                <a:cs typeface="Times New Roman" panose="02020603050405020304" pitchFamily="18" charset="0"/>
              </a:rPr>
              <a:t>requires </a:t>
            </a:r>
            <a:r>
              <a:rPr lang="en-US" dirty="0">
                <a:solidFill>
                  <a:srgbClr val="000000"/>
                </a:solidFill>
                <a:latin typeface="Times New Roman" panose="02020603050405020304" pitchFamily="18" charset="0"/>
                <a:cs typeface="Times New Roman" panose="02020603050405020304" pitchFamily="18" charset="0"/>
              </a:rPr>
              <a:t>that you comply with these obligations.  To the extent any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or prospective customer </a:t>
            </a:r>
            <a:r>
              <a:rPr lang="en-US" dirty="0" smtClean="0">
                <a:solidFill>
                  <a:srgbClr val="000000"/>
                </a:solidFill>
                <a:latin typeface="Times New Roman" panose="02020603050405020304" pitchFamily="18" charset="0"/>
                <a:cs typeface="Times New Roman" panose="02020603050405020304" pitchFamily="18" charset="0"/>
              </a:rPr>
              <a:t>from within the restricted territory contacts </a:t>
            </a:r>
            <a:r>
              <a:rPr lang="en-US" dirty="0">
                <a:solidFill>
                  <a:srgbClr val="000000"/>
                </a:solidFill>
                <a:latin typeface="Times New Roman" panose="02020603050405020304" pitchFamily="18" charset="0"/>
                <a:cs typeface="Times New Roman" panose="02020603050405020304" pitchFamily="18" charset="0"/>
              </a:rPr>
              <a:t>you, you are required to inform the customer/prospective customer that you cannot work with them, either directly or indirectly.  Further,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Richard Hendricks,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1048624" y="1050856"/>
            <a:ext cx="7122253" cy="638969"/>
          </a:xfrm>
        </p:spPr>
        <p:txBody>
          <a:bodyPr>
            <a:normAutofit/>
          </a:bodyPr>
          <a:lstStyle/>
          <a:p>
            <a:pPr algn="ctr"/>
            <a:r>
              <a:rPr lang="en-US" dirty="0" smtClean="0"/>
              <a:t>Offer Letter: Example 3</a:t>
            </a:r>
            <a:endParaRPr lang="en-US" dirty="0"/>
          </a:p>
        </p:txBody>
      </p:sp>
      <p:sp>
        <p:nvSpPr>
          <p:cNvPr id="4" name="Rectangular Callout 3"/>
          <p:cNvSpPr/>
          <p:nvPr/>
        </p:nvSpPr>
        <p:spPr>
          <a:xfrm>
            <a:off x="2209800" y="1447801"/>
            <a:ext cx="5422910" cy="243840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any </a:t>
            </a:r>
            <a:r>
              <a:rPr lang="en-US" sz="1500" dirty="0" err="1">
                <a:solidFill>
                  <a:srgbClr val="FF0000"/>
                </a:solidFill>
                <a:latin typeface="Times New Roman" panose="02020603050405020304" pitchFamily="18" charset="0"/>
                <a:cs typeface="Times New Roman" panose="02020603050405020304" pitchFamily="18" charset="0"/>
              </a:rPr>
              <a:t>Hooli</a:t>
            </a:r>
            <a:r>
              <a:rPr lang="en-US" sz="1500" dirty="0">
                <a:solidFill>
                  <a:srgbClr val="FF0000"/>
                </a:solidFill>
                <a:latin typeface="Times New Roman" panose="02020603050405020304" pitchFamily="18" charset="0"/>
                <a:cs typeface="Times New Roman" panose="02020603050405020304" pitchFamily="18" charset="0"/>
              </a:rPr>
              <a:t> Corporation customer or prospective customer within a [##] mile radius of your prior employer’s branch located at [Former Employer Address].</a:t>
            </a:r>
            <a:r>
              <a:rPr lang="en-US" sz="1500" dirty="0">
                <a:solidFill>
                  <a:srgbClr val="000000"/>
                </a:solidFill>
                <a:latin typeface="Times New Roman" panose="02020603050405020304" pitchFamily="18" charset="0"/>
                <a:cs typeface="Times New Roman" panose="02020603050405020304" pitchFamily="18" charset="0"/>
              </a:rPr>
              <a:t>  </a:t>
            </a:r>
            <a:r>
              <a:rPr lang="en-US" sz="1500" dirty="0">
                <a:solidFill>
                  <a:srgbClr val="FF0000"/>
                </a:solidFill>
                <a:latin typeface="Times New Roman" panose="02020603050405020304" pitchFamily="18" charset="0"/>
                <a:cs typeface="Times New Roman" panose="02020603050405020304" pitchFamily="18" charset="0"/>
              </a:rPr>
              <a:t>You should understand that </a:t>
            </a:r>
            <a:r>
              <a:rPr lang="en-US" sz="1500" dirty="0" err="1">
                <a:solidFill>
                  <a:srgbClr val="FF0000"/>
                </a:solidFill>
                <a:latin typeface="Times New Roman" panose="02020603050405020304" pitchFamily="18" charset="0"/>
                <a:cs typeface="Times New Roman" panose="02020603050405020304" pitchFamily="18" charset="0"/>
              </a:rPr>
              <a:t>Hooli</a:t>
            </a:r>
            <a:r>
              <a:rPr lang="en-US" sz="1500" dirty="0">
                <a:solidFill>
                  <a:srgbClr val="FF0000"/>
                </a:solidFill>
                <a:latin typeface="Times New Roman" panose="02020603050405020304" pitchFamily="18" charset="0"/>
                <a:cs typeface="Times New Roman" panose="02020603050405020304" pitchFamily="18" charset="0"/>
              </a:rPr>
              <a:t> Corporation requires that you comply with these obligations.  To the extent any customer or prospective customer from within the restricted territory contacts you, you are required to inform the customer/prospective customer that you cannot work with them, either directly or indirectly</a:t>
            </a:r>
            <a:endParaRPr lang="en-US" sz="1500" dirty="0">
              <a:solidFill>
                <a:prstClr val="white"/>
              </a:solidFill>
            </a:endParaRPr>
          </a:p>
        </p:txBody>
      </p:sp>
      <p:sp>
        <p:nvSpPr>
          <p:cNvPr id="5" name="Slide Number Placeholder 4"/>
          <p:cNvSpPr>
            <a:spLocks noGrp="1"/>
          </p:cNvSpPr>
          <p:nvPr>
            <p:ph type="sldNum" sz="quarter" idx="12"/>
          </p:nvPr>
        </p:nvSpPr>
        <p:spPr/>
        <p:txBody>
          <a:bodyPr/>
          <a:lstStyle/>
          <a:p>
            <a:fld id="{3EA74849-DAE2-2C4E-8A30-A8C3411AC971}" type="slidenum">
              <a:rPr lang="en-US" smtClean="0"/>
              <a:t>110</a:t>
            </a:fld>
            <a:endParaRPr lang="en-US"/>
          </a:p>
        </p:txBody>
      </p:sp>
    </p:spTree>
    <p:extLst>
      <p:ext uri="{BB962C8B-B14F-4D97-AF65-F5344CB8AC3E}">
        <p14:creationId xmlns:p14="http://schemas.microsoft.com/office/powerpoint/2010/main" val="39413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Evaluate the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Evaluate employee’s conduct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Evaluate the employer’s potential motivation:</a:t>
            </a:r>
          </a:p>
          <a:p>
            <a:pPr marL="1028700" lvl="1">
              <a:buFont typeface="Wingdings" panose="05000000000000000000" pitchFamily="2" charset="2"/>
              <a:buChar char="§"/>
            </a:pPr>
            <a:r>
              <a:rPr lang="en-US" dirty="0" smtClean="0">
                <a:solidFill>
                  <a:srgbClr val="000000"/>
                </a:solidFill>
              </a:rPr>
              <a:t>Bluster</a:t>
            </a:r>
          </a:p>
          <a:p>
            <a:pPr marL="1028700" lvl="1">
              <a:buFont typeface="Wingdings" panose="05000000000000000000" pitchFamily="2" charset="2"/>
              <a:buChar char="§"/>
            </a:pPr>
            <a:r>
              <a:rPr lang="en-US" dirty="0" smtClean="0">
                <a:solidFill>
                  <a:srgbClr val="000000"/>
                </a:solidFill>
              </a:rPr>
              <a:t>Paranoia</a:t>
            </a:r>
          </a:p>
          <a:p>
            <a:pPr marL="1028700" lvl="1">
              <a:buFont typeface="Wingdings" panose="05000000000000000000" pitchFamily="2" charset="2"/>
              <a:buChar char="§"/>
            </a:pPr>
            <a:r>
              <a:rPr lang="en-US" dirty="0" smtClean="0">
                <a:solidFill>
                  <a:srgbClr val="000000"/>
                </a:solidFill>
              </a:rPr>
              <a:t>Education</a:t>
            </a:r>
          </a:p>
          <a:p>
            <a:pPr marL="1028700" lvl="1">
              <a:buFont typeface="Wingdings" panose="05000000000000000000" pitchFamily="2" charset="2"/>
              <a:buChar char="§"/>
            </a:pPr>
            <a:r>
              <a:rPr lang="en-US" dirty="0" smtClean="0">
                <a:solidFill>
                  <a:srgbClr val="000000"/>
                </a:solidFill>
              </a:rPr>
              <a:t>Preparing for litigation</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Formulate response</a:t>
            </a:r>
          </a:p>
          <a:p>
            <a:endParaRPr lang="en-US" dirty="0" smtClean="0">
              <a:solidFill>
                <a:srgbClr val="000000"/>
              </a:solidFill>
            </a:endParaRPr>
          </a:p>
          <a:p>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Responding to a “cease and desist” letter</a:t>
            </a:r>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111</a:t>
            </a:fld>
            <a:endParaRPr lang="en-US"/>
          </a:p>
        </p:txBody>
      </p:sp>
    </p:spTree>
    <p:extLst>
      <p:ext uri="{BB962C8B-B14F-4D97-AF65-F5344CB8AC3E}">
        <p14:creationId xmlns:p14="http://schemas.microsoft.com/office/powerpoint/2010/main" val="12023874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4065916" cy="4090257"/>
          </a:xfrm>
        </p:spPr>
        <p:txBody>
          <a:bodyPr>
            <a:normAutofit/>
          </a:bodyPr>
          <a:lstStyle/>
          <a:p>
            <a:pPr marL="285750" indent="-285750">
              <a:buFont typeface="Wingdings" panose="05000000000000000000" pitchFamily="2" charset="2"/>
              <a:buChar char="q"/>
            </a:pPr>
            <a:r>
              <a:rPr lang="en-US" dirty="0" smtClean="0">
                <a:solidFill>
                  <a:srgbClr val="000000"/>
                </a:solidFill>
              </a:rPr>
              <a:t>Even if new employer does everything right, it still may get sued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Tortious interference with contract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Tender to insurer</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Preserve Emails/Documents </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a:t>Defending Litigation Commenced by Former Employer</a:t>
            </a:r>
          </a:p>
        </p:txBody>
      </p:sp>
      <p:pic>
        <p:nvPicPr>
          <p:cNvPr id="2050" name="Picture 2" descr="https://static.wixstatic.com/media/27c5bf_47c85c480c7e47f99b095c02baf6a4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3" y="2871595"/>
            <a:ext cx="2857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EA74849-DAE2-2C4E-8A30-A8C3411AC971}" type="slidenum">
              <a:rPr lang="en-US" smtClean="0"/>
              <a:t>112</a:t>
            </a:fld>
            <a:endParaRPr lang="en-US"/>
          </a:p>
        </p:txBody>
      </p:sp>
    </p:spTree>
    <p:extLst>
      <p:ext uri="{BB962C8B-B14F-4D97-AF65-F5344CB8AC3E}">
        <p14:creationId xmlns:p14="http://schemas.microsoft.com/office/powerpoint/2010/main" val="15186486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07504" y="3437384"/>
            <a:ext cx="9036496" cy="10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1800" kern="1200">
                <a:solidFill>
                  <a:srgbClr val="8A8A8A"/>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lnSpc>
                <a:spcPct val="130000"/>
              </a:lnSpc>
              <a:spcAft>
                <a:spcPts val="0"/>
              </a:spcAft>
              <a:buSzTx/>
              <a:defRPr/>
            </a:pPr>
            <a:r>
              <a:rPr lang="en-US" sz="3600" b="1" dirty="0" smtClean="0">
                <a:solidFill>
                  <a:srgbClr val="9C4636"/>
                </a:solidFill>
              </a:rPr>
              <a:t>2018 </a:t>
            </a:r>
            <a:r>
              <a:rPr lang="en-US" sz="3600" b="1" dirty="0">
                <a:solidFill>
                  <a:srgbClr val="9C4636"/>
                </a:solidFill>
              </a:rPr>
              <a:t>Labor </a:t>
            </a:r>
            <a:r>
              <a:rPr lang="en-US" sz="3600" b="1" dirty="0" smtClean="0">
                <a:solidFill>
                  <a:srgbClr val="9C4636"/>
                </a:solidFill>
              </a:rPr>
              <a:t>&amp; Employment </a:t>
            </a:r>
            <a:r>
              <a:rPr lang="en-US" sz="3600" b="1" dirty="0">
                <a:solidFill>
                  <a:srgbClr val="9C4636"/>
                </a:solidFill>
              </a:rPr>
              <a:t>Law Update: </a:t>
            </a:r>
          </a:p>
          <a:p>
            <a:pPr eaLnBrk="1" fontAlgn="auto" hangingPunct="1">
              <a:lnSpc>
                <a:spcPct val="130000"/>
              </a:lnSpc>
              <a:spcAft>
                <a:spcPts val="0"/>
              </a:spcAft>
              <a:buSzTx/>
              <a:defRPr/>
            </a:pPr>
            <a:r>
              <a:rPr lang="en-US" sz="3500" dirty="0" smtClean="0">
                <a:solidFill>
                  <a:srgbClr val="9C4636"/>
                </a:solidFill>
              </a:rPr>
              <a:t>What Employers Need </a:t>
            </a:r>
            <a:r>
              <a:rPr lang="en-US" sz="3500" dirty="0">
                <a:solidFill>
                  <a:srgbClr val="9C4636"/>
                </a:solidFill>
              </a:rPr>
              <a:t>to Know</a:t>
            </a:r>
          </a:p>
        </p:txBody>
      </p:sp>
      <p:sp>
        <p:nvSpPr>
          <p:cNvPr id="5" name="Subtitle 2"/>
          <p:cNvSpPr txBox="1">
            <a:spLocks/>
          </p:cNvSpPr>
          <p:nvPr/>
        </p:nvSpPr>
        <p:spPr>
          <a:xfrm>
            <a:off x="1187624" y="5301208"/>
            <a:ext cx="6912768" cy="576064"/>
          </a:xfrm>
          <a:prstGeom prst="rect">
            <a:avLst/>
          </a:prstGeom>
        </p:spPr>
        <p:txBody>
          <a:bodyPr rtlCol="0"/>
          <a:lstStyle>
            <a:lvl1pPr algn="l" defTabSz="457200" rtl="0" eaLnBrk="0" fontAlgn="base" hangingPunct="0">
              <a:spcBef>
                <a:spcPct val="20000"/>
              </a:spcBef>
              <a:spcAft>
                <a:spcPct val="0"/>
              </a:spcAft>
              <a:buFont typeface="Arial" charset="0"/>
              <a:defRPr sz="3200" kern="1200">
                <a:solidFill>
                  <a:srgbClr val="8A8A8A"/>
                </a:solidFill>
                <a:latin typeface="CG Omega" panose="020B05020505080203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fontAlgn="auto" hangingPunct="1">
              <a:spcAft>
                <a:spcPts val="0"/>
              </a:spcAft>
              <a:buSzTx/>
              <a:buFont typeface="Arial"/>
              <a:buNone/>
              <a:defRPr/>
            </a:pPr>
            <a:r>
              <a:rPr lang="en-US" sz="2600" b="1" dirty="0" smtClean="0">
                <a:solidFill>
                  <a:schemeClr val="tx2">
                    <a:lumMod val="50000"/>
                  </a:schemeClr>
                </a:solidFill>
                <a:latin typeface="+mj-lt"/>
              </a:rPr>
              <a:t>(November 2, 2018)</a:t>
            </a:r>
          </a:p>
          <a:p>
            <a:pPr eaLnBrk="1" fontAlgn="auto" hangingPunct="1">
              <a:spcAft>
                <a:spcPts val="0"/>
              </a:spcAft>
              <a:buSzTx/>
              <a:buFont typeface="Arial"/>
              <a:buNone/>
              <a:defRPr/>
            </a:pPr>
            <a:endParaRPr lang="en-US" b="1" dirty="0" smtClean="0">
              <a:solidFill>
                <a:schemeClr val="tx2">
                  <a:lumMod val="75000"/>
                </a:schemeClr>
              </a:solidFill>
            </a:endParaRPr>
          </a:p>
        </p:txBody>
      </p:sp>
      <p:sp>
        <p:nvSpPr>
          <p:cNvPr id="2" name="Slide Number Placeholder 1"/>
          <p:cNvSpPr>
            <a:spLocks noGrp="1"/>
          </p:cNvSpPr>
          <p:nvPr>
            <p:ph type="sldNum" sz="quarter" idx="12"/>
          </p:nvPr>
        </p:nvSpPr>
        <p:spPr/>
        <p:txBody>
          <a:bodyPr/>
          <a:lstStyle/>
          <a:p>
            <a:pPr>
              <a:defRPr/>
            </a:pPr>
            <a:fld id="{131B8EC8-F9B4-421B-AA7B-6A2B4E7865D8}" type="slidenum">
              <a:rPr lang="en-US" smtClean="0">
                <a:solidFill>
                  <a:srgbClr val="9C4636">
                    <a:tint val="75000"/>
                  </a:srgbClr>
                </a:solidFill>
              </a:rPr>
              <a:pPr>
                <a:defRPr/>
              </a:pPr>
              <a:t>113</a:t>
            </a:fld>
            <a:endParaRPr lang="en-US" dirty="0">
              <a:solidFill>
                <a:srgbClr val="9C4636">
                  <a:tint val="75000"/>
                </a:srgbClr>
              </a:solidFill>
            </a:endParaRPr>
          </a:p>
        </p:txBody>
      </p:sp>
    </p:spTree>
    <p:extLst>
      <p:ext uri="{BB962C8B-B14F-4D97-AF65-F5344CB8AC3E}">
        <p14:creationId xmlns:p14="http://schemas.microsoft.com/office/powerpoint/2010/main" val="32629225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Image result for MN DEED - Job Service"/>
          <p:cNvSpPr>
            <a:spLocks noChangeAspect="1" noChangeArrowheads="1"/>
          </p:cNvSpPr>
          <p:nvPr/>
        </p:nvSpPr>
        <p:spPr bwMode="auto">
          <a:xfrm>
            <a:off x="155575" y="-822325"/>
            <a:ext cx="939165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MN DEED - Job Service"/>
          <p:cNvSpPr>
            <a:spLocks noChangeAspect="1" noChangeArrowheads="1"/>
          </p:cNvSpPr>
          <p:nvPr/>
        </p:nvSpPr>
        <p:spPr bwMode="auto">
          <a:xfrm>
            <a:off x="307975" y="-669925"/>
            <a:ext cx="939165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MN DEED - Job Service"/>
          <p:cNvSpPr>
            <a:spLocks noChangeAspect="1" noChangeArrowheads="1"/>
          </p:cNvSpPr>
          <p:nvPr/>
        </p:nvSpPr>
        <p:spPr bwMode="auto">
          <a:xfrm>
            <a:off x="460375" y="-517525"/>
            <a:ext cx="939165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ubtitle 4"/>
          <p:cNvSpPr txBox="1">
            <a:spLocks/>
          </p:cNvSpPr>
          <p:nvPr/>
        </p:nvSpPr>
        <p:spPr>
          <a:xfrm>
            <a:off x="3275856" y="4171146"/>
            <a:ext cx="3054424" cy="553998"/>
          </a:xfrm>
          <a:prstGeom prst="rect">
            <a:avLst/>
          </a:prstGeom>
        </p:spPr>
        <p:txBody>
          <a:bodyPr wrap="square">
            <a:spAutoFit/>
          </a:bodyPr>
          <a:lstStyle>
            <a:lvl1pPr algn="l" defTabSz="457200" rtl="0" eaLnBrk="0" fontAlgn="base" hangingPunct="0">
              <a:spcBef>
                <a:spcPct val="20000"/>
              </a:spcBef>
              <a:spcAft>
                <a:spcPct val="0"/>
              </a:spcAft>
              <a:buFont typeface="Arial" charset="0"/>
              <a:defRPr sz="3200" kern="1200">
                <a:solidFill>
                  <a:srgbClr val="8A8A8A"/>
                </a:solidFill>
                <a:latin typeface="CG Omega" panose="020B05020505080203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spcBef>
                <a:spcPct val="0"/>
              </a:spcBef>
              <a:buSzTx/>
              <a:defRPr/>
            </a:pPr>
            <a:r>
              <a:rPr lang="en-US" altLang="en-US" sz="3000" b="1" dirty="0" smtClean="0">
                <a:solidFill>
                  <a:srgbClr val="9C4636"/>
                </a:solidFill>
              </a:rPr>
              <a:t>Daniel R. Kelly</a:t>
            </a:r>
            <a:endParaRPr lang="en-US" altLang="en-US" sz="3000" b="1" dirty="0">
              <a:solidFill>
                <a:srgbClr val="9C4636"/>
              </a:solidFill>
            </a:endParaRPr>
          </a:p>
        </p:txBody>
      </p:sp>
      <p:sp>
        <p:nvSpPr>
          <p:cNvPr id="12" name="Subtitle 4"/>
          <p:cNvSpPr txBox="1">
            <a:spLocks/>
          </p:cNvSpPr>
          <p:nvPr/>
        </p:nvSpPr>
        <p:spPr bwMode="auto">
          <a:xfrm>
            <a:off x="3063317" y="5661248"/>
            <a:ext cx="32492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200" dirty="0">
                <a:solidFill>
                  <a:srgbClr val="9C4636"/>
                </a:solidFill>
                <a:latin typeface="Arial" charset="0"/>
              </a:rPr>
              <a:t>(612) </a:t>
            </a:r>
            <a:r>
              <a:rPr lang="en-US" altLang="en-US" sz="2200" dirty="0" smtClean="0">
                <a:solidFill>
                  <a:srgbClr val="9C4636"/>
                </a:solidFill>
                <a:latin typeface="Arial" charset="0"/>
              </a:rPr>
              <a:t>373-8512</a:t>
            </a:r>
            <a:endParaRPr lang="en-US" altLang="en-US" sz="2200" dirty="0">
              <a:solidFill>
                <a:srgbClr val="9C4636"/>
              </a:solidFill>
              <a:latin typeface="Arial" charset="0"/>
            </a:endParaRPr>
          </a:p>
          <a:p>
            <a:pPr algn="ctr" eaLnBrk="1" hangingPunct="1">
              <a:spcBef>
                <a:spcPct val="0"/>
              </a:spcBef>
            </a:pPr>
            <a:r>
              <a:rPr lang="en-US" altLang="en-US" sz="2200" dirty="0" smtClean="0">
                <a:solidFill>
                  <a:srgbClr val="9C4636"/>
                </a:solidFill>
                <a:latin typeface="Arial" charset="0"/>
              </a:rPr>
              <a:t>dkelly@felhaber.com</a:t>
            </a:r>
            <a:endParaRPr lang="en-US" altLang="en-US" sz="2200" dirty="0">
              <a:solidFill>
                <a:srgbClr val="9C4636"/>
              </a:solidFill>
              <a:latin typeface="Arial" charset="0"/>
            </a:endParaRPr>
          </a:p>
        </p:txBody>
      </p:sp>
      <p:pic>
        <p:nvPicPr>
          <p:cNvPr id="13" name="Picture 2" descr="http://www.felhaber.com/images/sobipro/entries/24/grant_coll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24655"/>
            <a:ext cx="2338145"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mnbar.org/sf_images/default-source/certification-/labor-employment.gif?sfvrs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941168"/>
            <a:ext cx="1440160" cy="450051"/>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4"/>
          <p:cNvSpPr txBox="1">
            <a:spLocks/>
          </p:cNvSpPr>
          <p:nvPr/>
        </p:nvSpPr>
        <p:spPr bwMode="auto">
          <a:xfrm>
            <a:off x="3203848" y="1772816"/>
            <a:ext cx="331236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defTabSz="457200" rtl="0" eaLnBrk="0" fontAlgn="base" hangingPunct="0">
              <a:spcBef>
                <a:spcPct val="20000"/>
              </a:spcBef>
              <a:spcAft>
                <a:spcPct val="0"/>
              </a:spcAft>
              <a:buSzPct val="100000"/>
              <a:buFont typeface="Arial" charset="0"/>
              <a:buNone/>
              <a:defRPr sz="1800">
                <a:solidFill>
                  <a:srgbClr val="8A8A8A"/>
                </a:solidFill>
                <a:latin typeface="+mn-lt"/>
                <a:ea typeface="+mn-ea"/>
                <a:cs typeface="+mn-cs"/>
              </a:defRPr>
            </a:lvl1pPr>
            <a:lvl2pPr marL="457200" indent="0" algn="ctr" defTabSz="457200" rtl="0" eaLnBrk="0" fontAlgn="base" hangingPunct="0">
              <a:spcBef>
                <a:spcPct val="20000"/>
              </a:spcBef>
              <a:spcAft>
                <a:spcPct val="0"/>
              </a:spcAft>
              <a:buSzPct val="100000"/>
              <a:buFont typeface="Arial" charset="0"/>
              <a:buNone/>
              <a:defRPr sz="2800">
                <a:solidFill>
                  <a:schemeClr val="tx1">
                    <a:tint val="75000"/>
                  </a:schemeClr>
                </a:solidFill>
                <a:latin typeface="Calibri" charset="0"/>
                <a:cs typeface="+mn-cs"/>
              </a:defRPr>
            </a:lvl2pPr>
            <a:lvl3pPr marL="914400" indent="0" algn="ctr" defTabSz="457200" rtl="0" eaLnBrk="0" fontAlgn="base" hangingPunct="0">
              <a:spcBef>
                <a:spcPct val="20000"/>
              </a:spcBef>
              <a:spcAft>
                <a:spcPct val="0"/>
              </a:spcAft>
              <a:buSzPct val="100000"/>
              <a:buFont typeface="Arial" charset="0"/>
              <a:buNone/>
              <a:defRPr sz="2400">
                <a:solidFill>
                  <a:schemeClr val="tx1">
                    <a:tint val="75000"/>
                  </a:schemeClr>
                </a:solidFill>
                <a:latin typeface="Calibri" charset="0"/>
                <a:cs typeface="+mn-cs"/>
              </a:defRPr>
            </a:lvl3pPr>
            <a:lvl4pPr marL="13716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4pPr>
            <a:lvl5pPr marL="18288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5pPr>
            <a:lvl6pPr marL="22860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6pPr>
            <a:lvl7pPr marL="27432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7pPr>
            <a:lvl8pPr marL="32004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8pPr>
            <a:lvl9pPr marL="3657600" indent="0" algn="ctr" defTabSz="457200" rtl="0" eaLnBrk="0" fontAlgn="base" hangingPunct="0">
              <a:spcBef>
                <a:spcPct val="20000"/>
              </a:spcBef>
              <a:spcAft>
                <a:spcPct val="0"/>
              </a:spcAft>
              <a:buSzPct val="100000"/>
              <a:buFont typeface="Arial" charset="0"/>
              <a:buNone/>
              <a:defRPr sz="2000">
                <a:solidFill>
                  <a:schemeClr val="tx1">
                    <a:tint val="75000"/>
                  </a:schemeClr>
                </a:solidFill>
                <a:latin typeface="Calibri" charset="0"/>
                <a:cs typeface="+mn-cs"/>
              </a:defRPr>
            </a:lvl9pPr>
          </a:lstStyle>
          <a:p>
            <a:pPr eaLnBrk="1" hangingPunct="1">
              <a:spcBef>
                <a:spcPct val="0"/>
              </a:spcBef>
              <a:defRPr/>
            </a:pPr>
            <a:r>
              <a:rPr lang="en-US" altLang="en-US" sz="3000" b="1" kern="0" dirty="0" smtClean="0">
                <a:solidFill>
                  <a:srgbClr val="9C4636"/>
                </a:solidFill>
              </a:rPr>
              <a:t>Grant T. Collins</a:t>
            </a:r>
            <a:endParaRPr lang="en-US" altLang="en-US" sz="3000" b="1" kern="0" dirty="0">
              <a:solidFill>
                <a:srgbClr val="9C4636"/>
              </a:solidFill>
            </a:endParaRPr>
          </a:p>
        </p:txBody>
      </p:sp>
      <p:sp>
        <p:nvSpPr>
          <p:cNvPr id="16" name="Subtitle 4"/>
          <p:cNvSpPr txBox="1">
            <a:spLocks/>
          </p:cNvSpPr>
          <p:nvPr/>
        </p:nvSpPr>
        <p:spPr bwMode="auto">
          <a:xfrm>
            <a:off x="3102496" y="3019599"/>
            <a:ext cx="35577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200" dirty="0">
                <a:solidFill>
                  <a:srgbClr val="9C4636"/>
                </a:solidFill>
                <a:latin typeface="Arial" charset="0"/>
              </a:rPr>
              <a:t>(612) 373-8519</a:t>
            </a:r>
          </a:p>
          <a:p>
            <a:pPr algn="ctr" eaLnBrk="1" hangingPunct="1">
              <a:spcBef>
                <a:spcPct val="0"/>
              </a:spcBef>
            </a:pPr>
            <a:r>
              <a:rPr lang="en-US" altLang="en-US" sz="2200" dirty="0">
                <a:solidFill>
                  <a:srgbClr val="9C4636"/>
                </a:solidFill>
                <a:latin typeface="Arial" charset="0"/>
              </a:rPr>
              <a:t>gcollins@felhaber.com</a:t>
            </a:r>
          </a:p>
        </p:txBody>
      </p:sp>
      <p:pic>
        <p:nvPicPr>
          <p:cNvPr id="17" name="Picture 2" descr="http://www.mnbar.org/sf_images/default-source/certification-/labor-employment.gif?sfvrs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608" y="2474893"/>
            <a:ext cx="1440160" cy="4500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elhaber_Attorneys_Kelly_D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456" y="3493650"/>
            <a:ext cx="2416024" cy="28876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114</a:t>
            </a:fld>
            <a:endParaRPr lang="en-US">
              <a:solidFill>
                <a:srgbClr val="9C4636">
                  <a:tint val="75000"/>
                </a:srgbClr>
              </a:solidFill>
            </a:endParaRPr>
          </a:p>
        </p:txBody>
      </p:sp>
    </p:spTree>
    <p:extLst>
      <p:ext uri="{BB962C8B-B14F-4D97-AF65-F5344CB8AC3E}">
        <p14:creationId xmlns:p14="http://schemas.microsoft.com/office/powerpoint/2010/main" val="22105086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19350"/>
            <a:ext cx="7924800" cy="3817962"/>
          </a:xfrm>
        </p:spPr>
        <p:txBody>
          <a:bodyPr>
            <a:normAutofit/>
          </a:bodyPr>
          <a:lstStyle/>
          <a:p>
            <a:pPr marL="914400" indent="-914400" eaLnBrk="1" hangingPunct="1">
              <a:spcBef>
                <a:spcPct val="0"/>
              </a:spcBef>
              <a:spcAft>
                <a:spcPts val="3000"/>
              </a:spcAft>
              <a:buFont typeface="+mj-lt"/>
              <a:buAutoNum type="arabicPeriod"/>
            </a:pPr>
            <a:r>
              <a:rPr lang="en-US" altLang="en-US" sz="3300" dirty="0" smtClean="0">
                <a:solidFill>
                  <a:schemeClr val="bg2">
                    <a:lumMod val="10000"/>
                  </a:schemeClr>
                </a:solidFill>
                <a:latin typeface="+mn-lt"/>
              </a:rPr>
              <a:t>Regulatory Agenda under </a:t>
            </a:r>
            <a:br>
              <a:rPr lang="en-US" altLang="en-US" sz="3300" dirty="0" smtClean="0">
                <a:solidFill>
                  <a:schemeClr val="bg2">
                    <a:lumMod val="10000"/>
                  </a:schemeClr>
                </a:solidFill>
                <a:latin typeface="+mn-lt"/>
              </a:rPr>
            </a:br>
            <a:r>
              <a:rPr lang="en-US" altLang="en-US" sz="3300" dirty="0" smtClean="0">
                <a:solidFill>
                  <a:schemeClr val="bg2">
                    <a:lumMod val="10000"/>
                  </a:schemeClr>
                </a:solidFill>
                <a:latin typeface="+mn-lt"/>
              </a:rPr>
              <a:t>President Trump</a:t>
            </a:r>
            <a:endParaRPr lang="en-US" altLang="en-US" sz="3300" dirty="0">
              <a:solidFill>
                <a:schemeClr val="bg2">
                  <a:lumMod val="10000"/>
                </a:schemeClr>
              </a:solidFill>
              <a:latin typeface="+mn-lt"/>
            </a:endParaRPr>
          </a:p>
          <a:p>
            <a:pPr marL="914400" indent="-914400" eaLnBrk="1" hangingPunct="1">
              <a:spcBef>
                <a:spcPct val="0"/>
              </a:spcBef>
              <a:spcAft>
                <a:spcPts val="3000"/>
              </a:spcAft>
              <a:buFont typeface="+mj-lt"/>
              <a:buAutoNum type="arabicPeriod"/>
            </a:pPr>
            <a:r>
              <a:rPr lang="en-US" altLang="en-US" sz="3300" dirty="0" smtClean="0">
                <a:solidFill>
                  <a:schemeClr val="bg2">
                    <a:lumMod val="10000"/>
                  </a:schemeClr>
                </a:solidFill>
                <a:latin typeface="+mn-lt"/>
              </a:rPr>
              <a:t>State, Federal, and Local  </a:t>
            </a:r>
            <a:br>
              <a:rPr lang="en-US" altLang="en-US" sz="3300" dirty="0" smtClean="0">
                <a:solidFill>
                  <a:schemeClr val="bg2">
                    <a:lumMod val="10000"/>
                  </a:schemeClr>
                </a:solidFill>
                <a:latin typeface="+mn-lt"/>
              </a:rPr>
            </a:br>
            <a:r>
              <a:rPr lang="en-US" altLang="en-US" sz="3300" dirty="0" smtClean="0">
                <a:solidFill>
                  <a:schemeClr val="bg2">
                    <a:lumMod val="10000"/>
                  </a:schemeClr>
                </a:solidFill>
                <a:latin typeface="+mn-lt"/>
              </a:rPr>
              <a:t>Law Update</a:t>
            </a:r>
          </a:p>
          <a:p>
            <a:pPr marL="914400" indent="-914400" eaLnBrk="1" hangingPunct="1">
              <a:spcBef>
                <a:spcPct val="0"/>
              </a:spcBef>
              <a:spcAft>
                <a:spcPts val="3000"/>
              </a:spcAft>
              <a:buFont typeface="+mj-lt"/>
              <a:buAutoNum type="arabicPeriod"/>
            </a:pPr>
            <a:r>
              <a:rPr lang="en-US" altLang="en-US" sz="3300" dirty="0" smtClean="0">
                <a:solidFill>
                  <a:schemeClr val="bg2">
                    <a:lumMod val="10000"/>
                  </a:schemeClr>
                </a:solidFill>
                <a:latin typeface="+mn-lt"/>
              </a:rPr>
              <a:t>Case Law Update</a:t>
            </a:r>
            <a:endParaRPr lang="en-US" altLang="en-US" sz="33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Where Are We Headed?</a:t>
            </a:r>
            <a:endParaRPr lang="en-US" sz="3600" b="1" dirty="0">
              <a:latin typeface="+mj-lt"/>
            </a:endParaRPr>
          </a:p>
        </p:txBody>
      </p:sp>
      <p:pic>
        <p:nvPicPr>
          <p:cNvPr id="5" name="Picture 2" descr="Image result for thi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67" r="23493"/>
          <a:stretch/>
        </p:blipFill>
        <p:spPr bwMode="auto">
          <a:xfrm>
            <a:off x="6700741" y="2348880"/>
            <a:ext cx="211973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115</a:t>
            </a:fld>
            <a:endParaRPr lang="en-US">
              <a:solidFill>
                <a:srgbClr val="9C4636">
                  <a:tint val="75000"/>
                </a:srgbClr>
              </a:solidFill>
            </a:endParaRPr>
          </a:p>
        </p:txBody>
      </p:sp>
    </p:spTree>
    <p:extLst>
      <p:ext uri="{BB962C8B-B14F-4D97-AF65-F5344CB8AC3E}">
        <p14:creationId xmlns:p14="http://schemas.microsoft.com/office/powerpoint/2010/main" val="391052238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artoon trump regul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377867"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116</a:t>
            </a:fld>
            <a:endParaRPr lang="en-US">
              <a:solidFill>
                <a:srgbClr val="9C4636">
                  <a:tint val="75000"/>
                </a:srgbClr>
              </a:solidFill>
            </a:endParaRPr>
          </a:p>
        </p:txBody>
      </p:sp>
    </p:spTree>
    <p:extLst>
      <p:ext uri="{BB962C8B-B14F-4D97-AF65-F5344CB8AC3E}">
        <p14:creationId xmlns:p14="http://schemas.microsoft.com/office/powerpoint/2010/main" val="308354262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1935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On 1-1-17, President Trump issued a Memo stating</a:t>
            </a:r>
            <a:r>
              <a:rPr lang="en-US" altLang="en-US" sz="2800" dirty="0">
                <a:solidFill>
                  <a:schemeClr val="bg2">
                    <a:lumMod val="10000"/>
                  </a:schemeClr>
                </a:solidFill>
                <a:latin typeface="+mn-lt"/>
              </a:rPr>
              <a:t> </a:t>
            </a:r>
            <a:r>
              <a:rPr lang="en-US" altLang="en-US" sz="2800" dirty="0" smtClean="0">
                <a:solidFill>
                  <a:schemeClr val="bg2">
                    <a:lumMod val="10000"/>
                  </a:schemeClr>
                </a:solidFill>
                <a:latin typeface="+mn-lt"/>
              </a:rPr>
              <a:t>no new </a:t>
            </a:r>
            <a:r>
              <a:rPr lang="en-US" altLang="en-US" sz="2800" dirty="0" err="1" smtClean="0">
                <a:solidFill>
                  <a:schemeClr val="bg2">
                    <a:lumMod val="10000"/>
                  </a:schemeClr>
                </a:solidFill>
                <a:latin typeface="+mn-lt"/>
              </a:rPr>
              <a:t>regs</a:t>
            </a:r>
            <a:r>
              <a:rPr lang="en-US" altLang="en-US" sz="2800" dirty="0" smtClean="0">
                <a:solidFill>
                  <a:schemeClr val="bg2">
                    <a:lumMod val="10000"/>
                  </a:schemeClr>
                </a:solidFill>
                <a:latin typeface="+mn-lt"/>
              </a:rPr>
              <a:t> </a:t>
            </a:r>
            <a:r>
              <a:rPr lang="en-US" altLang="en-US" sz="2600" dirty="0" smtClean="0">
                <a:solidFill>
                  <a:schemeClr val="bg2">
                    <a:lumMod val="10000"/>
                  </a:schemeClr>
                </a:solidFill>
                <a:latin typeface="+mn-lt"/>
              </a:rPr>
              <a:t>until approved by Trump-appointed official.</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On 1-30-17, Trump issued E.O. directing </a:t>
            </a:r>
            <a:r>
              <a:rPr lang="en-US" altLang="en-US" sz="2600" dirty="0">
                <a:solidFill>
                  <a:schemeClr val="bg2">
                    <a:lumMod val="10000"/>
                  </a:schemeClr>
                </a:solidFill>
                <a:latin typeface="+mn-lt"/>
              </a:rPr>
              <a:t>agencies to take </a:t>
            </a:r>
            <a:r>
              <a:rPr lang="en-US" altLang="en-US" sz="2600" dirty="0" smtClean="0">
                <a:solidFill>
                  <a:schemeClr val="bg2">
                    <a:lumMod val="10000"/>
                  </a:schemeClr>
                </a:solidFill>
                <a:latin typeface="+mn-lt"/>
              </a:rPr>
              <a:t>2 “deregulatory actions” </a:t>
            </a:r>
            <a:r>
              <a:rPr lang="en-US" altLang="en-US" sz="2600" dirty="0">
                <a:solidFill>
                  <a:schemeClr val="bg2">
                    <a:lumMod val="10000"/>
                  </a:schemeClr>
                </a:solidFill>
                <a:latin typeface="+mn-lt"/>
              </a:rPr>
              <a:t>for each new </a:t>
            </a:r>
            <a:r>
              <a:rPr lang="en-US" altLang="en-US" sz="2600" dirty="0" smtClean="0">
                <a:solidFill>
                  <a:schemeClr val="bg2">
                    <a:lumMod val="10000"/>
                  </a:schemeClr>
                </a:solidFill>
                <a:latin typeface="+mn-lt"/>
              </a:rPr>
              <a:t>rule.</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On 2-24-17, Trump issued E.O. directing agencies to create deregulation task forces.</a:t>
            </a:r>
          </a:p>
          <a:p>
            <a:pPr marL="457200"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Trump’s Regulatory Freeze</a:t>
            </a:r>
            <a:endParaRPr lang="en-US" sz="26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117</a:t>
            </a:fld>
            <a:endParaRPr lang="en-US">
              <a:solidFill>
                <a:srgbClr val="9C4636">
                  <a:tint val="75000"/>
                </a:srgbClr>
              </a:solidFill>
            </a:endParaRPr>
          </a:p>
        </p:txBody>
      </p:sp>
    </p:spTree>
    <p:extLst>
      <p:ext uri="{BB962C8B-B14F-4D97-AF65-F5344CB8AC3E}">
        <p14:creationId xmlns:p14="http://schemas.microsoft.com/office/powerpoint/2010/main" val="3577241542"/>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gulator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21" b="2530"/>
          <a:stretch/>
        </p:blipFill>
        <p:spPr bwMode="auto">
          <a:xfrm>
            <a:off x="1979712" y="1436914"/>
            <a:ext cx="5393624" cy="50945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118</a:t>
            </a:fld>
            <a:endParaRPr lang="en-US">
              <a:solidFill>
                <a:srgbClr val="9C4636">
                  <a:tint val="75000"/>
                </a:srgbClr>
              </a:solidFill>
            </a:endParaRPr>
          </a:p>
        </p:txBody>
      </p:sp>
    </p:spTree>
    <p:extLst>
      <p:ext uri="{BB962C8B-B14F-4D97-AF65-F5344CB8AC3E}">
        <p14:creationId xmlns:p14="http://schemas.microsoft.com/office/powerpoint/2010/main" val="370504003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Dept. of Labor</a:t>
            </a:r>
            <a:endParaRPr lang="en-US" sz="3600" b="1" dirty="0">
              <a:latin typeface="+mj-lt"/>
            </a:endParaRPr>
          </a:p>
        </p:txBody>
      </p:sp>
      <p:pic>
        <p:nvPicPr>
          <p:cNvPr id="6" name="Picture 180"/>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2204864"/>
            <a:ext cx="41148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119</a:t>
            </a:fld>
            <a:endParaRPr lang="en-US">
              <a:solidFill>
                <a:srgbClr val="9C4636">
                  <a:tint val="75000"/>
                </a:srgbClr>
              </a:solidFill>
            </a:endParaRPr>
          </a:p>
        </p:txBody>
      </p:sp>
    </p:spTree>
    <p:extLst>
      <p:ext uri="{BB962C8B-B14F-4D97-AF65-F5344CB8AC3E}">
        <p14:creationId xmlns:p14="http://schemas.microsoft.com/office/powerpoint/2010/main" val="6917178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92500" lnSpcReduction="20000"/>
          </a:bodyPr>
          <a:lstStyle/>
          <a:p>
            <a:pPr marL="458788" indent="-458788" algn="just" fontAlgn="auto">
              <a:spcAft>
                <a:spcPts val="1200"/>
              </a:spcAft>
              <a:buFont typeface="Arial" panose="020B0604020202020204" pitchFamily="34" charset="0"/>
              <a:buChar char="•"/>
              <a:defRPr/>
            </a:pPr>
            <a:r>
              <a:rPr lang="en-US" sz="3200" b="1" dirty="0" smtClean="0"/>
              <a:t>GC Memo 18-04</a:t>
            </a:r>
          </a:p>
          <a:p>
            <a:pPr marL="858838" lvl="1" indent="-458788" algn="just">
              <a:spcAft>
                <a:spcPts val="1200"/>
              </a:spcAft>
              <a:buFont typeface="Courier New" panose="02070309020205020404" pitchFamily="49" charset="0"/>
              <a:buChar char="o"/>
              <a:defRPr/>
            </a:pPr>
            <a:r>
              <a:rPr lang="en-US" sz="3200" dirty="0" smtClean="0"/>
              <a:t>Provided clarity regarding NLRB’s view on many handbook provisions</a:t>
            </a:r>
          </a:p>
          <a:p>
            <a:pPr marL="858838" lvl="1" indent="-458788" algn="just">
              <a:spcAft>
                <a:spcPts val="1200"/>
              </a:spcAft>
              <a:buFont typeface="Courier New" panose="02070309020205020404" pitchFamily="49" charset="0"/>
              <a:buChar char="o"/>
              <a:defRPr/>
            </a:pPr>
            <a:r>
              <a:rPr lang="en-US" sz="3200" dirty="0" smtClean="0"/>
              <a:t>Created three categories of rules:</a:t>
            </a:r>
          </a:p>
          <a:p>
            <a:pPr marL="1258888" lvl="2" indent="-458788" algn="just">
              <a:spcAft>
                <a:spcPts val="1200"/>
              </a:spcAft>
              <a:buFont typeface="Wingdings" panose="05000000000000000000" pitchFamily="2" charset="2"/>
              <a:buChar char="§"/>
              <a:defRPr/>
            </a:pPr>
            <a:r>
              <a:rPr lang="en-US" sz="3200" dirty="0" smtClean="0"/>
              <a:t>Category 1: generally lawful rules</a:t>
            </a:r>
          </a:p>
          <a:p>
            <a:pPr marL="1258888" lvl="2" indent="-458788" algn="just">
              <a:spcAft>
                <a:spcPts val="1200"/>
              </a:spcAft>
              <a:buFont typeface="Wingdings" panose="05000000000000000000" pitchFamily="2" charset="2"/>
              <a:buChar char="§"/>
              <a:defRPr/>
            </a:pPr>
            <a:r>
              <a:rPr lang="en-US" sz="3200" dirty="0" smtClean="0"/>
              <a:t>Category 2: case-by-case scrutiny of rule</a:t>
            </a:r>
          </a:p>
          <a:p>
            <a:pPr marL="1258888" lvl="2" indent="-458788" algn="just">
              <a:spcAft>
                <a:spcPts val="1200"/>
              </a:spcAft>
              <a:buFont typeface="Wingdings" panose="05000000000000000000" pitchFamily="2" charset="2"/>
              <a:buChar char="§"/>
              <a:defRPr/>
            </a:pPr>
            <a:r>
              <a:rPr lang="en-US" sz="3200" dirty="0" smtClean="0"/>
              <a:t>Category 3: generally unlawful rules</a:t>
            </a:r>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a:t>
            </a:fld>
            <a:endParaRPr lang="en-US">
              <a:solidFill>
                <a:srgbClr val="9C4636">
                  <a:tint val="75000"/>
                </a:srgbClr>
              </a:solidFill>
            </a:endParaRPr>
          </a:p>
        </p:txBody>
      </p:sp>
    </p:spTree>
    <p:extLst>
      <p:ext uri="{BB962C8B-B14F-4D97-AF65-F5344CB8AC3E}">
        <p14:creationId xmlns:p14="http://schemas.microsoft.com/office/powerpoint/2010/main" val="2231132583"/>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Federal Contractors</a:t>
            </a:r>
            <a:endParaRPr lang="en-US" sz="3600" b="1" dirty="0">
              <a:latin typeface="+mj-lt"/>
            </a:endParaRPr>
          </a:p>
        </p:txBody>
      </p:sp>
      <p:sp>
        <p:nvSpPr>
          <p:cNvPr id="2" name="AutoShape 2" descr="Image result for federal contractors DOL"/>
          <p:cNvSpPr>
            <a:spLocks noChangeAspect="1" noChangeArrowheads="1"/>
          </p:cNvSpPr>
          <p:nvPr/>
        </p:nvSpPr>
        <p:spPr bwMode="auto">
          <a:xfrm>
            <a:off x="155575" y="-693738"/>
            <a:ext cx="3133725" cy="145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05" y="2753866"/>
            <a:ext cx="4300414" cy="199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120</a:t>
            </a:fld>
            <a:endParaRPr lang="en-US">
              <a:solidFill>
                <a:srgbClr val="9C4636">
                  <a:tint val="75000"/>
                </a:srgbClr>
              </a:solidFill>
            </a:endParaRPr>
          </a:p>
        </p:txBody>
      </p:sp>
    </p:spTree>
    <p:extLst>
      <p:ext uri="{BB962C8B-B14F-4D97-AF65-F5344CB8AC3E}">
        <p14:creationId xmlns:p14="http://schemas.microsoft.com/office/powerpoint/2010/main" val="822823822"/>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More Transparent</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OFCCP publishes lists of employers being audited.</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Fewer, Less Burdensome Audits</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In Aug. 2018, OFCCP rescinded Directive 307 </a:t>
            </a:r>
            <a:r>
              <a:rPr lang="en-US" altLang="en-US" sz="2400" dirty="0">
                <a:solidFill>
                  <a:schemeClr val="bg2">
                    <a:lumMod val="10000"/>
                  </a:schemeClr>
                </a:solidFill>
                <a:latin typeface="+mn-lt"/>
              </a:rPr>
              <a:t>regarding analysis of </a:t>
            </a:r>
            <a:r>
              <a:rPr lang="en-US" altLang="en-US" sz="2400" dirty="0" smtClean="0">
                <a:solidFill>
                  <a:schemeClr val="bg2">
                    <a:lumMod val="10000"/>
                  </a:schemeClr>
                </a:solidFill>
                <a:latin typeface="+mn-lt"/>
              </a:rPr>
              <a:t>SSAGs and PAGs.</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Smaller OFCCP (possible merger with EEOC).</a:t>
            </a:r>
          </a:p>
          <a:p>
            <a:pPr marL="457200" indent="-457200" eaLnBrk="1" hangingPunct="1">
              <a:spcBef>
                <a:spcPct val="0"/>
              </a:spcBef>
              <a:spcAft>
                <a:spcPts val="1200"/>
              </a:spcAft>
              <a:buFont typeface="Wingdings" charset="0"/>
              <a:buChar char="§"/>
            </a:pPr>
            <a:endParaRPr lang="en-US" altLang="en-US" sz="2400" dirty="0" smtClean="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smtClean="0">
                <a:latin typeface="+mj-lt"/>
              </a:rPr>
              <a:t>Trump’s OFCCP</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121</a:t>
            </a:fld>
            <a:endParaRPr lang="en-US">
              <a:solidFill>
                <a:srgbClr val="9C4636">
                  <a:tint val="75000"/>
                </a:srgbClr>
              </a:solidFill>
            </a:endParaRPr>
          </a:p>
        </p:txBody>
      </p:sp>
    </p:spTree>
    <p:extLst>
      <p:ext uri="{BB962C8B-B14F-4D97-AF65-F5344CB8AC3E}">
        <p14:creationId xmlns:p14="http://schemas.microsoft.com/office/powerpoint/2010/main" val="3151158413"/>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Medicare </a:t>
            </a:r>
            <a:r>
              <a:rPr lang="en-US" altLang="en-US" sz="2400" dirty="0">
                <a:solidFill>
                  <a:schemeClr val="bg2">
                    <a:lumMod val="10000"/>
                  </a:schemeClr>
                </a:solidFill>
                <a:latin typeface="+mn-lt"/>
              </a:rPr>
              <a:t>Parts A and B and </a:t>
            </a:r>
            <a:r>
              <a:rPr lang="en-US" altLang="en-US" sz="2400" dirty="0" smtClean="0">
                <a:solidFill>
                  <a:schemeClr val="bg2">
                    <a:lumMod val="10000"/>
                  </a:schemeClr>
                </a:solidFill>
                <a:latin typeface="+mn-lt"/>
              </a:rPr>
              <a:t>Medicaid</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No, accepting reimbursement does </a:t>
            </a:r>
            <a:r>
              <a:rPr lang="en-US" altLang="en-US" sz="2400" b="1" i="1" u="sng" dirty="0" smtClean="0">
                <a:solidFill>
                  <a:schemeClr val="bg2">
                    <a:lumMod val="10000"/>
                  </a:schemeClr>
                </a:solidFill>
                <a:latin typeface="+mn-lt"/>
              </a:rPr>
              <a:t>not</a:t>
            </a:r>
            <a:r>
              <a:rPr lang="en-US" altLang="en-US" sz="2400" dirty="0" smtClean="0">
                <a:solidFill>
                  <a:schemeClr val="bg2">
                    <a:lumMod val="10000"/>
                  </a:schemeClr>
                </a:solidFill>
                <a:latin typeface="+mn-lt"/>
              </a:rPr>
              <a:t> make a provider a federal contractor.</a:t>
            </a:r>
          </a:p>
          <a:p>
            <a:pPr marL="457200" indent="-457200" eaLnBrk="1" hangingPunct="1">
              <a:spcBef>
                <a:spcPct val="0"/>
              </a:spcBef>
              <a:spcAft>
                <a:spcPts val="1200"/>
              </a:spcAft>
              <a:buFont typeface="Wingdings" charset="0"/>
              <a:buChar char="§"/>
            </a:pPr>
            <a:r>
              <a:rPr lang="en-US" altLang="en-US" sz="2400" dirty="0">
                <a:solidFill>
                  <a:srgbClr val="000000"/>
                </a:solidFill>
                <a:latin typeface="+mn-lt"/>
              </a:rPr>
              <a:t>Medicare Parts C (Advantage Plans) and D (Prescription Drug </a:t>
            </a:r>
            <a:r>
              <a:rPr lang="en-US" altLang="en-US" sz="2400" dirty="0" smtClean="0">
                <a:solidFill>
                  <a:srgbClr val="000000"/>
                </a:solidFill>
                <a:latin typeface="+mn-lt"/>
              </a:rPr>
              <a:t>Coverage) </a:t>
            </a:r>
          </a:p>
          <a:p>
            <a:pPr marL="1200150" lvl="1" indent="-457200" eaLnBrk="1" hangingPunct="1">
              <a:spcBef>
                <a:spcPct val="0"/>
              </a:spcBef>
              <a:spcAft>
                <a:spcPts val="1200"/>
              </a:spcAft>
              <a:buFont typeface="Wingdings" charset="0"/>
              <a:buChar char="§"/>
            </a:pPr>
            <a:r>
              <a:rPr lang="en-US" altLang="en-US" sz="2400" dirty="0" smtClean="0">
                <a:solidFill>
                  <a:srgbClr val="000000"/>
                </a:solidFill>
                <a:latin typeface="+mn-lt"/>
              </a:rPr>
              <a:t>Less clear, but likely treated as federal financial assistance (and thus excluded from OFCCP jurisdiction). </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smtClean="0">
                <a:latin typeface="+mj-lt"/>
              </a:rPr>
              <a:t>Am I a Federal Contractor?</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122</a:t>
            </a:fld>
            <a:endParaRPr lang="en-US">
              <a:solidFill>
                <a:srgbClr val="9C4636">
                  <a:tint val="75000"/>
                </a:srgbClr>
              </a:solidFill>
            </a:endParaRPr>
          </a:p>
        </p:txBody>
      </p:sp>
    </p:spTree>
    <p:extLst>
      <p:ext uri="{BB962C8B-B14F-4D97-AF65-F5344CB8AC3E}">
        <p14:creationId xmlns:p14="http://schemas.microsoft.com/office/powerpoint/2010/main" val="3161543030"/>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Examples of Covered Contracts</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Providing </a:t>
            </a:r>
            <a:r>
              <a:rPr lang="en-US" altLang="en-US" sz="2400" dirty="0">
                <a:solidFill>
                  <a:schemeClr val="bg2">
                    <a:lumMod val="10000"/>
                  </a:schemeClr>
                </a:solidFill>
                <a:latin typeface="+mn-lt"/>
              </a:rPr>
              <a:t>health care to active or retired military under a contract with the Department of Veterans’ Affairs or the Department of Defense. </a:t>
            </a: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A</a:t>
            </a:r>
            <a:r>
              <a:rPr lang="en-US" altLang="en-US" sz="2400" dirty="0" smtClean="0">
                <a:solidFill>
                  <a:schemeClr val="bg2">
                    <a:lumMod val="10000"/>
                  </a:schemeClr>
                </a:solidFill>
                <a:latin typeface="+mn-lt"/>
              </a:rPr>
              <a:t> </a:t>
            </a:r>
            <a:r>
              <a:rPr lang="en-US" altLang="en-US" sz="2400" dirty="0">
                <a:solidFill>
                  <a:schemeClr val="bg2">
                    <a:lumMod val="10000"/>
                  </a:schemeClr>
                </a:solidFill>
                <a:latin typeface="+mn-lt"/>
              </a:rPr>
              <a:t>teaching hospital doing research for a university that has a contract with the Federal government may be covered.</a:t>
            </a:r>
            <a:endParaRPr lang="en-US" altLang="en-US" sz="2800" dirty="0" smtClean="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smtClean="0">
                <a:latin typeface="+mj-lt"/>
              </a:rPr>
              <a:t>Am I a Federal Contractor?</a:t>
            </a:r>
            <a:r>
              <a:rPr lang="en-US" sz="3200" dirty="0">
                <a:latin typeface="+mj-lt"/>
              </a:rPr>
              <a:t> </a:t>
            </a:r>
            <a:r>
              <a:rPr lang="en-US" sz="3200" dirty="0" smtClean="0">
                <a:latin typeface="+mj-lt"/>
              </a:rPr>
              <a:t>(cont.) </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123</a:t>
            </a:fld>
            <a:endParaRPr lang="en-US">
              <a:solidFill>
                <a:srgbClr val="9C4636">
                  <a:tint val="75000"/>
                </a:srgbClr>
              </a:solidFill>
            </a:endParaRPr>
          </a:p>
        </p:txBody>
      </p:sp>
    </p:spTree>
    <p:extLst>
      <p:ext uri="{BB962C8B-B14F-4D97-AF65-F5344CB8AC3E}">
        <p14:creationId xmlns:p14="http://schemas.microsoft.com/office/powerpoint/2010/main" val="65848624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A DOD health </a:t>
            </a:r>
            <a:r>
              <a:rPr lang="en-US" altLang="en-US" sz="2600" dirty="0">
                <a:solidFill>
                  <a:schemeClr val="bg2">
                    <a:lumMod val="10000"/>
                  </a:schemeClr>
                </a:solidFill>
                <a:latin typeface="+mn-lt"/>
              </a:rPr>
              <a:t>care program </a:t>
            </a:r>
            <a:r>
              <a:rPr lang="en-US" altLang="en-US" sz="2600" dirty="0" smtClean="0">
                <a:solidFill>
                  <a:schemeClr val="bg2">
                    <a:lumMod val="10000"/>
                  </a:schemeClr>
                </a:solidFill>
                <a:latin typeface="+mn-lt"/>
              </a:rPr>
              <a:t>that </a:t>
            </a:r>
            <a:r>
              <a:rPr lang="en-US" altLang="en-US" sz="2600" dirty="0">
                <a:solidFill>
                  <a:schemeClr val="bg2">
                    <a:lumMod val="10000"/>
                  </a:schemeClr>
                </a:solidFill>
                <a:latin typeface="+mn-lt"/>
              </a:rPr>
              <a:t>pays for the medical benefits of </a:t>
            </a:r>
            <a:r>
              <a:rPr lang="en-US" altLang="en-US" sz="2600" dirty="0" smtClean="0">
                <a:solidFill>
                  <a:schemeClr val="bg2">
                    <a:lumMod val="10000"/>
                  </a:schemeClr>
                </a:solidFill>
                <a:latin typeface="+mn-lt"/>
              </a:rPr>
              <a:t>active-duty </a:t>
            </a:r>
            <a:r>
              <a:rPr lang="en-US" altLang="en-US" sz="2600" dirty="0">
                <a:solidFill>
                  <a:schemeClr val="bg2">
                    <a:lumMod val="10000"/>
                  </a:schemeClr>
                </a:solidFill>
                <a:latin typeface="+mn-lt"/>
              </a:rPr>
              <a:t>and retired military personnel and their </a:t>
            </a:r>
            <a:r>
              <a:rPr lang="en-US" altLang="en-US" sz="2600" dirty="0" smtClean="0">
                <a:solidFill>
                  <a:schemeClr val="bg2">
                    <a:lumMod val="10000"/>
                  </a:schemeClr>
                </a:solidFill>
                <a:latin typeface="+mn-lt"/>
              </a:rPr>
              <a:t>families</a:t>
            </a:r>
            <a:r>
              <a:rPr lang="en-US" altLang="en-US" sz="2600" dirty="0" smtClean="0">
                <a:solidFill>
                  <a:srgbClr val="000000"/>
                </a:solidFill>
                <a:latin typeface="+mn-lt"/>
              </a:rPr>
              <a:t>. </a:t>
            </a:r>
          </a:p>
          <a:p>
            <a:pPr marL="457200" indent="-457200" eaLnBrk="1" hangingPunct="1">
              <a:spcBef>
                <a:spcPct val="0"/>
              </a:spcBef>
              <a:spcAft>
                <a:spcPts val="1200"/>
              </a:spcAft>
              <a:buFont typeface="Wingdings" charset="0"/>
              <a:buChar char="§"/>
            </a:pPr>
            <a:r>
              <a:rPr lang="en-US" altLang="en-US" sz="2600" dirty="0">
                <a:solidFill>
                  <a:srgbClr val="000000"/>
                </a:solidFill>
                <a:latin typeface="+mn-lt"/>
              </a:rPr>
              <a:t> Directive 2018–02 (amends Directive </a:t>
            </a:r>
            <a:r>
              <a:rPr lang="en-US" altLang="en-US" sz="2600" dirty="0" smtClean="0">
                <a:solidFill>
                  <a:srgbClr val="000000"/>
                </a:solidFill>
                <a:latin typeface="+mn-lt"/>
              </a:rPr>
              <a:t>2014–01)</a:t>
            </a:r>
          </a:p>
          <a:p>
            <a:pPr marL="1200150" lvl="1" indent="-457200" eaLnBrk="1" hangingPunct="1">
              <a:spcBef>
                <a:spcPct val="0"/>
              </a:spcBef>
              <a:spcAft>
                <a:spcPts val="1200"/>
              </a:spcAft>
              <a:buFont typeface="Wingdings" charset="0"/>
              <a:buChar char="§"/>
            </a:pPr>
            <a:r>
              <a:rPr lang="en-US" altLang="en-US" sz="2600" dirty="0" smtClean="0">
                <a:solidFill>
                  <a:srgbClr val="000000"/>
                </a:solidFill>
                <a:latin typeface="+mn-lt"/>
              </a:rPr>
              <a:t>Extends moratorium on </a:t>
            </a:r>
            <a:r>
              <a:rPr lang="en-US" altLang="en-US" sz="2600" dirty="0">
                <a:solidFill>
                  <a:srgbClr val="000000"/>
                </a:solidFill>
                <a:latin typeface="+mn-lt"/>
              </a:rPr>
              <a:t>enforcing the affirmative action obligations of TRICARE </a:t>
            </a:r>
            <a:r>
              <a:rPr lang="en-US" altLang="en-US" sz="2600" dirty="0" smtClean="0">
                <a:solidFill>
                  <a:srgbClr val="000000"/>
                </a:solidFill>
                <a:latin typeface="+mn-lt"/>
              </a:rPr>
              <a:t>providers to 2021.</a:t>
            </a:r>
          </a:p>
          <a:p>
            <a:pPr marL="1200150" lvl="1" indent="-457200" eaLnBrk="1" hangingPunct="1">
              <a:spcBef>
                <a:spcPct val="0"/>
              </a:spcBef>
              <a:spcAft>
                <a:spcPts val="1200"/>
              </a:spcAft>
              <a:buFont typeface="Wingdings" charset="0"/>
              <a:buChar char="§"/>
            </a:pPr>
            <a:r>
              <a:rPr lang="en-US" altLang="en-US" sz="2600" dirty="0" smtClean="0">
                <a:solidFill>
                  <a:srgbClr val="000000"/>
                </a:solidFill>
                <a:latin typeface="+mn-lt"/>
              </a:rPr>
              <a:t>Expanded to include VA Health </a:t>
            </a:r>
            <a:r>
              <a:rPr lang="en-US" altLang="en-US" sz="2600" dirty="0">
                <a:solidFill>
                  <a:srgbClr val="000000"/>
                </a:solidFill>
                <a:latin typeface="+mn-lt"/>
              </a:rPr>
              <a:t>Benefits Program </a:t>
            </a:r>
            <a:r>
              <a:rPr lang="en-US" altLang="en-US" sz="2600" dirty="0" smtClean="0">
                <a:solidFill>
                  <a:srgbClr val="000000"/>
                </a:solidFill>
                <a:latin typeface="+mn-lt"/>
              </a:rPr>
              <a:t>providers.</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smtClean="0">
                <a:latin typeface="+mj-lt"/>
              </a:rPr>
              <a:t>TRICARE Providers</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124</a:t>
            </a:fld>
            <a:endParaRPr lang="en-US">
              <a:solidFill>
                <a:srgbClr val="9C4636">
                  <a:tint val="75000"/>
                </a:srgbClr>
              </a:solidFill>
            </a:endParaRPr>
          </a:p>
        </p:txBody>
      </p:sp>
    </p:spTree>
    <p:extLst>
      <p:ext uri="{BB962C8B-B14F-4D97-AF65-F5344CB8AC3E}">
        <p14:creationId xmlns:p14="http://schemas.microsoft.com/office/powerpoint/2010/main" val="4031587636"/>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Contractors </a:t>
            </a:r>
            <a:r>
              <a:rPr lang="en-US" altLang="en-US" sz="2400" dirty="0">
                <a:solidFill>
                  <a:schemeClr val="bg2">
                    <a:lumMod val="10000"/>
                  </a:schemeClr>
                </a:solidFill>
                <a:latin typeface="+mn-lt"/>
              </a:rPr>
              <a:t>that enter into agreements with the VA to provide hospital care, a medical service, or an extended care </a:t>
            </a:r>
            <a:r>
              <a:rPr lang="en-US" altLang="en-US" sz="2400" dirty="0" smtClean="0">
                <a:solidFill>
                  <a:schemeClr val="bg2">
                    <a:lumMod val="10000"/>
                  </a:schemeClr>
                </a:solidFill>
                <a:latin typeface="+mn-lt"/>
              </a:rPr>
              <a:t>service</a:t>
            </a:r>
            <a:r>
              <a:rPr lang="en-US" altLang="en-US" sz="2400" dirty="0">
                <a:solidFill>
                  <a:schemeClr val="bg2">
                    <a:lumMod val="10000"/>
                  </a:schemeClr>
                </a:solidFill>
                <a:latin typeface="+mn-lt"/>
              </a:rPr>
              <a:t> </a:t>
            </a:r>
            <a:r>
              <a:rPr lang="en-US" altLang="en-US" sz="2400" dirty="0" smtClean="0">
                <a:solidFill>
                  <a:schemeClr val="bg2">
                    <a:lumMod val="10000"/>
                  </a:schemeClr>
                </a:solidFill>
                <a:latin typeface="+mn-lt"/>
              </a:rPr>
              <a:t>are subject to the </a:t>
            </a:r>
            <a:r>
              <a:rPr lang="en-US" altLang="en-US" sz="2400" dirty="0">
                <a:solidFill>
                  <a:schemeClr val="bg2">
                    <a:lumMod val="10000"/>
                  </a:schemeClr>
                </a:solidFill>
                <a:latin typeface="+mn-lt"/>
              </a:rPr>
              <a:t>same affirmative action moratorium as is applied to TRICARE contractors and subcontractors in Directive </a:t>
            </a:r>
            <a:r>
              <a:rPr lang="en-US" altLang="en-US" sz="2400" dirty="0" smtClean="0">
                <a:solidFill>
                  <a:schemeClr val="bg2">
                    <a:lumMod val="10000"/>
                  </a:schemeClr>
                </a:solidFill>
                <a:latin typeface="+mn-lt"/>
              </a:rPr>
              <a:t>2014-01.</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VA will likely need </a:t>
            </a:r>
            <a:r>
              <a:rPr lang="en-US" altLang="en-US" sz="2400" dirty="0">
                <a:solidFill>
                  <a:schemeClr val="bg2">
                    <a:lumMod val="10000"/>
                  </a:schemeClr>
                </a:solidFill>
                <a:latin typeface="+mn-lt"/>
              </a:rPr>
              <a:t>time to </a:t>
            </a:r>
            <a:r>
              <a:rPr lang="en-US" altLang="en-US" sz="2400" dirty="0" smtClean="0">
                <a:solidFill>
                  <a:schemeClr val="bg2">
                    <a:lumMod val="10000"/>
                  </a:schemeClr>
                </a:solidFill>
                <a:latin typeface="+mn-lt"/>
              </a:rPr>
              <a:t>implement </a:t>
            </a:r>
            <a:r>
              <a:rPr lang="en-US" altLang="en-US" sz="2400" dirty="0">
                <a:solidFill>
                  <a:schemeClr val="bg2">
                    <a:lumMod val="10000"/>
                  </a:schemeClr>
                </a:solidFill>
                <a:latin typeface="+mn-lt"/>
              </a:rPr>
              <a:t>regulations and make the new provider agreements available.</a:t>
            </a:r>
            <a:endParaRPr lang="en-US" altLang="en-US" sz="2800" dirty="0" smtClean="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a:latin typeface="+mj-lt"/>
              </a:rPr>
              <a:t>VA MISSION </a:t>
            </a:r>
            <a:r>
              <a:rPr lang="en-US" sz="3200" b="1" dirty="0" smtClean="0">
                <a:latin typeface="+mj-lt"/>
              </a:rPr>
              <a:t>Act of 2018</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125</a:t>
            </a:fld>
            <a:endParaRPr lang="en-US">
              <a:solidFill>
                <a:srgbClr val="9C4636">
                  <a:tint val="75000"/>
                </a:srgbClr>
              </a:solidFill>
            </a:endParaRPr>
          </a:p>
        </p:txBody>
      </p:sp>
    </p:spTree>
    <p:extLst>
      <p:ext uri="{BB962C8B-B14F-4D97-AF65-F5344CB8AC3E}">
        <p14:creationId xmlns:p14="http://schemas.microsoft.com/office/powerpoint/2010/main" val="277218656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Wage and Hour Division</a:t>
            </a:r>
            <a:endParaRPr lang="en-US" sz="3600" b="1" dirty="0">
              <a:latin typeface="+mj-lt"/>
            </a:endParaRPr>
          </a:p>
        </p:txBody>
      </p:sp>
      <p:pic>
        <p:nvPicPr>
          <p:cNvPr id="2050" name="Picture 2" descr="Image result for wage and hour di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78226"/>
            <a:ext cx="5472608"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126</a:t>
            </a:fld>
            <a:endParaRPr lang="en-US">
              <a:solidFill>
                <a:srgbClr val="9C4636">
                  <a:tint val="75000"/>
                </a:srgbClr>
              </a:solidFill>
            </a:endParaRPr>
          </a:p>
        </p:txBody>
      </p:sp>
    </p:spTree>
    <p:extLst>
      <p:ext uri="{BB962C8B-B14F-4D97-AF65-F5344CB8AC3E}">
        <p14:creationId xmlns:p14="http://schemas.microsoft.com/office/powerpoint/2010/main" val="4114961994"/>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04392"/>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Less Enforcement, More Guidance</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DOL Opinion Letters</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New Regulations on the Horizon</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Updates to Overtime, “Regular Rate” calculation, and joint employment.</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Other changes possible.</a:t>
            </a:r>
          </a:p>
          <a:p>
            <a:pPr marL="457200" indent="-457200" eaLnBrk="1" hangingPunct="1">
              <a:spcBef>
                <a:spcPct val="0"/>
              </a:spcBef>
              <a:spcAft>
                <a:spcPts val="1200"/>
              </a:spcAft>
              <a:buFont typeface="Wingdings" charset="0"/>
              <a:buChar char="§"/>
            </a:pPr>
            <a:endParaRPr lang="en-US" altLang="en-US" sz="2400" dirty="0" smtClean="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rgbClr val="000000"/>
              </a:solidFill>
              <a:latin typeface="+mn-lt"/>
            </a:endParaRPr>
          </a:p>
        </p:txBody>
      </p:sp>
      <p:sp>
        <p:nvSpPr>
          <p:cNvPr id="3" name="Title 2"/>
          <p:cNvSpPr>
            <a:spLocks noGrp="1"/>
          </p:cNvSpPr>
          <p:nvPr>
            <p:ph type="ctrTitle"/>
          </p:nvPr>
        </p:nvSpPr>
        <p:spPr>
          <a:xfrm>
            <a:off x="762000" y="1412776"/>
            <a:ext cx="7924800" cy="831503"/>
          </a:xfrm>
        </p:spPr>
        <p:txBody>
          <a:bodyPr/>
          <a:lstStyle/>
          <a:p>
            <a:pPr algn="ctr">
              <a:defRPr/>
            </a:pPr>
            <a:r>
              <a:rPr lang="en-US" sz="3200" b="1" dirty="0" smtClean="0">
                <a:latin typeface="+mj-lt"/>
              </a:rPr>
              <a:t>Trump’s WHD</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127</a:t>
            </a:fld>
            <a:endParaRPr lang="en-US">
              <a:solidFill>
                <a:srgbClr val="9C4636">
                  <a:tint val="75000"/>
                </a:srgbClr>
              </a:solidFill>
            </a:endParaRPr>
          </a:p>
        </p:txBody>
      </p:sp>
    </p:spTree>
    <p:extLst>
      <p:ext uri="{BB962C8B-B14F-4D97-AF65-F5344CB8AC3E}">
        <p14:creationId xmlns:p14="http://schemas.microsoft.com/office/powerpoint/2010/main" val="3091818570"/>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1636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In 2016, new OT rate was scheduled to go into effect on 12-1-2016.</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Would have increased salary threshold:</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From $455 </a:t>
            </a:r>
            <a:r>
              <a:rPr lang="en-US" altLang="en-US" sz="2600" dirty="0">
                <a:solidFill>
                  <a:schemeClr val="bg2">
                    <a:lumMod val="10000"/>
                  </a:schemeClr>
                </a:solidFill>
                <a:latin typeface="+mn-lt"/>
              </a:rPr>
              <a:t>per week ($23,660) to “40th </a:t>
            </a:r>
            <a:r>
              <a:rPr lang="en-US" altLang="en-US" sz="2600" dirty="0" smtClean="0">
                <a:solidFill>
                  <a:schemeClr val="bg2">
                    <a:lumMod val="10000"/>
                  </a:schemeClr>
                </a:solidFill>
                <a:latin typeface="+mn-lt"/>
              </a:rPr>
              <a:t>percentile” ($913 </a:t>
            </a:r>
            <a:r>
              <a:rPr lang="en-US" altLang="en-US" sz="2600" dirty="0">
                <a:solidFill>
                  <a:schemeClr val="bg2">
                    <a:lumMod val="10000"/>
                  </a:schemeClr>
                </a:solidFill>
                <a:latin typeface="+mn-lt"/>
              </a:rPr>
              <a:t>per week or $</a:t>
            </a:r>
            <a:r>
              <a:rPr lang="en-US" altLang="en-US" sz="2600" dirty="0" smtClean="0">
                <a:solidFill>
                  <a:schemeClr val="bg2">
                    <a:lumMod val="10000"/>
                  </a:schemeClr>
                </a:solidFill>
                <a:latin typeface="+mn-lt"/>
              </a:rPr>
              <a:t>47,476).</a:t>
            </a:r>
            <a:endParaRPr lang="en-US" altLang="en-US" sz="26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HCE </a:t>
            </a:r>
            <a:r>
              <a:rPr lang="en-US" altLang="en-US" sz="2600" dirty="0">
                <a:solidFill>
                  <a:schemeClr val="bg2">
                    <a:lumMod val="10000"/>
                  </a:schemeClr>
                </a:solidFill>
                <a:latin typeface="+mn-lt"/>
              </a:rPr>
              <a:t>threshold increased from $100,000 to “90th percentile” ($134,004)</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4.2 </a:t>
            </a:r>
            <a:r>
              <a:rPr lang="en-US" altLang="en-US" sz="2600" dirty="0">
                <a:solidFill>
                  <a:schemeClr val="bg2">
                    <a:lumMod val="10000"/>
                  </a:schemeClr>
                </a:solidFill>
                <a:latin typeface="+mn-lt"/>
              </a:rPr>
              <a:t>million </a:t>
            </a:r>
            <a:r>
              <a:rPr lang="en-US" altLang="en-US" sz="2600" dirty="0" smtClean="0">
                <a:solidFill>
                  <a:schemeClr val="bg2">
                    <a:lumMod val="10000"/>
                  </a:schemeClr>
                </a:solidFill>
                <a:latin typeface="+mn-lt"/>
              </a:rPr>
              <a:t>more workers eligible </a:t>
            </a:r>
            <a:r>
              <a:rPr lang="en-US" altLang="en-US" sz="2600" dirty="0">
                <a:solidFill>
                  <a:schemeClr val="bg2">
                    <a:lumMod val="10000"/>
                  </a:schemeClr>
                </a:solidFill>
                <a:latin typeface="+mn-lt"/>
              </a:rPr>
              <a:t>for OT.</a:t>
            </a:r>
          </a:p>
        </p:txBody>
      </p:sp>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“RIP” 2016 Overtime Rules</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128</a:t>
            </a:fld>
            <a:endParaRPr lang="en-US">
              <a:solidFill>
                <a:srgbClr val="9C4636">
                  <a:tint val="75000"/>
                </a:srgbClr>
              </a:solidFill>
            </a:endParaRPr>
          </a:p>
        </p:txBody>
      </p:sp>
    </p:spTree>
    <p:extLst>
      <p:ext uri="{BB962C8B-B14F-4D97-AF65-F5344CB8AC3E}">
        <p14:creationId xmlns:p14="http://schemas.microsoft.com/office/powerpoint/2010/main" val="285828242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1636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b="1" dirty="0" smtClean="0">
                <a:solidFill>
                  <a:schemeClr val="bg2">
                    <a:lumMod val="10000"/>
                  </a:schemeClr>
                </a:solidFill>
                <a:latin typeface="+mn-lt"/>
              </a:rPr>
              <a:t>11-22-16</a:t>
            </a:r>
            <a:r>
              <a:rPr lang="en-US" altLang="en-US" sz="2800" b="1" dirty="0">
                <a:solidFill>
                  <a:schemeClr val="bg2">
                    <a:lumMod val="10000"/>
                  </a:schemeClr>
                </a:solidFill>
                <a:latin typeface="+mn-lt"/>
              </a:rPr>
              <a:t>: </a:t>
            </a:r>
            <a:r>
              <a:rPr lang="en-US" altLang="en-US" sz="2800" dirty="0" smtClean="0">
                <a:solidFill>
                  <a:schemeClr val="bg2">
                    <a:lumMod val="10000"/>
                  </a:schemeClr>
                </a:solidFill>
                <a:latin typeface="+mn-lt"/>
              </a:rPr>
              <a:t>Texas judge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issues </a:t>
            </a:r>
            <a:r>
              <a:rPr lang="en-US" altLang="en-US" sz="2800" dirty="0">
                <a:solidFill>
                  <a:schemeClr val="bg2">
                    <a:lumMod val="10000"/>
                  </a:schemeClr>
                </a:solidFill>
                <a:latin typeface="+mn-lt"/>
              </a:rPr>
              <a:t>nationwide </a:t>
            </a:r>
            <a:r>
              <a:rPr lang="en-US" altLang="en-US" sz="2800" dirty="0" smtClean="0">
                <a:solidFill>
                  <a:schemeClr val="bg2">
                    <a:lumMod val="10000"/>
                  </a:schemeClr>
                </a:solidFill>
                <a:latin typeface="+mn-lt"/>
              </a:rPr>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injunction</a:t>
            </a:r>
            <a:r>
              <a:rPr lang="en-US" altLang="en-US" sz="2800" dirty="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800" b="1" dirty="0" smtClean="0">
                <a:solidFill>
                  <a:schemeClr val="bg2">
                    <a:lumMod val="10000"/>
                  </a:schemeClr>
                </a:solidFill>
                <a:latin typeface="+mn-lt"/>
              </a:rPr>
              <a:t>08-31-2017</a:t>
            </a:r>
            <a:r>
              <a:rPr lang="en-US" altLang="en-US" sz="2800" b="1" dirty="0">
                <a:solidFill>
                  <a:schemeClr val="bg2">
                    <a:lumMod val="10000"/>
                  </a:schemeClr>
                </a:solidFill>
                <a:latin typeface="+mn-lt"/>
              </a:rPr>
              <a:t>: </a:t>
            </a:r>
            <a:r>
              <a:rPr lang="en-US" altLang="en-US" sz="2800" dirty="0">
                <a:solidFill>
                  <a:schemeClr val="bg2">
                    <a:lumMod val="10000"/>
                  </a:schemeClr>
                </a:solidFill>
                <a:latin typeface="+mn-lt"/>
              </a:rPr>
              <a:t>New OT </a:t>
            </a:r>
            <a:r>
              <a:rPr lang="en-US" altLang="en-US" sz="2800" dirty="0" err="1" smtClean="0">
                <a:solidFill>
                  <a:schemeClr val="bg2">
                    <a:lumMod val="10000"/>
                  </a:schemeClr>
                </a:solidFill>
                <a:latin typeface="+mn-lt"/>
              </a:rPr>
              <a:t>regs</a:t>
            </a:r>
            <a:r>
              <a:rPr lang="en-US" altLang="en-US" sz="2800" dirty="0" smtClean="0">
                <a:solidFill>
                  <a:schemeClr val="bg2">
                    <a:lumMod val="10000"/>
                  </a:schemeClr>
                </a:solidFill>
                <a:latin typeface="+mn-lt"/>
              </a:rPr>
              <a:t>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struck down by judge.</a:t>
            </a:r>
            <a:endParaRPr lang="en-US" altLang="en-US" sz="28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800" b="1" dirty="0" smtClean="0">
                <a:solidFill>
                  <a:schemeClr val="bg2">
                    <a:lumMod val="10000"/>
                  </a:schemeClr>
                </a:solidFill>
                <a:latin typeface="+mn-lt"/>
              </a:rPr>
              <a:t>09-06-17: </a:t>
            </a:r>
            <a:r>
              <a:rPr lang="en-US" altLang="en-US" sz="2800" dirty="0">
                <a:solidFill>
                  <a:schemeClr val="bg2">
                    <a:lumMod val="10000"/>
                  </a:schemeClr>
                </a:solidFill>
                <a:latin typeface="+mn-lt"/>
              </a:rPr>
              <a:t>5th Circuit </a:t>
            </a:r>
            <a:r>
              <a:rPr lang="en-US" altLang="en-US" sz="2800" dirty="0" smtClean="0">
                <a:solidFill>
                  <a:schemeClr val="bg2">
                    <a:lumMod val="10000"/>
                  </a:schemeClr>
                </a:solidFill>
                <a:latin typeface="+mn-lt"/>
              </a:rPr>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grants </a:t>
            </a:r>
            <a:r>
              <a:rPr lang="en-US" altLang="en-US" sz="2800" dirty="0">
                <a:solidFill>
                  <a:schemeClr val="bg2">
                    <a:lumMod val="10000"/>
                  </a:schemeClr>
                </a:solidFill>
                <a:latin typeface="+mn-lt"/>
              </a:rPr>
              <a:t>DOL’s unopposed </a:t>
            </a:r>
            <a:r>
              <a:rPr lang="en-US" altLang="en-US" sz="2800" dirty="0" smtClean="0">
                <a:solidFill>
                  <a:schemeClr val="bg2">
                    <a:lumMod val="10000"/>
                  </a:schemeClr>
                </a:solidFill>
                <a:latin typeface="+mn-lt"/>
              </a:rPr>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request </a:t>
            </a:r>
            <a:r>
              <a:rPr lang="en-US" altLang="en-US" sz="2800" dirty="0">
                <a:solidFill>
                  <a:schemeClr val="bg2">
                    <a:lumMod val="10000"/>
                  </a:schemeClr>
                </a:solidFill>
                <a:latin typeface="+mn-lt"/>
              </a:rPr>
              <a:t>to dismiss its appeal.</a:t>
            </a:r>
          </a:p>
        </p:txBody>
      </p:sp>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“New” Overtime Rules</a:t>
            </a:r>
            <a:endParaRPr lang="en-US" sz="3200" b="1" dirty="0">
              <a:latin typeface="+mj-lt"/>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100" t="9047" r="29095" b="19549"/>
          <a:stretch/>
        </p:blipFill>
        <p:spPr bwMode="auto">
          <a:xfrm>
            <a:off x="5709416" y="2204864"/>
            <a:ext cx="314014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129</a:t>
            </a:fld>
            <a:endParaRPr lang="en-US">
              <a:solidFill>
                <a:srgbClr val="9C4636">
                  <a:tint val="75000"/>
                </a:srgbClr>
              </a:solidFill>
            </a:endParaRPr>
          </a:p>
        </p:txBody>
      </p:sp>
    </p:spTree>
    <p:extLst>
      <p:ext uri="{BB962C8B-B14F-4D97-AF65-F5344CB8AC3E}">
        <p14:creationId xmlns:p14="http://schemas.microsoft.com/office/powerpoint/2010/main" val="9232182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92500" lnSpcReduction="20000"/>
          </a:bodyPr>
          <a:lstStyle/>
          <a:p>
            <a:pPr marL="458788" indent="-458788" algn="just" fontAlgn="auto">
              <a:spcAft>
                <a:spcPts val="1200"/>
              </a:spcAft>
              <a:buFont typeface="Arial" panose="020B0604020202020204" pitchFamily="34" charset="0"/>
              <a:buChar char="•"/>
              <a:defRPr/>
            </a:pPr>
            <a:r>
              <a:rPr lang="en-US" sz="3200" u="sng" dirty="0" smtClean="0"/>
              <a:t>Category 1 Rules</a:t>
            </a:r>
          </a:p>
          <a:p>
            <a:pPr marL="858838" lvl="1" indent="-458788" algn="just">
              <a:spcAft>
                <a:spcPts val="1200"/>
              </a:spcAft>
              <a:buFont typeface="Courier New" panose="02070309020205020404" pitchFamily="49" charset="0"/>
              <a:buChar char="o"/>
              <a:defRPr/>
            </a:pPr>
            <a:r>
              <a:rPr lang="en-US" sz="3200" dirty="0"/>
              <a:t>9</a:t>
            </a:r>
            <a:r>
              <a:rPr lang="en-US" sz="3200" dirty="0" smtClean="0"/>
              <a:t> “generally lawful” policies</a:t>
            </a:r>
          </a:p>
          <a:p>
            <a:pPr marL="1314450" lvl="2" indent="-514350" algn="just">
              <a:spcAft>
                <a:spcPts val="1200"/>
              </a:spcAft>
              <a:buAutoNum type="arabicPeriod"/>
              <a:defRPr/>
            </a:pPr>
            <a:r>
              <a:rPr lang="en-US" sz="2800" b="1" dirty="0" smtClean="0"/>
              <a:t>Civility</a:t>
            </a:r>
            <a:r>
              <a:rPr lang="en-US" sz="2800" dirty="0" smtClean="0"/>
              <a:t>: Can prohibit disparagement of </a:t>
            </a:r>
            <a:r>
              <a:rPr lang="en-US" sz="2800" i="1" dirty="0" smtClean="0"/>
              <a:t>other employees</a:t>
            </a:r>
            <a:r>
              <a:rPr lang="en-US" sz="2800" dirty="0" smtClean="0"/>
              <a:t>. </a:t>
            </a:r>
          </a:p>
          <a:p>
            <a:pPr marL="1314450" lvl="2" indent="-514350" algn="just">
              <a:spcAft>
                <a:spcPts val="1200"/>
              </a:spcAft>
              <a:buAutoNum type="arabicPeriod"/>
              <a:defRPr/>
            </a:pPr>
            <a:r>
              <a:rPr lang="en-US" sz="2800" b="1" dirty="0" smtClean="0"/>
              <a:t>No Photography/Audio/Video </a:t>
            </a:r>
            <a:r>
              <a:rPr lang="en-US" sz="2800" b="1" dirty="0"/>
              <a:t>R</a:t>
            </a:r>
            <a:r>
              <a:rPr lang="en-US" sz="2800" b="1" dirty="0" smtClean="0"/>
              <a:t>ecording</a:t>
            </a:r>
            <a:r>
              <a:rPr lang="en-US" sz="2800" dirty="0" smtClean="0"/>
              <a:t>: Can prohibit employees from using camera or recording device at work (does not mean employers can ban all phone use/possession). </a:t>
            </a:r>
          </a:p>
          <a:p>
            <a:pPr marL="1314450" lvl="2" indent="-514350" algn="just">
              <a:spcAft>
                <a:spcPts val="1200"/>
              </a:spcAft>
              <a:buAutoNum type="arabicPeriod"/>
              <a:defRPr/>
            </a:pPr>
            <a:endParaRPr lang="en-US" sz="2800" dirty="0"/>
          </a:p>
          <a:p>
            <a:pPr marL="1314450" lvl="2" indent="-514350" algn="just">
              <a:spcAft>
                <a:spcPts val="1200"/>
              </a:spcAft>
              <a:buAutoNum type="arabicPeriod"/>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a:t>
            </a:fld>
            <a:endParaRPr lang="en-US">
              <a:solidFill>
                <a:srgbClr val="9C4636">
                  <a:tint val="75000"/>
                </a:srgbClr>
              </a:solidFill>
            </a:endParaRPr>
          </a:p>
        </p:txBody>
      </p:sp>
    </p:spTree>
    <p:extLst>
      <p:ext uri="{BB962C8B-B14F-4D97-AF65-F5344CB8AC3E}">
        <p14:creationId xmlns:p14="http://schemas.microsoft.com/office/powerpoint/2010/main" val="44589536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1935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Confirmed </a:t>
            </a:r>
            <a:r>
              <a:rPr lang="en-US" altLang="en-US" sz="2800" dirty="0">
                <a:solidFill>
                  <a:schemeClr val="bg2">
                    <a:lumMod val="10000"/>
                  </a:schemeClr>
                </a:solidFill>
                <a:latin typeface="+mn-lt"/>
              </a:rPr>
              <a:t>by Senate </a:t>
            </a:r>
            <a:r>
              <a:rPr lang="en-US" altLang="en-US" sz="2800" dirty="0" smtClean="0">
                <a:solidFill>
                  <a:schemeClr val="bg2">
                    <a:lumMod val="10000"/>
                  </a:schemeClr>
                </a:solidFill>
                <a:latin typeface="+mn-lt"/>
              </a:rPr>
              <a:t>in April 2017</a:t>
            </a:r>
            <a:endParaRPr lang="en-US" altLang="en-US" sz="28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Clerked for Justice Alito.</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Confirmation Hearing</a:t>
            </a:r>
            <a:r>
              <a:rPr lang="en-US" altLang="en-US" sz="2800" dirty="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“I believe the salary threshold </a:t>
            </a:r>
            <a:r>
              <a:rPr lang="en-US" altLang="en-US" sz="2800" dirty="0" smtClean="0">
                <a:solidFill>
                  <a:schemeClr val="bg2">
                    <a:lumMod val="10000"/>
                  </a:schemeClr>
                </a:solidFill>
                <a:latin typeface="+mn-lt"/>
              </a:rPr>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figure </a:t>
            </a:r>
            <a:r>
              <a:rPr lang="en-US" altLang="en-US" sz="2800" dirty="0">
                <a:solidFill>
                  <a:schemeClr val="bg2">
                    <a:lumMod val="10000"/>
                  </a:schemeClr>
                </a:solidFill>
                <a:latin typeface="+mn-lt"/>
              </a:rPr>
              <a:t>would be </a:t>
            </a:r>
            <a:r>
              <a:rPr lang="en-US" altLang="en-US" sz="2800" b="1" i="1" dirty="0">
                <a:solidFill>
                  <a:schemeClr val="bg2">
                    <a:lumMod val="10000"/>
                  </a:schemeClr>
                </a:solidFill>
                <a:latin typeface="+mn-lt"/>
              </a:rPr>
              <a:t>somewhere </a:t>
            </a:r>
            <a:r>
              <a:rPr lang="en-US" altLang="en-US" sz="2800" b="1" i="1" dirty="0" smtClean="0">
                <a:solidFill>
                  <a:schemeClr val="bg2">
                    <a:lumMod val="10000"/>
                  </a:schemeClr>
                </a:solidFill>
                <a:latin typeface="+mn-lt"/>
              </a:rPr>
              <a:t/>
            </a:r>
            <a:br>
              <a:rPr lang="en-US" altLang="en-US" sz="2800" b="1" i="1" dirty="0" smtClean="0">
                <a:solidFill>
                  <a:schemeClr val="bg2">
                    <a:lumMod val="10000"/>
                  </a:schemeClr>
                </a:solidFill>
                <a:latin typeface="+mn-lt"/>
              </a:rPr>
            </a:br>
            <a:r>
              <a:rPr lang="en-US" altLang="en-US" sz="2800" b="1" i="1" dirty="0" smtClean="0">
                <a:solidFill>
                  <a:schemeClr val="bg2">
                    <a:lumMod val="10000"/>
                  </a:schemeClr>
                </a:solidFill>
                <a:latin typeface="+mn-lt"/>
              </a:rPr>
              <a:t>around </a:t>
            </a:r>
            <a:r>
              <a:rPr lang="en-US" altLang="en-US" sz="2800" b="1" i="1" dirty="0">
                <a:solidFill>
                  <a:schemeClr val="bg2">
                    <a:lumMod val="10000"/>
                  </a:schemeClr>
                </a:solidFill>
                <a:latin typeface="+mn-lt"/>
              </a:rPr>
              <a:t>$33,000</a:t>
            </a:r>
            <a:r>
              <a:rPr lang="en-US" altLang="en-US" sz="2800" dirty="0">
                <a:solidFill>
                  <a:schemeClr val="bg2">
                    <a:lumMod val="10000"/>
                  </a:schemeClr>
                </a:solidFill>
                <a:latin typeface="+mn-lt"/>
              </a:rPr>
              <a:t>,” which represents a COL increase since the last increase in 2004. </a:t>
            </a: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DOL Sec. </a:t>
            </a:r>
            <a:r>
              <a:rPr lang="en-US" sz="3400" b="1" dirty="0">
                <a:latin typeface="+mj-lt"/>
              </a:rPr>
              <a:t>Alexander Acosta</a:t>
            </a: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Alexander Acosta DOL"/>
          <p:cNvSpPr>
            <a:spLocks noChangeAspect="1" noChangeArrowheads="1"/>
          </p:cNvSpPr>
          <p:nvPr/>
        </p:nvSpPr>
        <p:spPr bwMode="auto">
          <a:xfrm>
            <a:off x="155575" y="-2232025"/>
            <a:ext cx="349567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cdn.shrm.org/image/upload/c_crop,h_325,w_244,x_15,y_0/c_fit,f_auto,q_auto,w_767/v1/Talent%20Acquisition/Alexander_Acosta_cmlqz9?databtoa=eyIzeDQiOnsieCI6MTUsInkiOjAsIngyIjoyNTksInkyIjozMjUsInciOjI0NCwiaCI6MzI1fX0%3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869" y="2564904"/>
            <a:ext cx="1795527" cy="239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130</a:t>
            </a:fld>
            <a:endParaRPr lang="en-US">
              <a:solidFill>
                <a:srgbClr val="9C4636">
                  <a:tint val="75000"/>
                </a:srgbClr>
              </a:solidFill>
            </a:endParaRPr>
          </a:p>
        </p:txBody>
      </p:sp>
    </p:spTree>
    <p:extLst>
      <p:ext uri="{BB962C8B-B14F-4D97-AF65-F5344CB8AC3E}">
        <p14:creationId xmlns:p14="http://schemas.microsoft.com/office/powerpoint/2010/main" val="2331627557"/>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32856"/>
            <a:ext cx="7924800" cy="3831382"/>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In July 2017, DOL seeks public </a:t>
            </a:r>
            <a:r>
              <a:rPr lang="en-US" altLang="en-US" sz="2600" dirty="0">
                <a:solidFill>
                  <a:schemeClr val="bg2">
                    <a:lumMod val="10000"/>
                  </a:schemeClr>
                </a:solidFill>
                <a:latin typeface="+mn-lt"/>
              </a:rPr>
              <a:t>input </a:t>
            </a:r>
            <a:r>
              <a:rPr lang="en-US" altLang="en-US" sz="2600" dirty="0" smtClean="0">
                <a:solidFill>
                  <a:schemeClr val="bg2">
                    <a:lumMod val="10000"/>
                  </a:schemeClr>
                </a:solidFill>
                <a:latin typeface="+mn-lt"/>
              </a:rPr>
              <a:t>(RFI) on </a:t>
            </a:r>
            <a:r>
              <a:rPr lang="en-US" altLang="en-US" sz="2600" dirty="0">
                <a:solidFill>
                  <a:schemeClr val="bg2">
                    <a:lumMod val="10000"/>
                  </a:schemeClr>
                </a:solidFill>
                <a:latin typeface="+mn-lt"/>
              </a:rPr>
              <a:t>11 questions relating to OT </a:t>
            </a:r>
            <a:r>
              <a:rPr lang="en-US" altLang="en-US" sz="2600" dirty="0" smtClean="0">
                <a:solidFill>
                  <a:schemeClr val="bg2">
                    <a:lumMod val="10000"/>
                  </a:schemeClr>
                </a:solidFill>
                <a:latin typeface="+mn-lt"/>
              </a:rPr>
              <a:t>threshold.</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In August 2018, DOL holds public “listening sessions” regarding new OT rule.</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What </a:t>
            </a:r>
            <a:r>
              <a:rPr lang="en-US" altLang="en-US" sz="2600" dirty="0">
                <a:solidFill>
                  <a:schemeClr val="bg2">
                    <a:lumMod val="10000"/>
                  </a:schemeClr>
                </a:solidFill>
                <a:latin typeface="+mn-lt"/>
              </a:rPr>
              <a:t>is the appropriate salary level (or range of salary levels</a:t>
            </a:r>
            <a:r>
              <a:rPr lang="en-US" altLang="en-US" sz="2600" dirty="0" smtClean="0">
                <a:solidFill>
                  <a:schemeClr val="bg2">
                    <a:lumMod val="10000"/>
                  </a:schemeClr>
                </a:solidFill>
                <a:latin typeface="+mn-lt"/>
              </a:rPr>
              <a:t>)? </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What are the costs and benefits?</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Should it be updated regularly?</a:t>
            </a: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noAutofit/>
          </a:bodyPr>
          <a:lstStyle/>
          <a:p>
            <a:pPr marL="457200" indent="-457200" algn="ctr">
              <a:defRPr/>
            </a:pPr>
            <a:r>
              <a:rPr lang="en-US" sz="3400" b="1" dirty="0" smtClean="0">
                <a:latin typeface="+mj-lt"/>
              </a:rPr>
              <a:t>Overtime Rule 2.0?</a:t>
            </a:r>
            <a:endParaRPr lang="en-US" sz="3400" b="1"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Alexander Acosta DOL"/>
          <p:cNvSpPr>
            <a:spLocks noChangeAspect="1" noChangeArrowheads="1"/>
          </p:cNvSpPr>
          <p:nvPr/>
        </p:nvSpPr>
        <p:spPr bwMode="auto">
          <a:xfrm>
            <a:off x="155575" y="-2232025"/>
            <a:ext cx="349567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cdn.shrm.org/image/upload/c_crop,h_325,w_244,x_15,y_0/c_fit,f_auto,q_auto,w_767/v1/Talent%20Acquisition/Alexander_Acosta_cmlqz9?databtoa=eyIzeDQiOnsieCI6MTUsInkiOjAsIngyIjoyNTksInkyIjozMjUsInciOjI0NCwiaCI6MzI1fX0%3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131</a:t>
            </a:fld>
            <a:endParaRPr lang="en-US">
              <a:solidFill>
                <a:srgbClr val="9C4636">
                  <a:tint val="75000"/>
                </a:srgbClr>
              </a:solidFill>
            </a:endParaRPr>
          </a:p>
        </p:txBody>
      </p:sp>
    </p:spTree>
    <p:extLst>
      <p:ext uri="{BB962C8B-B14F-4D97-AF65-F5344CB8AC3E}">
        <p14:creationId xmlns:p14="http://schemas.microsoft.com/office/powerpoint/2010/main" val="2437848804"/>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32856"/>
            <a:ext cx="7924800" cy="3831382"/>
          </a:xfrm>
        </p:spPr>
        <p:txBody>
          <a:bodyPr>
            <a:noAutofit/>
          </a:bodyPr>
          <a:lstStyle/>
          <a:p>
            <a:pPr marL="457200" indent="-457200" eaLnBrk="1" hangingPunct="1">
              <a:spcBef>
                <a:spcPct val="0"/>
              </a:spcBef>
              <a:spcAft>
                <a:spcPts val="1200"/>
              </a:spcAft>
              <a:buFont typeface="Wingdings" charset="0"/>
              <a:buChar char="§"/>
            </a:pPr>
            <a:r>
              <a:rPr lang="en-US" altLang="en-US" sz="2600" b="1" dirty="0" smtClean="0">
                <a:solidFill>
                  <a:schemeClr val="bg2">
                    <a:lumMod val="10000"/>
                  </a:schemeClr>
                </a:solidFill>
                <a:latin typeface="+mn-lt"/>
              </a:rPr>
              <a:t>Updates to OT Rule</a:t>
            </a:r>
            <a:endParaRPr lang="en-US" altLang="en-US" sz="26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DOL will update salary level.</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Proposed Rules expected </a:t>
            </a:r>
            <a:r>
              <a:rPr lang="en-US" altLang="en-US" sz="2600" b="1" i="1" dirty="0" smtClean="0">
                <a:solidFill>
                  <a:schemeClr val="bg2">
                    <a:lumMod val="10000"/>
                  </a:schemeClr>
                </a:solidFill>
                <a:latin typeface="+mn-lt"/>
              </a:rPr>
              <a:t>March 2019</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600" b="1" dirty="0" smtClean="0">
                <a:solidFill>
                  <a:schemeClr val="bg2">
                    <a:lumMod val="10000"/>
                  </a:schemeClr>
                </a:solidFill>
                <a:latin typeface="+mn-lt"/>
              </a:rPr>
              <a:t>Updates to Calculation of “Regular Rate”</a:t>
            </a:r>
          </a:p>
          <a:p>
            <a:pPr marL="1200150" lvl="1"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DOL wants </a:t>
            </a:r>
            <a:r>
              <a:rPr lang="en-US" altLang="en-US" sz="2600" dirty="0" smtClean="0">
                <a:solidFill>
                  <a:schemeClr val="bg2">
                    <a:lumMod val="10000"/>
                  </a:schemeClr>
                </a:solidFill>
                <a:latin typeface="+mn-lt"/>
              </a:rPr>
              <a:t>to update rules to address “modern </a:t>
            </a:r>
            <a:r>
              <a:rPr lang="en-US" altLang="en-US" sz="2600" dirty="0">
                <a:solidFill>
                  <a:schemeClr val="bg2">
                    <a:lumMod val="10000"/>
                  </a:schemeClr>
                </a:solidFill>
                <a:latin typeface="+mn-lt"/>
              </a:rPr>
              <a:t>forms of compensation and </a:t>
            </a:r>
            <a:r>
              <a:rPr lang="en-US" altLang="en-US" sz="2600" dirty="0" smtClean="0">
                <a:solidFill>
                  <a:schemeClr val="bg2">
                    <a:lumMod val="10000"/>
                  </a:schemeClr>
                </a:solidFill>
                <a:latin typeface="+mn-lt"/>
              </a:rPr>
              <a:t>benefits.”</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Proposed rules expected </a:t>
            </a:r>
            <a:r>
              <a:rPr lang="en-US" altLang="en-US" sz="2600" b="1" i="1" dirty="0" smtClean="0">
                <a:solidFill>
                  <a:schemeClr val="bg2">
                    <a:lumMod val="10000"/>
                  </a:schemeClr>
                </a:solidFill>
                <a:latin typeface="+mn-lt"/>
              </a:rPr>
              <a:t>December 2018</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noAutofit/>
          </a:bodyPr>
          <a:lstStyle/>
          <a:p>
            <a:pPr marL="457200" indent="-457200" algn="ctr">
              <a:defRPr/>
            </a:pPr>
            <a:r>
              <a:rPr lang="en-US" sz="3400" b="1" dirty="0" smtClean="0">
                <a:latin typeface="+mj-lt"/>
              </a:rPr>
              <a:t>Fall 2018 Regulatory Agenda</a:t>
            </a:r>
            <a:endParaRPr lang="en-US" sz="34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Alexander Acosta DOL"/>
          <p:cNvSpPr>
            <a:spLocks noChangeAspect="1" noChangeArrowheads="1"/>
          </p:cNvSpPr>
          <p:nvPr/>
        </p:nvSpPr>
        <p:spPr bwMode="auto">
          <a:xfrm>
            <a:off x="155575" y="-2232025"/>
            <a:ext cx="349567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cdn.shrm.org/image/upload/c_crop,h_325,w_244,x_15,y_0/c_fit,f_auto,q_auto,w_767/v1/Talent%20Acquisition/Alexander_Acosta_cmlqz9?databtoa=eyIzeDQiOnsieCI6MTUsInkiOjAsIngyIjoyNTksInkyIjozMjUsInciOjI0NCwiaCI6MzI1fX0%3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132</a:t>
            </a:fld>
            <a:endParaRPr lang="en-US">
              <a:solidFill>
                <a:srgbClr val="9C4636">
                  <a:tint val="75000"/>
                </a:srgbClr>
              </a:solidFill>
            </a:endParaRPr>
          </a:p>
        </p:txBody>
      </p:sp>
    </p:spTree>
    <p:extLst>
      <p:ext uri="{BB962C8B-B14F-4D97-AF65-F5344CB8AC3E}">
        <p14:creationId xmlns:p14="http://schemas.microsoft.com/office/powerpoint/2010/main" val="2713766833"/>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32856"/>
            <a:ext cx="7924800" cy="3831382"/>
          </a:xfrm>
        </p:spPr>
        <p:txBody>
          <a:bodyPr>
            <a:noAutofit/>
          </a:bodyPr>
          <a:lstStyle/>
          <a:p>
            <a:pPr marL="457200" indent="-457200" eaLnBrk="1" hangingPunct="1">
              <a:spcBef>
                <a:spcPct val="0"/>
              </a:spcBef>
              <a:spcAft>
                <a:spcPts val="1200"/>
              </a:spcAft>
              <a:buFont typeface="Wingdings" charset="0"/>
              <a:buChar char="§"/>
            </a:pPr>
            <a:r>
              <a:rPr lang="en-US" altLang="en-US" sz="2600" b="1" dirty="0" smtClean="0">
                <a:solidFill>
                  <a:schemeClr val="bg2">
                    <a:lumMod val="10000"/>
                  </a:schemeClr>
                </a:solidFill>
                <a:latin typeface="+mn-lt"/>
              </a:rPr>
              <a:t>Updates to “Joint Employment” Standard</a:t>
            </a:r>
            <a:endParaRPr lang="en-US" altLang="en-US" sz="26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In June </a:t>
            </a:r>
            <a:r>
              <a:rPr lang="en-US" altLang="en-US" sz="2600" dirty="0" smtClean="0">
                <a:solidFill>
                  <a:schemeClr val="bg2">
                    <a:lumMod val="10000"/>
                  </a:schemeClr>
                </a:solidFill>
                <a:latin typeface="+mn-lt"/>
              </a:rPr>
              <a:t>2017</a:t>
            </a:r>
            <a:r>
              <a:rPr lang="en-US" altLang="en-US" sz="2600" dirty="0">
                <a:solidFill>
                  <a:schemeClr val="bg2">
                    <a:lumMod val="10000"/>
                  </a:schemeClr>
                </a:solidFill>
                <a:latin typeface="+mn-lt"/>
              </a:rPr>
              <a:t>, DOL withdrew Obama-era guidance on “joint employment” (FLSA 2016-1</a:t>
            </a:r>
            <a:r>
              <a:rPr lang="en-US" altLang="en-US" sz="26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DOL </a:t>
            </a:r>
            <a:r>
              <a:rPr lang="en-US" altLang="en-US" sz="2600" dirty="0">
                <a:solidFill>
                  <a:schemeClr val="bg2">
                    <a:lumMod val="10000"/>
                  </a:schemeClr>
                </a:solidFill>
                <a:latin typeface="+mn-lt"/>
              </a:rPr>
              <a:t>wants to “clarify the contours of the joint employment relationship</a:t>
            </a:r>
            <a:r>
              <a:rPr lang="en-US" altLang="en-US" sz="26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Proposed Rules expected </a:t>
            </a:r>
            <a:r>
              <a:rPr lang="en-US" altLang="en-US" sz="2600" b="1" i="1" dirty="0" smtClean="0">
                <a:solidFill>
                  <a:schemeClr val="bg2">
                    <a:lumMod val="10000"/>
                  </a:schemeClr>
                </a:solidFill>
                <a:latin typeface="+mn-lt"/>
              </a:rPr>
              <a:t>December 2019</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noAutofit/>
          </a:bodyPr>
          <a:lstStyle/>
          <a:p>
            <a:pPr marL="457200" indent="-457200" algn="ctr">
              <a:defRPr/>
            </a:pPr>
            <a:r>
              <a:rPr lang="en-US" sz="3400" b="1" dirty="0" smtClean="0">
                <a:latin typeface="+mj-lt"/>
              </a:rPr>
              <a:t>Fall 2018 Regulatory Agenda</a:t>
            </a:r>
            <a:endParaRPr lang="en-US" sz="34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Alexander Acosta DOL"/>
          <p:cNvSpPr>
            <a:spLocks noChangeAspect="1" noChangeArrowheads="1"/>
          </p:cNvSpPr>
          <p:nvPr/>
        </p:nvSpPr>
        <p:spPr bwMode="auto">
          <a:xfrm>
            <a:off x="155575" y="-2232025"/>
            <a:ext cx="349567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cdn.shrm.org/image/upload/c_crop,h_325,w_244,x_15,y_0/c_fit,f_auto,q_auto,w_767/v1/Talent%20Acquisition/Alexander_Acosta_cmlqz9?databtoa=eyIzeDQiOnsieCI6MTUsInkiOjAsIngyIjoyNTksInkyIjozMjUsInciOjI0NCwiaCI6MzI1fX0%3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133</a:t>
            </a:fld>
            <a:endParaRPr lang="en-US">
              <a:solidFill>
                <a:srgbClr val="9C4636">
                  <a:tint val="75000"/>
                </a:srgbClr>
              </a:solidFill>
            </a:endParaRPr>
          </a:p>
        </p:txBody>
      </p:sp>
    </p:spTree>
    <p:extLst>
      <p:ext uri="{BB962C8B-B14F-4D97-AF65-F5344CB8AC3E}">
        <p14:creationId xmlns:p14="http://schemas.microsoft.com/office/powerpoint/2010/main" val="3127475749"/>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116360"/>
            <a:ext cx="8066856" cy="3544888"/>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DOL issued new guidance on January 5, 2018 to determine when a worker qualifies as an intern</a:t>
            </a:r>
          </a:p>
          <a:p>
            <a:pPr marL="342900"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Adopted the “primary beneficiary test” followed by multiple appellate courts</a:t>
            </a:r>
          </a:p>
          <a:p>
            <a:pPr marL="342900"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Under this test, the “economic reality” of the intern-employer relationship is examined to determine which party, either the intern or the employer, is the “primary beneficiary” of the relationship</a:t>
            </a:r>
          </a:p>
          <a:p>
            <a:pPr lvl="1">
              <a:spcBef>
                <a:spcPts val="600"/>
              </a:spcBef>
              <a:spcAft>
                <a:spcPts val="600"/>
              </a:spcAft>
              <a:buClr>
                <a:schemeClr val="tx1"/>
              </a:buClr>
              <a:buSzPct val="50000"/>
              <a:buFont typeface="Wingdings" panose="05000000000000000000" pitchFamily="2" charset="2"/>
              <a:buChar char="q"/>
              <a:defRPr/>
            </a:pPr>
            <a:r>
              <a:rPr lang="en-US" sz="2000" dirty="0">
                <a:solidFill>
                  <a:srgbClr val="000000"/>
                </a:solidFill>
                <a:latin typeface="+mn-lt"/>
              </a:rPr>
              <a:t>If the employer is primary </a:t>
            </a:r>
            <a:r>
              <a:rPr lang="en-US" sz="2000" dirty="0" smtClean="0">
                <a:solidFill>
                  <a:srgbClr val="000000"/>
                </a:solidFill>
                <a:latin typeface="+mn-lt"/>
              </a:rPr>
              <a:t>beneficiary </a:t>
            </a:r>
            <a:r>
              <a:rPr lang="en-US" sz="2000" dirty="0">
                <a:solidFill>
                  <a:srgbClr val="000000"/>
                </a:solidFill>
                <a:latin typeface="+mn-lt"/>
                <a:sym typeface="Wingdings" panose="05000000000000000000" pitchFamily="2" charset="2"/>
              </a:rPr>
              <a:t> </a:t>
            </a:r>
            <a:r>
              <a:rPr lang="en-US" sz="2000" dirty="0" smtClean="0">
                <a:solidFill>
                  <a:srgbClr val="000000"/>
                </a:solidFill>
                <a:latin typeface="+mn-lt"/>
                <a:sym typeface="Wingdings" panose="05000000000000000000" pitchFamily="2" charset="2"/>
              </a:rPr>
              <a:t>“employee” </a:t>
            </a:r>
            <a:r>
              <a:rPr lang="en-US" sz="2000" dirty="0">
                <a:solidFill>
                  <a:srgbClr val="000000"/>
                </a:solidFill>
                <a:latin typeface="+mn-lt"/>
                <a:sym typeface="Wingdings" panose="05000000000000000000" pitchFamily="2" charset="2"/>
              </a:rPr>
              <a:t>under FLSA</a:t>
            </a:r>
          </a:p>
          <a:p>
            <a:pPr lvl="1">
              <a:spcBef>
                <a:spcPts val="600"/>
              </a:spcBef>
              <a:spcAft>
                <a:spcPts val="600"/>
              </a:spcAft>
              <a:buClr>
                <a:schemeClr val="tx1"/>
              </a:buClr>
              <a:buSzPct val="50000"/>
              <a:buFont typeface="Wingdings" panose="05000000000000000000" pitchFamily="2" charset="2"/>
              <a:buChar char="q"/>
              <a:defRPr/>
            </a:pPr>
            <a:r>
              <a:rPr lang="en-US" sz="2000" dirty="0">
                <a:solidFill>
                  <a:srgbClr val="000000"/>
                </a:solidFill>
                <a:latin typeface="+mn-lt"/>
                <a:sym typeface="Wingdings" panose="05000000000000000000" pitchFamily="2" charset="2"/>
              </a:rPr>
              <a:t>If the intern </a:t>
            </a:r>
            <a:r>
              <a:rPr lang="en-US" sz="2000" dirty="0">
                <a:solidFill>
                  <a:srgbClr val="000000"/>
                </a:solidFill>
                <a:latin typeface="+mn-lt"/>
              </a:rPr>
              <a:t>is primary beneficiary </a:t>
            </a:r>
            <a:r>
              <a:rPr lang="en-US" sz="2000" dirty="0">
                <a:solidFill>
                  <a:srgbClr val="000000"/>
                </a:solidFill>
                <a:latin typeface="+mn-lt"/>
                <a:sym typeface="Wingdings" panose="05000000000000000000" pitchFamily="2" charset="2"/>
              </a:rPr>
              <a:t> </a:t>
            </a:r>
            <a:r>
              <a:rPr lang="en-US" sz="2000" dirty="0" smtClean="0">
                <a:solidFill>
                  <a:srgbClr val="000000"/>
                </a:solidFill>
                <a:latin typeface="+mn-lt"/>
                <a:sym typeface="Wingdings" panose="05000000000000000000" pitchFamily="2" charset="2"/>
              </a:rPr>
              <a:t>not an employee</a:t>
            </a:r>
            <a:endParaRPr lang="en-US" sz="2000" dirty="0">
              <a:solidFill>
                <a:srgbClr val="000000"/>
              </a:solidFill>
              <a:latin typeface="+mn-lt"/>
              <a:sym typeface="Wingdings" panose="05000000000000000000" pitchFamily="2" charset="2"/>
            </a:endParaRPr>
          </a:p>
          <a:p>
            <a:pPr marL="342900" lvl="1"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New rule consists of seven </a:t>
            </a:r>
            <a:r>
              <a:rPr lang="en-US" sz="2000" u="sng" dirty="0">
                <a:solidFill>
                  <a:srgbClr val="000000"/>
                </a:solidFill>
                <a:latin typeface="+mn-lt"/>
              </a:rPr>
              <a:t>non-exhaustive</a:t>
            </a:r>
            <a:r>
              <a:rPr lang="en-US" sz="2000" dirty="0">
                <a:solidFill>
                  <a:srgbClr val="000000"/>
                </a:solidFill>
                <a:latin typeface="+mn-lt"/>
              </a:rPr>
              <a:t> factors</a:t>
            </a:r>
          </a:p>
        </p:txBody>
      </p:sp>
      <p:sp>
        <p:nvSpPr>
          <p:cNvPr id="3" name="Title 2"/>
          <p:cNvSpPr>
            <a:spLocks noGrp="1"/>
          </p:cNvSpPr>
          <p:nvPr>
            <p:ph type="ctrTitle"/>
          </p:nvPr>
        </p:nvSpPr>
        <p:spPr>
          <a:xfrm>
            <a:off x="539552" y="1268760"/>
            <a:ext cx="8352928" cy="831503"/>
          </a:xfrm>
        </p:spPr>
        <p:txBody>
          <a:bodyPr/>
          <a:lstStyle/>
          <a:p>
            <a:pPr algn="ctr">
              <a:defRPr/>
            </a:pPr>
            <a:r>
              <a:rPr lang="en-US" sz="3200" b="1" dirty="0">
                <a:latin typeface="+mj-lt"/>
              </a:rPr>
              <a:t>DOL’s </a:t>
            </a:r>
            <a:r>
              <a:rPr lang="en-US" sz="3200" b="1" u="sng" dirty="0">
                <a:latin typeface="+mj-lt"/>
              </a:rPr>
              <a:t>New</a:t>
            </a:r>
            <a:r>
              <a:rPr lang="en-US" sz="3200" b="1" dirty="0">
                <a:latin typeface="+mj-lt"/>
              </a:rPr>
              <a:t> Intern Rule</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134</a:t>
            </a:fld>
            <a:endParaRPr lang="en-US">
              <a:solidFill>
                <a:srgbClr val="9C4636">
                  <a:tint val="75000"/>
                </a:srgbClr>
              </a:solidFill>
            </a:endParaRPr>
          </a:p>
        </p:txBody>
      </p:sp>
    </p:spTree>
    <p:extLst>
      <p:ext uri="{BB962C8B-B14F-4D97-AF65-F5344CB8AC3E}">
        <p14:creationId xmlns:p14="http://schemas.microsoft.com/office/powerpoint/2010/main" val="916655782"/>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800" dirty="0" smtClean="0">
                <a:solidFill>
                  <a:srgbClr val="000000"/>
                </a:solidFill>
                <a:latin typeface="+mn-lt"/>
              </a:rPr>
              <a:t>DOL Opinion Letters are back!</a:t>
            </a:r>
          </a:p>
          <a:p>
            <a:pPr marL="342900" indent="-342900">
              <a:spcBef>
                <a:spcPts val="600"/>
              </a:spcBef>
              <a:spcAft>
                <a:spcPts val="600"/>
              </a:spcAft>
              <a:buClr>
                <a:schemeClr val="tx1"/>
              </a:buClr>
              <a:buFont typeface="Wingdings" panose="05000000000000000000" pitchFamily="2" charset="2"/>
              <a:buChar char="§"/>
              <a:defRPr/>
            </a:pPr>
            <a:r>
              <a:rPr lang="en-US" sz="2800" dirty="0" smtClean="0">
                <a:solidFill>
                  <a:srgbClr val="000000"/>
                </a:solidFill>
                <a:latin typeface="+mn-lt"/>
              </a:rPr>
              <a:t>Since January 2018, the DOL </a:t>
            </a:r>
            <a:br>
              <a:rPr lang="en-US" sz="2800" dirty="0" smtClean="0">
                <a:solidFill>
                  <a:srgbClr val="000000"/>
                </a:solidFill>
                <a:latin typeface="+mn-lt"/>
              </a:rPr>
            </a:br>
            <a:r>
              <a:rPr lang="en-US" sz="2800" dirty="0" smtClean="0">
                <a:solidFill>
                  <a:srgbClr val="000000"/>
                </a:solidFill>
                <a:latin typeface="+mn-lt"/>
              </a:rPr>
              <a:t>has issued 23 opinion letters </a:t>
            </a:r>
            <a:br>
              <a:rPr lang="en-US" sz="2800" dirty="0" smtClean="0">
                <a:solidFill>
                  <a:srgbClr val="000000"/>
                </a:solidFill>
                <a:latin typeface="+mn-lt"/>
              </a:rPr>
            </a:br>
            <a:r>
              <a:rPr lang="en-US" sz="2800" dirty="0" smtClean="0">
                <a:solidFill>
                  <a:srgbClr val="000000"/>
                </a:solidFill>
                <a:latin typeface="+mn-lt"/>
              </a:rPr>
              <a:t>addressing many different topics.</a:t>
            </a:r>
          </a:p>
          <a:p>
            <a:pPr marL="1085850" lvl="1" indent="-342900">
              <a:spcBef>
                <a:spcPts val="600"/>
              </a:spcBef>
              <a:spcAft>
                <a:spcPts val="600"/>
              </a:spcAft>
              <a:buClr>
                <a:schemeClr val="tx1"/>
              </a:buClr>
              <a:buFont typeface="Wingdings" panose="05000000000000000000" pitchFamily="2" charset="2"/>
              <a:buChar char="§"/>
              <a:defRPr/>
            </a:pPr>
            <a:r>
              <a:rPr lang="en-US" sz="2800" dirty="0" smtClean="0">
                <a:solidFill>
                  <a:srgbClr val="000000"/>
                </a:solidFill>
                <a:latin typeface="+mn-lt"/>
              </a:rPr>
              <a:t>Not controversial, but helpful</a:t>
            </a:r>
            <a:br>
              <a:rPr lang="en-US" sz="2800" dirty="0" smtClean="0">
                <a:solidFill>
                  <a:srgbClr val="000000"/>
                </a:solidFill>
                <a:latin typeface="+mn-lt"/>
              </a:rPr>
            </a:br>
            <a:r>
              <a:rPr lang="en-US" sz="2800" dirty="0" smtClean="0">
                <a:solidFill>
                  <a:srgbClr val="000000"/>
                </a:solidFill>
                <a:latin typeface="+mn-lt"/>
              </a:rPr>
              <a:t>guidance.</a:t>
            </a:r>
            <a:endParaRPr lang="en-US" sz="28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DOL Opinion Letters</a:t>
            </a:r>
            <a:endParaRPr lang="en-US" sz="3200" dirty="0">
              <a:latin typeface="+mj-lt"/>
            </a:endParaRPr>
          </a:p>
        </p:txBody>
      </p:sp>
      <p:pic>
        <p:nvPicPr>
          <p:cNvPr id="4098" name="Picture 2" descr="Image result for return of the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060848"/>
            <a:ext cx="2040513" cy="32977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135</a:t>
            </a:fld>
            <a:endParaRPr lang="en-US">
              <a:solidFill>
                <a:srgbClr val="9C4636">
                  <a:tint val="75000"/>
                </a:srgbClr>
              </a:solidFill>
            </a:endParaRPr>
          </a:p>
        </p:txBody>
      </p:sp>
    </p:spTree>
    <p:extLst>
      <p:ext uri="{BB962C8B-B14F-4D97-AF65-F5344CB8AC3E}">
        <p14:creationId xmlns:p14="http://schemas.microsoft.com/office/powerpoint/2010/main" val="1556279314"/>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On 1-5-18, the DOL “re-issued” 17 opinion letters that were withdrawn in 2009. </a:t>
            </a:r>
          </a:p>
          <a:p>
            <a:pPr marL="342900" indent="-342900">
              <a:spcBef>
                <a:spcPts val="600"/>
              </a:spcBef>
              <a:spcAft>
                <a:spcPts val="600"/>
              </a:spcAft>
              <a:buClr>
                <a:schemeClr val="tx1"/>
              </a:buClr>
              <a:buFont typeface="Wingdings" panose="05000000000000000000" pitchFamily="2" charset="2"/>
              <a:buChar char="§"/>
              <a:defRPr/>
            </a:pPr>
            <a:r>
              <a:rPr lang="en-US" sz="2400" b="1" dirty="0" smtClean="0">
                <a:solidFill>
                  <a:srgbClr val="000000"/>
                </a:solidFill>
                <a:latin typeface="+mn-lt"/>
              </a:rPr>
              <a:t>FLSA2018-1 (On-Call Time)</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Five-minute response time for ambulance drivers was not so restrictive as to make the time compensable. </a:t>
            </a:r>
          </a:p>
          <a:p>
            <a:pPr marL="342900" indent="-342900">
              <a:spcBef>
                <a:spcPts val="600"/>
              </a:spcBef>
              <a:spcAft>
                <a:spcPts val="600"/>
              </a:spcAft>
              <a:buClr>
                <a:schemeClr val="tx1"/>
              </a:buClr>
              <a:buFont typeface="Wingdings" panose="05000000000000000000" pitchFamily="2" charset="2"/>
              <a:buChar char="§"/>
              <a:defRPr/>
            </a:pPr>
            <a:r>
              <a:rPr lang="en-US" sz="2400" b="1" dirty="0" smtClean="0">
                <a:solidFill>
                  <a:srgbClr val="000000"/>
                </a:solidFill>
                <a:latin typeface="+mn-lt"/>
              </a:rPr>
              <a:t>FLSA2018-11 (Regular Rate)</a:t>
            </a:r>
            <a:endParaRPr lang="en-US" sz="2400" b="1"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“Job bonus” must be included in “regular rate.” </a:t>
            </a:r>
            <a:endParaRPr lang="en-US" sz="2400" dirty="0">
              <a:solidFill>
                <a:srgbClr val="000000"/>
              </a:solidFill>
              <a:latin typeface="+mn-lt"/>
            </a:endParaRPr>
          </a:p>
          <a:p>
            <a:pPr marL="342900" indent="-342900">
              <a:spcBef>
                <a:spcPts val="600"/>
              </a:spcBef>
              <a:spcAft>
                <a:spcPts val="600"/>
              </a:spcAft>
              <a:buClr>
                <a:schemeClr val="tx1"/>
              </a:buClr>
              <a:buFont typeface="Wingdings" panose="05000000000000000000" pitchFamily="2" charset="2"/>
              <a:buChar char="§"/>
              <a:defRPr/>
            </a:pPr>
            <a:endParaRPr lang="en-US" sz="2800" dirty="0" smtClean="0">
              <a:solidFill>
                <a:srgbClr val="000000"/>
              </a:solidFill>
              <a:latin typeface="+mn-lt"/>
            </a:endParaRPr>
          </a:p>
          <a:p>
            <a:pPr marL="342900" indent="-342900">
              <a:spcBef>
                <a:spcPts val="600"/>
              </a:spcBef>
              <a:spcAft>
                <a:spcPts val="600"/>
              </a:spcAft>
              <a:buClr>
                <a:schemeClr val="tx1"/>
              </a:buClr>
              <a:buFont typeface="Wingdings" panose="05000000000000000000" pitchFamily="2" charset="2"/>
              <a:buChar char="§"/>
              <a:defRPr/>
            </a:pPr>
            <a:endParaRPr lang="en-US" sz="28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FLSA Opinion Letters</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136</a:t>
            </a:fld>
            <a:endParaRPr lang="en-US">
              <a:solidFill>
                <a:srgbClr val="9C4636">
                  <a:tint val="75000"/>
                </a:srgbClr>
              </a:solidFill>
            </a:endParaRPr>
          </a:p>
        </p:txBody>
      </p:sp>
    </p:spTree>
    <p:extLst>
      <p:ext uri="{BB962C8B-B14F-4D97-AF65-F5344CB8AC3E}">
        <p14:creationId xmlns:p14="http://schemas.microsoft.com/office/powerpoint/2010/main" val="3205053615"/>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400" b="1" dirty="0">
                <a:solidFill>
                  <a:srgbClr val="000000"/>
                </a:solidFill>
                <a:latin typeface="+mn-lt"/>
              </a:rPr>
              <a:t>FLSA2018-18 (Travel Time)</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Reaffirms that: (</a:t>
            </a:r>
            <a:r>
              <a:rPr lang="en-US" sz="2400" dirty="0">
                <a:solidFill>
                  <a:srgbClr val="000000"/>
                </a:solidFill>
                <a:latin typeface="+mn-lt"/>
              </a:rPr>
              <a:t>1) </a:t>
            </a:r>
            <a:r>
              <a:rPr lang="en-US" sz="2400" dirty="0" smtClean="0">
                <a:solidFill>
                  <a:srgbClr val="000000"/>
                </a:solidFill>
                <a:latin typeface="+mn-lt"/>
              </a:rPr>
              <a:t>travel </a:t>
            </a:r>
            <a:r>
              <a:rPr lang="en-US" sz="2400" dirty="0">
                <a:solidFill>
                  <a:srgbClr val="000000"/>
                </a:solidFill>
                <a:latin typeface="+mn-lt"/>
              </a:rPr>
              <a:t>away from the employee’s home community is worktime if it cuts across the employee’s regular workday and (2) “time spent in travel away from home outside of regular working hours as a passenger on an airplane, train, boat, bus, or automobile” is not worktime.</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“Normal </a:t>
            </a:r>
            <a:r>
              <a:rPr lang="en-US" sz="2400" dirty="0">
                <a:solidFill>
                  <a:srgbClr val="000000"/>
                </a:solidFill>
                <a:latin typeface="+mn-lt"/>
              </a:rPr>
              <a:t>work hours</a:t>
            </a:r>
            <a:r>
              <a:rPr lang="en-US" sz="2400" dirty="0" smtClean="0">
                <a:solidFill>
                  <a:srgbClr val="000000"/>
                </a:solidFill>
                <a:latin typeface="+mn-lt"/>
              </a:rPr>
              <a:t>” can be calculated  </a:t>
            </a:r>
            <a:r>
              <a:rPr lang="en-US" sz="2400" dirty="0">
                <a:solidFill>
                  <a:srgbClr val="000000"/>
                </a:solidFill>
                <a:latin typeface="+mn-lt"/>
              </a:rPr>
              <a:t>for employees with irregular </a:t>
            </a:r>
            <a:r>
              <a:rPr lang="en-US" sz="2400" dirty="0" smtClean="0">
                <a:solidFill>
                  <a:srgbClr val="000000"/>
                </a:solidFill>
                <a:latin typeface="+mn-lt"/>
              </a:rPr>
              <a:t>schedules by (a) averaging hours or (b) establishing a schedule.</a:t>
            </a:r>
            <a:endParaRPr lang="en-US" sz="2400" dirty="0">
              <a:solidFill>
                <a:srgbClr val="000000"/>
              </a:solidFill>
              <a:latin typeface="+mn-lt"/>
            </a:endParaRPr>
          </a:p>
          <a:p>
            <a:pPr marL="342900" indent="-342900">
              <a:spcBef>
                <a:spcPts val="600"/>
              </a:spcBef>
              <a:spcAft>
                <a:spcPts val="600"/>
              </a:spcAft>
              <a:buClr>
                <a:schemeClr val="tx1"/>
              </a:buClr>
              <a:buFont typeface="Wingdings" panose="05000000000000000000" pitchFamily="2" charset="2"/>
              <a:buChar char="§"/>
              <a:defRPr/>
            </a:pPr>
            <a:endParaRPr lang="en-US" sz="2800" dirty="0" smtClean="0">
              <a:solidFill>
                <a:srgbClr val="000000"/>
              </a:solidFill>
              <a:latin typeface="+mn-lt"/>
            </a:endParaRPr>
          </a:p>
          <a:p>
            <a:pPr marL="342900" indent="-342900">
              <a:spcBef>
                <a:spcPts val="600"/>
              </a:spcBef>
              <a:spcAft>
                <a:spcPts val="600"/>
              </a:spcAft>
              <a:buClr>
                <a:schemeClr val="tx1"/>
              </a:buClr>
              <a:buFont typeface="Wingdings" panose="05000000000000000000" pitchFamily="2" charset="2"/>
              <a:buChar char="§"/>
              <a:defRPr/>
            </a:pPr>
            <a:endParaRPr lang="en-US" sz="28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FLSA Opinion Letters</a:t>
            </a:r>
            <a:r>
              <a:rPr lang="en-US" sz="3200" dirty="0" smtClean="0">
                <a:latin typeface="+mj-lt"/>
              </a:rPr>
              <a:t> (cont.)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137</a:t>
            </a:fld>
            <a:endParaRPr lang="en-US">
              <a:solidFill>
                <a:srgbClr val="9C4636">
                  <a:tint val="75000"/>
                </a:srgbClr>
              </a:solidFill>
            </a:endParaRPr>
          </a:p>
        </p:txBody>
      </p:sp>
    </p:spTree>
    <p:extLst>
      <p:ext uri="{BB962C8B-B14F-4D97-AF65-F5344CB8AC3E}">
        <p14:creationId xmlns:p14="http://schemas.microsoft.com/office/powerpoint/2010/main" val="1767492403"/>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400" b="1" dirty="0" smtClean="0">
                <a:solidFill>
                  <a:srgbClr val="000000"/>
                </a:solidFill>
                <a:latin typeface="+mn-lt"/>
              </a:rPr>
              <a:t>FLSA2018-19 (Breaks)</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Employee needs 15-minute breaks every hour due to a serious health condition under the FMLA.</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DOL concludes that breaks </a:t>
            </a:r>
            <a:r>
              <a:rPr lang="en-US" sz="2400" dirty="0">
                <a:solidFill>
                  <a:srgbClr val="000000"/>
                </a:solidFill>
                <a:latin typeface="+mn-lt"/>
              </a:rPr>
              <a:t>required solely to accommodate the employee’s serious health condition, unlike </a:t>
            </a:r>
            <a:r>
              <a:rPr lang="en-US" sz="2400" dirty="0" smtClean="0">
                <a:solidFill>
                  <a:srgbClr val="000000"/>
                </a:solidFill>
                <a:latin typeface="+mn-lt"/>
              </a:rPr>
              <a:t>ordinary </a:t>
            </a:r>
            <a:r>
              <a:rPr lang="en-US" sz="2400" dirty="0">
                <a:solidFill>
                  <a:srgbClr val="000000"/>
                </a:solidFill>
                <a:latin typeface="+mn-lt"/>
              </a:rPr>
              <a:t>rest breaks, are </a:t>
            </a:r>
            <a:r>
              <a:rPr lang="en-US" sz="2400" b="1" i="1" u="sng" dirty="0">
                <a:solidFill>
                  <a:srgbClr val="000000"/>
                </a:solidFill>
                <a:latin typeface="+mn-lt"/>
              </a:rPr>
              <a:t>not</a:t>
            </a:r>
            <a:r>
              <a:rPr lang="en-US" sz="2400" dirty="0">
                <a:solidFill>
                  <a:srgbClr val="000000"/>
                </a:solidFill>
                <a:latin typeface="+mn-lt"/>
              </a:rPr>
              <a:t> </a:t>
            </a:r>
            <a:r>
              <a:rPr lang="en-US" sz="2400" dirty="0" smtClean="0">
                <a:solidFill>
                  <a:srgbClr val="000000"/>
                </a:solidFill>
                <a:latin typeface="+mn-lt"/>
              </a:rPr>
              <a:t>compensable.  </a:t>
            </a:r>
            <a:endParaRPr lang="en-US" sz="2400"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But, employee can use paid break time that is otherwise provided by the employer.</a:t>
            </a:r>
            <a:endParaRPr lang="en-US" sz="24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FLSA Opinion Letters</a:t>
            </a:r>
            <a:r>
              <a:rPr lang="en-US" sz="3200" dirty="0" smtClean="0">
                <a:latin typeface="+mj-lt"/>
              </a:rPr>
              <a:t> (cont.)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138</a:t>
            </a:fld>
            <a:endParaRPr lang="en-US">
              <a:solidFill>
                <a:srgbClr val="9C4636">
                  <a:tint val="75000"/>
                </a:srgbClr>
              </a:solidFill>
            </a:endParaRPr>
          </a:p>
        </p:txBody>
      </p:sp>
    </p:spTree>
    <p:extLst>
      <p:ext uri="{BB962C8B-B14F-4D97-AF65-F5344CB8AC3E}">
        <p14:creationId xmlns:p14="http://schemas.microsoft.com/office/powerpoint/2010/main" val="49249334"/>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400" b="1" dirty="0" smtClean="0">
                <a:solidFill>
                  <a:srgbClr val="000000"/>
                </a:solidFill>
                <a:latin typeface="+mn-lt"/>
              </a:rPr>
              <a:t>FLSA2018-20 (Wellness Activities)</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Employees voluntarily participate in “wellness activities,” including biometric screenings, education classes, gym, Weight Watchers, etc.</a:t>
            </a: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DOL concludes that voluntarily engaging in “wellness activities” is not compensable.</a:t>
            </a:r>
            <a:endParaRPr lang="en-US" sz="2400"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400" dirty="0" smtClean="0">
                <a:solidFill>
                  <a:srgbClr val="000000"/>
                </a:solidFill>
                <a:latin typeface="+mn-lt"/>
              </a:rPr>
              <a:t>But, if an employee uses their paid break time (i.e., 20 min. or less), the time is still compensable.</a:t>
            </a:r>
            <a:endParaRPr lang="en-US" sz="24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FLSA Opinion Letters</a:t>
            </a:r>
            <a:r>
              <a:rPr lang="en-US" sz="3200" dirty="0" smtClean="0">
                <a:latin typeface="+mj-lt"/>
              </a:rPr>
              <a:t> (cont.)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139</a:t>
            </a:fld>
            <a:endParaRPr lang="en-US">
              <a:solidFill>
                <a:srgbClr val="9C4636">
                  <a:tint val="75000"/>
                </a:srgbClr>
              </a:solidFill>
            </a:endParaRPr>
          </a:p>
        </p:txBody>
      </p:sp>
    </p:spTree>
    <p:extLst>
      <p:ext uri="{BB962C8B-B14F-4D97-AF65-F5344CB8AC3E}">
        <p14:creationId xmlns:p14="http://schemas.microsoft.com/office/powerpoint/2010/main" val="41841599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3200" u="sng" dirty="0" smtClean="0"/>
              <a:t>Category 1 Rules</a:t>
            </a:r>
          </a:p>
          <a:p>
            <a:pPr marL="1314450" lvl="2" indent="-514350" algn="just">
              <a:spcAft>
                <a:spcPts val="1200"/>
              </a:spcAft>
              <a:buFont typeface="+mj-lt"/>
              <a:buAutoNum type="arabicPeriod" startAt="3"/>
              <a:defRPr/>
            </a:pPr>
            <a:r>
              <a:rPr lang="en-US" sz="2800" b="1" dirty="0"/>
              <a:t>Insubordination</a:t>
            </a:r>
            <a:r>
              <a:rPr lang="en-US" sz="2800" dirty="0"/>
              <a:t>: Can prohibit employee insubordination or improper </a:t>
            </a:r>
            <a:r>
              <a:rPr lang="en-US" sz="2800" dirty="0" smtClean="0"/>
              <a:t>conduct that adversely affect operations.</a:t>
            </a:r>
            <a:endParaRPr lang="en-US" sz="2800" dirty="0"/>
          </a:p>
          <a:p>
            <a:pPr marL="1314450" lvl="2" indent="-514350" algn="just">
              <a:spcAft>
                <a:spcPts val="1200"/>
              </a:spcAft>
              <a:buFont typeface="+mj-lt"/>
              <a:buAutoNum type="arabicPeriod" startAt="3"/>
              <a:defRPr/>
            </a:pPr>
            <a:r>
              <a:rPr lang="en-US" sz="2800" b="1" dirty="0" smtClean="0"/>
              <a:t>Disruptive Behavior</a:t>
            </a:r>
            <a:r>
              <a:rPr lang="en-US" sz="2800" dirty="0" smtClean="0"/>
              <a:t>: Can ban conduct causing disruptions during work hours (not including strikes or walkouts).</a:t>
            </a:r>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a:t>
            </a:fld>
            <a:endParaRPr lang="en-US">
              <a:solidFill>
                <a:srgbClr val="9C4636">
                  <a:tint val="75000"/>
                </a:srgbClr>
              </a:solidFill>
            </a:endParaRPr>
          </a:p>
        </p:txBody>
      </p:sp>
    </p:spTree>
    <p:extLst>
      <p:ext uri="{BB962C8B-B14F-4D97-AF65-F5344CB8AC3E}">
        <p14:creationId xmlns:p14="http://schemas.microsoft.com/office/powerpoint/2010/main" val="359806897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200" b="1" dirty="0" smtClean="0">
                <a:solidFill>
                  <a:srgbClr val="000000"/>
                </a:solidFill>
                <a:latin typeface="+mn-lt"/>
              </a:rPr>
              <a:t>FLSA2018-21 (Retail Sales Exemption)</a:t>
            </a:r>
          </a:p>
          <a:p>
            <a:pPr marL="1085850" lvl="1" indent="-342900">
              <a:spcBef>
                <a:spcPts val="600"/>
              </a:spcBef>
              <a:spcAft>
                <a:spcPts val="600"/>
              </a:spcAft>
              <a:buClr>
                <a:schemeClr val="tx1"/>
              </a:buClr>
              <a:buFont typeface="Wingdings" panose="05000000000000000000" pitchFamily="2" charset="2"/>
              <a:buChar char="§"/>
              <a:defRPr/>
            </a:pPr>
            <a:r>
              <a:rPr lang="en-US" sz="2200" dirty="0" smtClean="0">
                <a:solidFill>
                  <a:srgbClr val="000000"/>
                </a:solidFill>
                <a:latin typeface="+mn-lt"/>
              </a:rPr>
              <a:t>Employees selling credit card processing equipment to businesses could qualify for the retail-sales exemption.</a:t>
            </a:r>
          </a:p>
          <a:p>
            <a:pPr marL="1085850" lvl="1" indent="-342900">
              <a:spcBef>
                <a:spcPts val="600"/>
              </a:spcBef>
              <a:spcAft>
                <a:spcPts val="600"/>
              </a:spcAft>
              <a:buClr>
                <a:schemeClr val="tx1"/>
              </a:buClr>
              <a:buFont typeface="Wingdings" panose="05000000000000000000" pitchFamily="2" charset="2"/>
              <a:buChar char="§"/>
              <a:defRPr/>
            </a:pPr>
            <a:r>
              <a:rPr lang="en-US" sz="2200" dirty="0">
                <a:solidFill>
                  <a:srgbClr val="000000"/>
                </a:solidFill>
                <a:latin typeface="+mn-lt"/>
              </a:rPr>
              <a:t>Notes that </a:t>
            </a:r>
            <a:r>
              <a:rPr lang="en-US" sz="2200" dirty="0" smtClean="0">
                <a:solidFill>
                  <a:srgbClr val="000000"/>
                </a:solidFill>
                <a:latin typeface="+mn-lt"/>
              </a:rPr>
              <a:t>exemptions receive a “fair (rather </a:t>
            </a:r>
            <a:r>
              <a:rPr lang="en-US" sz="2200" dirty="0">
                <a:solidFill>
                  <a:srgbClr val="000000"/>
                </a:solidFill>
                <a:latin typeface="+mn-lt"/>
              </a:rPr>
              <a:t>than narrow) interpretation” under </a:t>
            </a:r>
            <a:r>
              <a:rPr lang="en-US" sz="2200" u="sng" dirty="0" smtClean="0">
                <a:solidFill>
                  <a:srgbClr val="000000"/>
                </a:solidFill>
                <a:latin typeface="+mn-lt"/>
              </a:rPr>
              <a:t>Encino</a:t>
            </a:r>
            <a:r>
              <a:rPr lang="en-US" sz="2200" dirty="0" smtClean="0">
                <a:solidFill>
                  <a:srgbClr val="000000"/>
                </a:solidFill>
                <a:latin typeface="+mn-lt"/>
              </a:rPr>
              <a:t>. </a:t>
            </a:r>
          </a:p>
          <a:p>
            <a:pPr marL="342900" indent="-342900">
              <a:spcBef>
                <a:spcPts val="600"/>
              </a:spcBef>
              <a:spcAft>
                <a:spcPts val="600"/>
              </a:spcAft>
              <a:buClr>
                <a:schemeClr val="tx1"/>
              </a:buClr>
              <a:buFont typeface="Wingdings" panose="05000000000000000000" pitchFamily="2" charset="2"/>
              <a:buChar char="§"/>
              <a:defRPr/>
            </a:pPr>
            <a:r>
              <a:rPr lang="en-US" sz="2200" b="1" dirty="0" smtClean="0">
                <a:solidFill>
                  <a:srgbClr val="000000"/>
                </a:solidFill>
                <a:latin typeface="+mn-lt"/>
              </a:rPr>
              <a:t>FLSA2018-22 (Volunteers)</a:t>
            </a:r>
            <a:endParaRPr lang="en-US" sz="2200" b="1"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200" dirty="0" smtClean="0">
                <a:solidFill>
                  <a:srgbClr val="000000"/>
                </a:solidFill>
                <a:latin typeface="+mn-lt"/>
              </a:rPr>
              <a:t>Professionals who “volunteered” to grade exams for a professional organization were “volunteers” and not “employees.”</a:t>
            </a:r>
          </a:p>
          <a:p>
            <a:pPr marL="1085850" lvl="1" indent="-342900">
              <a:spcBef>
                <a:spcPts val="600"/>
              </a:spcBef>
              <a:spcAft>
                <a:spcPts val="600"/>
              </a:spcAft>
              <a:buClr>
                <a:schemeClr val="tx1"/>
              </a:buClr>
              <a:buFont typeface="Wingdings" panose="05000000000000000000" pitchFamily="2" charset="2"/>
              <a:buChar char="§"/>
              <a:defRPr/>
            </a:pPr>
            <a:r>
              <a:rPr lang="en-US" sz="2200" dirty="0" smtClean="0">
                <a:solidFill>
                  <a:srgbClr val="000000"/>
                </a:solidFill>
                <a:latin typeface="+mn-lt"/>
              </a:rPr>
              <a:t>Payment of a fee and expenses did not change result. </a:t>
            </a:r>
            <a:endParaRPr lang="en-US" sz="2200"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endParaRPr lang="en-US" sz="24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FLSA Opinion Letters</a:t>
            </a:r>
            <a:r>
              <a:rPr lang="en-US" sz="3200" dirty="0" smtClean="0">
                <a:latin typeface="+mj-lt"/>
              </a:rPr>
              <a:t> (cont.)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140</a:t>
            </a:fld>
            <a:endParaRPr lang="en-US">
              <a:solidFill>
                <a:srgbClr val="9C4636">
                  <a:tint val="75000"/>
                </a:srgbClr>
              </a:solidFill>
            </a:endParaRPr>
          </a:p>
        </p:txBody>
      </p:sp>
    </p:spTree>
    <p:extLst>
      <p:ext uri="{BB962C8B-B14F-4D97-AF65-F5344CB8AC3E}">
        <p14:creationId xmlns:p14="http://schemas.microsoft.com/office/powerpoint/2010/main" val="3480712561"/>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300" b="1" dirty="0" smtClean="0">
                <a:solidFill>
                  <a:srgbClr val="000000"/>
                </a:solidFill>
                <a:latin typeface="+mn-lt"/>
              </a:rPr>
              <a:t>FMLA2018-1 (Attendance Points)</a:t>
            </a:r>
            <a:endParaRPr lang="en-US" sz="2300" b="1"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300" dirty="0" smtClean="0">
                <a:solidFill>
                  <a:srgbClr val="000000"/>
                </a:solidFill>
                <a:latin typeface="+mn-lt"/>
              </a:rPr>
              <a:t>No-fault attendance policy removes points after 12 months of “active service,” which is not defined but did not include FMLA leave.</a:t>
            </a:r>
          </a:p>
          <a:p>
            <a:pPr marL="1085850" lvl="1" indent="-342900">
              <a:spcBef>
                <a:spcPts val="600"/>
              </a:spcBef>
              <a:spcAft>
                <a:spcPts val="600"/>
              </a:spcAft>
              <a:buClr>
                <a:schemeClr val="tx1"/>
              </a:buClr>
              <a:buFont typeface="Wingdings" panose="05000000000000000000" pitchFamily="2" charset="2"/>
              <a:buChar char="§"/>
              <a:defRPr/>
            </a:pPr>
            <a:r>
              <a:rPr lang="en-US" sz="2300" dirty="0">
                <a:solidFill>
                  <a:srgbClr val="000000"/>
                </a:solidFill>
                <a:latin typeface="+mn-lt"/>
              </a:rPr>
              <a:t>By “freezing” </a:t>
            </a:r>
            <a:r>
              <a:rPr lang="en-US" sz="2300" dirty="0" smtClean="0">
                <a:solidFill>
                  <a:srgbClr val="000000"/>
                </a:solidFill>
                <a:latin typeface="+mn-lt"/>
              </a:rPr>
              <a:t>points during FMLA leave, </a:t>
            </a:r>
            <a:r>
              <a:rPr lang="en-US" sz="2300" dirty="0">
                <a:solidFill>
                  <a:srgbClr val="000000"/>
                </a:solidFill>
                <a:latin typeface="+mn-lt"/>
              </a:rPr>
              <a:t>DOL concludes that the employee </a:t>
            </a:r>
            <a:r>
              <a:rPr lang="en-US" sz="2300" dirty="0" smtClean="0">
                <a:solidFill>
                  <a:srgbClr val="000000"/>
                </a:solidFill>
                <a:latin typeface="+mn-lt"/>
              </a:rPr>
              <a:t>“neither loses </a:t>
            </a:r>
            <a:r>
              <a:rPr lang="en-US" sz="2300" dirty="0">
                <a:solidFill>
                  <a:srgbClr val="000000"/>
                </a:solidFill>
                <a:latin typeface="+mn-lt"/>
              </a:rPr>
              <a:t>a </a:t>
            </a:r>
            <a:r>
              <a:rPr lang="en-US" sz="2300" dirty="0" smtClean="0">
                <a:solidFill>
                  <a:srgbClr val="000000"/>
                </a:solidFill>
                <a:latin typeface="+mn-lt"/>
              </a:rPr>
              <a:t>benefit that </a:t>
            </a:r>
            <a:r>
              <a:rPr lang="en-US" sz="2300" dirty="0">
                <a:solidFill>
                  <a:srgbClr val="000000"/>
                </a:solidFill>
                <a:latin typeface="+mn-lt"/>
              </a:rPr>
              <a:t>accrued </a:t>
            </a:r>
            <a:r>
              <a:rPr lang="en-US" sz="2300" dirty="0" smtClean="0">
                <a:solidFill>
                  <a:srgbClr val="000000"/>
                </a:solidFill>
                <a:latin typeface="+mn-lt"/>
              </a:rPr>
              <a:t>prior </a:t>
            </a:r>
            <a:r>
              <a:rPr lang="en-US" sz="2300" dirty="0">
                <a:solidFill>
                  <a:srgbClr val="000000"/>
                </a:solidFill>
                <a:latin typeface="+mn-lt"/>
              </a:rPr>
              <a:t>to taking </a:t>
            </a:r>
            <a:r>
              <a:rPr lang="en-US" sz="2300" dirty="0" smtClean="0">
                <a:solidFill>
                  <a:srgbClr val="000000"/>
                </a:solidFill>
                <a:latin typeface="+mn-lt"/>
              </a:rPr>
              <a:t>the leave </a:t>
            </a:r>
            <a:r>
              <a:rPr lang="en-US" sz="2300" dirty="0">
                <a:solidFill>
                  <a:srgbClr val="000000"/>
                </a:solidFill>
                <a:latin typeface="+mn-lt"/>
              </a:rPr>
              <a:t>nor </a:t>
            </a:r>
            <a:r>
              <a:rPr lang="en-US" sz="2300" dirty="0" smtClean="0">
                <a:solidFill>
                  <a:srgbClr val="000000"/>
                </a:solidFill>
                <a:latin typeface="+mn-lt"/>
              </a:rPr>
              <a:t>accrues </a:t>
            </a:r>
            <a:r>
              <a:rPr lang="en-US" sz="2300" dirty="0">
                <a:solidFill>
                  <a:srgbClr val="000000"/>
                </a:solidFill>
                <a:latin typeface="+mn-lt"/>
              </a:rPr>
              <a:t>any additional </a:t>
            </a:r>
            <a:r>
              <a:rPr lang="en-US" sz="2300" dirty="0" smtClean="0">
                <a:solidFill>
                  <a:srgbClr val="000000"/>
                </a:solidFill>
                <a:latin typeface="+mn-lt"/>
              </a:rPr>
              <a:t>benefit.”</a:t>
            </a:r>
          </a:p>
          <a:p>
            <a:pPr marL="1085850" lvl="1" indent="-342900">
              <a:spcBef>
                <a:spcPts val="600"/>
              </a:spcBef>
              <a:spcAft>
                <a:spcPts val="600"/>
              </a:spcAft>
              <a:buClr>
                <a:schemeClr val="tx1"/>
              </a:buClr>
              <a:buFont typeface="Wingdings" panose="05000000000000000000" pitchFamily="2" charset="2"/>
              <a:buChar char="§"/>
              <a:defRPr/>
            </a:pPr>
            <a:r>
              <a:rPr lang="en-US" sz="2300" dirty="0" smtClean="0">
                <a:solidFill>
                  <a:srgbClr val="000000"/>
                </a:solidFill>
                <a:latin typeface="+mn-lt"/>
              </a:rPr>
              <a:t>However, the employer must treat equivalent forms of leave (e.g., non-FMLA leave) similarly.</a:t>
            </a:r>
            <a:endParaRPr lang="en-US" sz="2300" dirty="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endParaRPr lang="en-US" sz="2400" dirty="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FMLA Opinion Letters</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141</a:t>
            </a:fld>
            <a:endParaRPr lang="en-US">
              <a:solidFill>
                <a:srgbClr val="9C4636">
                  <a:tint val="75000"/>
                </a:srgbClr>
              </a:solidFill>
            </a:endParaRPr>
          </a:p>
        </p:txBody>
      </p:sp>
    </p:spTree>
    <p:extLst>
      <p:ext uri="{BB962C8B-B14F-4D97-AF65-F5344CB8AC3E}">
        <p14:creationId xmlns:p14="http://schemas.microsoft.com/office/powerpoint/2010/main" val="4289701020"/>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600" dirty="0">
                <a:solidFill>
                  <a:srgbClr val="000000"/>
                </a:solidFill>
                <a:latin typeface="+mn-lt"/>
              </a:rPr>
              <a:t>On </a:t>
            </a:r>
            <a:r>
              <a:rPr lang="en-US" sz="2600" dirty="0" smtClean="0">
                <a:solidFill>
                  <a:srgbClr val="000000"/>
                </a:solidFill>
                <a:latin typeface="+mn-lt"/>
              </a:rPr>
              <a:t>09-04-18</a:t>
            </a:r>
            <a:r>
              <a:rPr lang="en-US" sz="2600" dirty="0">
                <a:solidFill>
                  <a:srgbClr val="000000"/>
                </a:solidFill>
                <a:latin typeface="+mn-lt"/>
              </a:rPr>
              <a:t>, the </a:t>
            </a:r>
            <a:r>
              <a:rPr lang="en-US" sz="2600" dirty="0" smtClean="0">
                <a:solidFill>
                  <a:srgbClr val="000000"/>
                </a:solidFill>
                <a:latin typeface="+mn-lt"/>
              </a:rPr>
              <a:t>DOL released </a:t>
            </a:r>
            <a:r>
              <a:rPr lang="en-US" sz="2600" dirty="0">
                <a:solidFill>
                  <a:srgbClr val="000000"/>
                </a:solidFill>
                <a:latin typeface="+mn-lt"/>
              </a:rPr>
              <a:t>the long-awaited new Family Medical Leave Act notices and certification forms. </a:t>
            </a:r>
            <a:endParaRPr lang="en-US" sz="2600" dirty="0" smtClean="0">
              <a:solidFill>
                <a:srgbClr val="000000"/>
              </a:solidFill>
              <a:latin typeface="+mn-lt"/>
            </a:endParaRPr>
          </a:p>
          <a:p>
            <a:pPr marL="1085850" lvl="1" indent="-342900">
              <a:spcBef>
                <a:spcPts val="600"/>
              </a:spcBef>
              <a:spcAft>
                <a:spcPts val="600"/>
              </a:spcAft>
              <a:buClr>
                <a:schemeClr val="tx1"/>
              </a:buClr>
              <a:buFont typeface="Wingdings" panose="05000000000000000000" pitchFamily="2" charset="2"/>
              <a:buChar char="§"/>
              <a:defRPr/>
            </a:pPr>
            <a:r>
              <a:rPr lang="en-US" sz="2600" dirty="0" smtClean="0">
                <a:solidFill>
                  <a:srgbClr val="000000"/>
                </a:solidFill>
                <a:latin typeface="+mn-lt"/>
              </a:rPr>
              <a:t>New forms expire on 8-31-18.</a:t>
            </a:r>
          </a:p>
          <a:p>
            <a:pPr marL="342900" indent="-342900">
              <a:spcBef>
                <a:spcPts val="600"/>
              </a:spcBef>
              <a:spcAft>
                <a:spcPts val="600"/>
              </a:spcAft>
              <a:buClr>
                <a:schemeClr val="tx1"/>
              </a:buClr>
              <a:buFont typeface="Wingdings" panose="05000000000000000000" pitchFamily="2" charset="2"/>
              <a:buChar char="§"/>
              <a:defRPr/>
            </a:pPr>
            <a:r>
              <a:rPr lang="en-US" sz="2600" dirty="0" smtClean="0">
                <a:solidFill>
                  <a:srgbClr val="000000"/>
                </a:solidFill>
                <a:latin typeface="+mn-lt"/>
              </a:rPr>
              <a:t>https</a:t>
            </a:r>
            <a:r>
              <a:rPr lang="en-US" sz="2600" dirty="0">
                <a:solidFill>
                  <a:srgbClr val="000000"/>
                </a:solidFill>
                <a:latin typeface="+mn-lt"/>
              </a:rPr>
              <a:t>://www.dol.gov/whd/fmla/2013rule/militaryForms.htm</a:t>
            </a: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New FMLA Forms </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142</a:t>
            </a:fld>
            <a:endParaRPr lang="en-US">
              <a:solidFill>
                <a:srgbClr val="9C4636">
                  <a:tint val="75000"/>
                </a:srgbClr>
              </a:solidFill>
            </a:endParaRPr>
          </a:p>
        </p:txBody>
      </p:sp>
    </p:spTree>
    <p:extLst>
      <p:ext uri="{BB962C8B-B14F-4D97-AF65-F5344CB8AC3E}">
        <p14:creationId xmlns:p14="http://schemas.microsoft.com/office/powerpoint/2010/main" val="1713269632"/>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060848"/>
            <a:ext cx="8066856" cy="3888432"/>
          </a:xfrm>
        </p:spPr>
        <p:txBody>
          <a:bodyPr>
            <a:noAutofit/>
          </a:bodyPr>
          <a:lstStyle/>
          <a:p>
            <a:pPr marL="342900" indent="-342900">
              <a:spcBef>
                <a:spcPts val="600"/>
              </a:spcBef>
              <a:spcAft>
                <a:spcPts val="600"/>
              </a:spcAft>
              <a:buClr>
                <a:schemeClr val="tx1"/>
              </a:buClr>
              <a:buFont typeface="Wingdings" panose="05000000000000000000" pitchFamily="2" charset="2"/>
              <a:buChar char="§"/>
              <a:defRPr/>
            </a:pPr>
            <a:r>
              <a:rPr lang="en-US" sz="2000" dirty="0" smtClean="0">
                <a:solidFill>
                  <a:srgbClr val="000000"/>
                </a:solidFill>
                <a:latin typeface="+mn-lt"/>
              </a:rPr>
              <a:t>In March 2018, the </a:t>
            </a:r>
            <a:r>
              <a:rPr lang="en-US" sz="2000" dirty="0">
                <a:solidFill>
                  <a:srgbClr val="000000"/>
                </a:solidFill>
                <a:latin typeface="+mn-lt"/>
              </a:rPr>
              <a:t>DOL announced the Payroll Audit Independent Determination (PAID) pilot </a:t>
            </a:r>
            <a:r>
              <a:rPr lang="en-US" sz="2000" dirty="0" smtClean="0">
                <a:solidFill>
                  <a:srgbClr val="000000"/>
                </a:solidFill>
                <a:latin typeface="+mn-lt"/>
              </a:rPr>
              <a:t>program.</a:t>
            </a:r>
          </a:p>
          <a:p>
            <a:pPr marL="342900" indent="-342900">
              <a:spcBef>
                <a:spcPts val="600"/>
              </a:spcBef>
              <a:spcAft>
                <a:spcPts val="600"/>
              </a:spcAft>
              <a:buClr>
                <a:schemeClr val="tx1"/>
              </a:buClr>
              <a:buFont typeface="Wingdings" panose="05000000000000000000" pitchFamily="2" charset="2"/>
              <a:buChar char="§"/>
              <a:defRPr/>
            </a:pPr>
            <a:r>
              <a:rPr lang="en-US" sz="2000" dirty="0" smtClean="0">
                <a:solidFill>
                  <a:srgbClr val="000000"/>
                </a:solidFill>
                <a:latin typeface="+mn-lt"/>
              </a:rPr>
              <a:t>Allows employers to self-report FLSA </a:t>
            </a:r>
            <a:r>
              <a:rPr lang="en-US" sz="2000" dirty="0">
                <a:solidFill>
                  <a:srgbClr val="000000"/>
                </a:solidFill>
                <a:latin typeface="+mn-lt"/>
              </a:rPr>
              <a:t>violations to </a:t>
            </a:r>
            <a:r>
              <a:rPr lang="en-US" sz="2000" dirty="0" smtClean="0">
                <a:solidFill>
                  <a:srgbClr val="000000"/>
                </a:solidFill>
                <a:latin typeface="+mn-lt"/>
              </a:rPr>
              <a:t>the DOL </a:t>
            </a:r>
            <a:r>
              <a:rPr lang="en-US" sz="2000" dirty="0">
                <a:solidFill>
                  <a:srgbClr val="000000"/>
                </a:solidFill>
                <a:latin typeface="+mn-lt"/>
              </a:rPr>
              <a:t>and attempt to resolve the issues </a:t>
            </a:r>
            <a:r>
              <a:rPr lang="en-US" sz="2000" dirty="0" smtClean="0">
                <a:solidFill>
                  <a:srgbClr val="000000"/>
                </a:solidFill>
                <a:latin typeface="+mn-lt"/>
              </a:rPr>
              <a:t>under </a:t>
            </a:r>
            <a:r>
              <a:rPr lang="en-US" sz="2000" dirty="0">
                <a:solidFill>
                  <a:srgbClr val="000000"/>
                </a:solidFill>
                <a:latin typeface="+mn-lt"/>
              </a:rPr>
              <a:t>the </a:t>
            </a:r>
            <a:r>
              <a:rPr lang="en-US" sz="2000" dirty="0" smtClean="0">
                <a:solidFill>
                  <a:srgbClr val="000000"/>
                </a:solidFill>
                <a:latin typeface="+mn-lt"/>
              </a:rPr>
              <a:t>DOL’s </a:t>
            </a:r>
            <a:r>
              <a:rPr lang="en-US" sz="2000" dirty="0">
                <a:solidFill>
                  <a:srgbClr val="000000"/>
                </a:solidFill>
                <a:latin typeface="+mn-lt"/>
              </a:rPr>
              <a:t>“</a:t>
            </a:r>
            <a:r>
              <a:rPr lang="en-US" sz="2000" dirty="0" smtClean="0">
                <a:solidFill>
                  <a:srgbClr val="000000"/>
                </a:solidFill>
                <a:latin typeface="+mn-lt"/>
              </a:rPr>
              <a:t>supervision.”</a:t>
            </a:r>
          </a:p>
          <a:p>
            <a:pPr marL="342900"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Limitations</a:t>
            </a:r>
          </a:p>
          <a:p>
            <a:pPr marL="1085850" lvl="1"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Waiver is limited to the “limited to the potential violations for which the employer had paid back wages.”</a:t>
            </a:r>
          </a:p>
          <a:p>
            <a:pPr marL="1085850" lvl="1"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State claims are not resolved.</a:t>
            </a:r>
          </a:p>
          <a:p>
            <a:pPr marL="1085850" lvl="1"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Records are not confidential and may be subject to a FOIA request.</a:t>
            </a:r>
          </a:p>
          <a:p>
            <a:pPr marL="342900" indent="-342900">
              <a:spcBef>
                <a:spcPts val="600"/>
              </a:spcBef>
              <a:spcAft>
                <a:spcPts val="600"/>
              </a:spcAft>
              <a:buClr>
                <a:schemeClr val="tx1"/>
              </a:buClr>
              <a:buFont typeface="Wingdings" panose="05000000000000000000" pitchFamily="2" charset="2"/>
              <a:buChar char="§"/>
              <a:defRPr/>
            </a:pPr>
            <a:r>
              <a:rPr lang="en-US" sz="2000" dirty="0">
                <a:solidFill>
                  <a:srgbClr val="000000"/>
                </a:solidFill>
                <a:latin typeface="+mn-lt"/>
              </a:rPr>
              <a:t>In Oct. 2018, the DOL extended the PAID Program through March 2019.</a:t>
            </a:r>
          </a:p>
          <a:p>
            <a:pPr marL="342900" indent="-342900">
              <a:spcBef>
                <a:spcPts val="600"/>
              </a:spcBef>
              <a:spcAft>
                <a:spcPts val="600"/>
              </a:spcAft>
              <a:buClr>
                <a:schemeClr val="tx1"/>
              </a:buClr>
              <a:buFont typeface="Wingdings" panose="05000000000000000000" pitchFamily="2" charset="2"/>
              <a:buChar char="§"/>
              <a:defRPr/>
            </a:pPr>
            <a:endParaRPr lang="en-US" sz="2400" dirty="0" smtClean="0">
              <a:solidFill>
                <a:srgbClr val="000000"/>
              </a:solidFill>
              <a:latin typeface="+mn-lt"/>
            </a:endParaRPr>
          </a:p>
          <a:p>
            <a:pPr>
              <a:spcBef>
                <a:spcPts val="600"/>
              </a:spcBef>
              <a:spcAft>
                <a:spcPts val="600"/>
              </a:spcAft>
              <a:buClr>
                <a:schemeClr val="tx1"/>
              </a:buClr>
              <a:defRPr/>
            </a:pPr>
            <a:endParaRPr lang="en-US" sz="2400" dirty="0" smtClean="0">
              <a:solidFill>
                <a:srgbClr val="000000"/>
              </a:solidFill>
              <a:latin typeface="+mn-lt"/>
            </a:endParaRPr>
          </a:p>
        </p:txBody>
      </p:sp>
      <p:sp>
        <p:nvSpPr>
          <p:cNvPr id="3" name="Title 2"/>
          <p:cNvSpPr>
            <a:spLocks noGrp="1"/>
          </p:cNvSpPr>
          <p:nvPr>
            <p:ph type="ctrTitle"/>
          </p:nvPr>
        </p:nvSpPr>
        <p:spPr>
          <a:xfrm>
            <a:off x="539552" y="1124744"/>
            <a:ext cx="8352928" cy="936104"/>
          </a:xfrm>
        </p:spPr>
        <p:txBody>
          <a:bodyPr/>
          <a:lstStyle/>
          <a:p>
            <a:pPr algn="ctr">
              <a:defRPr/>
            </a:pPr>
            <a:r>
              <a:rPr lang="en-US" sz="3200" b="1" dirty="0" smtClean="0">
                <a:latin typeface="+mj-lt"/>
              </a:rPr>
              <a:t>PAID Pilot Program</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143</a:t>
            </a:fld>
            <a:endParaRPr lang="en-US">
              <a:solidFill>
                <a:srgbClr val="9C4636">
                  <a:tint val="75000"/>
                </a:srgbClr>
              </a:solidFill>
            </a:endParaRPr>
          </a:p>
        </p:txBody>
      </p:sp>
    </p:spTree>
    <p:extLst>
      <p:ext uri="{BB962C8B-B14F-4D97-AF65-F5344CB8AC3E}">
        <p14:creationId xmlns:p14="http://schemas.microsoft.com/office/powerpoint/2010/main" val="4020971153"/>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OSHA Update</a:t>
            </a:r>
            <a:endParaRPr lang="en-US" sz="3200" b="1" dirty="0">
              <a:latin typeface="+mj-lt"/>
            </a:endParaRPr>
          </a:p>
        </p:txBody>
      </p:sp>
      <p:pic>
        <p:nvPicPr>
          <p:cNvPr id="2050" name="Picture 2" descr="Image result for OS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581025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144</a:t>
            </a:fld>
            <a:endParaRPr lang="en-US">
              <a:solidFill>
                <a:srgbClr val="9C4636">
                  <a:tint val="75000"/>
                </a:srgbClr>
              </a:solidFill>
            </a:endParaRPr>
          </a:p>
        </p:txBody>
      </p:sp>
    </p:spTree>
    <p:extLst>
      <p:ext uri="{BB962C8B-B14F-4D97-AF65-F5344CB8AC3E}">
        <p14:creationId xmlns:p14="http://schemas.microsoft.com/office/powerpoint/2010/main" val="1564684970"/>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404392"/>
            <a:ext cx="8136904"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Issued</a:t>
            </a:r>
            <a:r>
              <a:rPr lang="en-US" altLang="en-US" sz="2800" dirty="0">
                <a:solidFill>
                  <a:schemeClr val="bg2">
                    <a:lumMod val="10000"/>
                  </a:schemeClr>
                </a:solidFill>
                <a:latin typeface="+mn-lt"/>
              </a:rPr>
              <a:t>: May 12, </a:t>
            </a:r>
            <a:r>
              <a:rPr lang="en-US" altLang="en-US" sz="2800" dirty="0" smtClean="0">
                <a:solidFill>
                  <a:schemeClr val="bg2">
                    <a:lumMod val="10000"/>
                  </a:schemeClr>
                </a:solidFill>
                <a:latin typeface="+mn-lt"/>
              </a:rPr>
              <a:t>2016.</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Effective</a:t>
            </a:r>
            <a:r>
              <a:rPr lang="en-US" altLang="en-US" sz="2800" dirty="0">
                <a:solidFill>
                  <a:schemeClr val="bg2">
                    <a:lumMod val="10000"/>
                  </a:schemeClr>
                </a:solidFill>
                <a:latin typeface="+mn-lt"/>
              </a:rPr>
              <a:t>: Aug. 10, 2016, but OSHA </a:t>
            </a:r>
            <a:r>
              <a:rPr lang="en-US" altLang="en-US" sz="2800" dirty="0" smtClean="0">
                <a:solidFill>
                  <a:schemeClr val="bg2">
                    <a:lumMod val="10000"/>
                  </a:schemeClr>
                </a:solidFill>
                <a:latin typeface="+mn-lt"/>
              </a:rPr>
              <a:t>delayed enforcement </a:t>
            </a:r>
            <a:r>
              <a:rPr lang="en-US" altLang="en-US" sz="2800" dirty="0">
                <a:solidFill>
                  <a:schemeClr val="bg2">
                    <a:lumMod val="10000"/>
                  </a:schemeClr>
                </a:solidFill>
                <a:latin typeface="+mn-lt"/>
              </a:rPr>
              <a:t>until </a:t>
            </a:r>
            <a:r>
              <a:rPr lang="en-US" altLang="en-US" sz="2800" dirty="0" smtClean="0">
                <a:solidFill>
                  <a:schemeClr val="bg2">
                    <a:lumMod val="10000"/>
                  </a:schemeClr>
                </a:solidFill>
                <a:latin typeface="+mn-lt"/>
              </a:rPr>
              <a:t>Dec. 1, 2016.</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Includes two components: </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(1) Electronic Recordkeeping; and </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(2) Anti-Retaliation.</a:t>
            </a:r>
          </a:p>
          <a:p>
            <a:pPr marL="457200"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539552" y="1340768"/>
            <a:ext cx="8352928" cy="831503"/>
          </a:xfrm>
        </p:spPr>
        <p:txBody>
          <a:bodyPr>
            <a:normAutofit fontScale="90000"/>
          </a:bodyPr>
          <a:lstStyle/>
          <a:p>
            <a:pPr algn="ctr">
              <a:defRPr/>
            </a:pPr>
            <a:r>
              <a:rPr lang="en-US" sz="3000" b="1" dirty="0" smtClean="0">
                <a:latin typeface="+mj-lt"/>
              </a:rPr>
              <a:t>OSHA’s “Improve </a:t>
            </a:r>
            <a:r>
              <a:rPr lang="en-US" sz="3000" b="1" dirty="0">
                <a:latin typeface="+mj-lt"/>
              </a:rPr>
              <a:t>Tracking of Workplace </a:t>
            </a:r>
            <a:r>
              <a:rPr lang="en-US" sz="3000" b="1" dirty="0" smtClean="0">
                <a:latin typeface="+mj-lt"/>
              </a:rPr>
              <a:t/>
            </a:r>
            <a:br>
              <a:rPr lang="en-US" sz="3000" b="1" dirty="0" smtClean="0">
                <a:latin typeface="+mj-lt"/>
              </a:rPr>
            </a:br>
            <a:r>
              <a:rPr lang="en-US" sz="3000" b="1" dirty="0" smtClean="0">
                <a:latin typeface="+mj-lt"/>
              </a:rPr>
              <a:t>Injuries </a:t>
            </a:r>
            <a:r>
              <a:rPr lang="en-US" sz="3000" b="1" dirty="0">
                <a:latin typeface="+mj-lt"/>
              </a:rPr>
              <a:t>and </a:t>
            </a:r>
            <a:r>
              <a:rPr lang="en-US" sz="3000" b="1" dirty="0" smtClean="0">
                <a:latin typeface="+mj-lt"/>
              </a:rPr>
              <a:t>Illnesses“ Rule</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145</a:t>
            </a:fld>
            <a:endParaRPr lang="en-US">
              <a:solidFill>
                <a:srgbClr val="9C4636">
                  <a:tint val="75000"/>
                </a:srgbClr>
              </a:solidFill>
            </a:endParaRPr>
          </a:p>
        </p:txBody>
      </p:sp>
    </p:spTree>
    <p:extLst>
      <p:ext uri="{BB962C8B-B14F-4D97-AF65-F5344CB8AC3E}">
        <p14:creationId xmlns:p14="http://schemas.microsoft.com/office/powerpoint/2010/main" val="2208339814"/>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Employers with 250+ employees </a:t>
            </a:r>
            <a:r>
              <a:rPr lang="en-US" altLang="en-US" sz="2600" b="1" i="1" u="sng" dirty="0" smtClean="0">
                <a:solidFill>
                  <a:schemeClr val="bg2">
                    <a:lumMod val="10000"/>
                  </a:schemeClr>
                </a:solidFill>
                <a:latin typeface="+mn-lt"/>
              </a:rPr>
              <a:t>or</a:t>
            </a:r>
            <a:r>
              <a:rPr lang="en-US" altLang="en-US" sz="2600" dirty="0" smtClean="0">
                <a:solidFill>
                  <a:schemeClr val="bg2">
                    <a:lumMod val="10000"/>
                  </a:schemeClr>
                </a:solidFill>
                <a:latin typeface="+mn-lt"/>
              </a:rPr>
              <a:t> employers in “high risk” industries with 20-249 employees must electronically submit: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Form </a:t>
            </a:r>
            <a:r>
              <a:rPr lang="en-US" altLang="en-US" sz="2600" dirty="0">
                <a:solidFill>
                  <a:schemeClr val="bg2">
                    <a:lumMod val="10000"/>
                  </a:schemeClr>
                </a:solidFill>
                <a:latin typeface="+mn-lt"/>
              </a:rPr>
              <a:t>300 (Log of Work-Related Injuries and Illnesses</a:t>
            </a:r>
            <a:r>
              <a:rPr lang="en-US" altLang="en-US" sz="2600" dirty="0" smtClean="0">
                <a:solidFill>
                  <a:schemeClr val="bg2">
                    <a:lumMod val="10000"/>
                  </a:schemeClr>
                </a:solidFill>
                <a:latin typeface="+mn-lt"/>
              </a:rPr>
              <a:t>); </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Form </a:t>
            </a:r>
            <a:r>
              <a:rPr lang="en-US" altLang="en-US" sz="2600" dirty="0">
                <a:solidFill>
                  <a:schemeClr val="bg2">
                    <a:lumMod val="10000"/>
                  </a:schemeClr>
                </a:solidFill>
                <a:latin typeface="+mn-lt"/>
              </a:rPr>
              <a:t>301 (Injury and Illness Incident Report</a:t>
            </a:r>
            <a:r>
              <a:rPr lang="en-US" altLang="en-US" sz="2600" dirty="0" smtClean="0">
                <a:solidFill>
                  <a:schemeClr val="bg2">
                    <a:lumMod val="10000"/>
                  </a:schemeClr>
                </a:solidFill>
                <a:latin typeface="+mn-lt"/>
              </a:rPr>
              <a:t>); and </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Form </a:t>
            </a:r>
            <a:r>
              <a:rPr lang="en-US" altLang="en-US" sz="2600" dirty="0">
                <a:solidFill>
                  <a:schemeClr val="bg2">
                    <a:lumMod val="10000"/>
                  </a:schemeClr>
                </a:solidFill>
                <a:latin typeface="+mn-lt"/>
              </a:rPr>
              <a:t>300A (Summary of Work-Related Injuries and Illnesses).</a:t>
            </a:r>
            <a:endParaRPr lang="en-US" altLang="en-US" sz="25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“Electronic Reporting” Provision</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146</a:t>
            </a:fld>
            <a:endParaRPr lang="en-US">
              <a:solidFill>
                <a:srgbClr val="9C4636">
                  <a:tint val="75000"/>
                </a:srgbClr>
              </a:solidFill>
            </a:endParaRPr>
          </a:p>
        </p:txBody>
      </p:sp>
    </p:spTree>
    <p:extLst>
      <p:ext uri="{BB962C8B-B14F-4D97-AF65-F5344CB8AC3E}">
        <p14:creationId xmlns:p14="http://schemas.microsoft.com/office/powerpoint/2010/main" val="2760666897"/>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In July 2018, OSHA issued Proposed </a:t>
            </a:r>
            <a:r>
              <a:rPr lang="en-US" altLang="en-US" sz="2800" dirty="0">
                <a:solidFill>
                  <a:schemeClr val="bg2">
                    <a:lumMod val="10000"/>
                  </a:schemeClr>
                </a:solidFill>
                <a:latin typeface="+mn-lt"/>
              </a:rPr>
              <a:t>Rule (</a:t>
            </a:r>
            <a:r>
              <a:rPr lang="en-US" altLang="en-US" sz="2800" dirty="0" smtClean="0">
                <a:solidFill>
                  <a:schemeClr val="bg2">
                    <a:lumMod val="10000"/>
                  </a:schemeClr>
                </a:solidFill>
                <a:latin typeface="+mn-lt"/>
              </a:rPr>
              <a:t>83 Fed. Reg. 36494)</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Eliminates e-filing requirement for </a:t>
            </a:r>
            <a:r>
              <a:rPr lang="en-US" altLang="en-US" sz="2800" dirty="0">
                <a:solidFill>
                  <a:schemeClr val="bg2">
                    <a:lumMod val="10000"/>
                  </a:schemeClr>
                </a:solidFill>
                <a:latin typeface="+mn-lt"/>
              </a:rPr>
              <a:t>Form </a:t>
            </a:r>
            <a:r>
              <a:rPr lang="en-US" altLang="en-US" sz="2800" dirty="0" smtClean="0">
                <a:solidFill>
                  <a:schemeClr val="bg2">
                    <a:lumMod val="10000"/>
                  </a:schemeClr>
                </a:solidFill>
                <a:latin typeface="+mn-lt"/>
              </a:rPr>
              <a:t>300 </a:t>
            </a:r>
            <a:r>
              <a:rPr lang="en-US" altLang="en-US" sz="2800" dirty="0">
                <a:solidFill>
                  <a:schemeClr val="bg2">
                    <a:lumMod val="10000"/>
                  </a:schemeClr>
                </a:solidFill>
                <a:latin typeface="+mn-lt"/>
              </a:rPr>
              <a:t>and </a:t>
            </a:r>
            <a:r>
              <a:rPr lang="en-US" altLang="en-US" sz="2800" dirty="0" smtClean="0">
                <a:solidFill>
                  <a:schemeClr val="bg2">
                    <a:lumMod val="10000"/>
                  </a:schemeClr>
                </a:solidFill>
                <a:latin typeface="+mn-lt"/>
              </a:rPr>
              <a:t>Form 301.</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Form 301A would still need to be e-filed. </a:t>
            </a:r>
            <a:endParaRPr lang="en-US" altLang="en-US" sz="28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OSHA is </a:t>
            </a:r>
            <a:r>
              <a:rPr lang="en-US" altLang="en-US" sz="2800" b="1" i="1" u="sng" dirty="0" smtClean="0">
                <a:solidFill>
                  <a:schemeClr val="bg2">
                    <a:lumMod val="10000"/>
                  </a:schemeClr>
                </a:solidFill>
                <a:latin typeface="+mn-lt"/>
              </a:rPr>
              <a:t>not</a:t>
            </a:r>
            <a:r>
              <a:rPr lang="en-US" altLang="en-US" sz="2800" dirty="0" smtClean="0">
                <a:solidFill>
                  <a:schemeClr val="bg2">
                    <a:lumMod val="10000"/>
                  </a:schemeClr>
                </a:solidFill>
                <a:latin typeface="+mn-lt"/>
              </a:rPr>
              <a:t> accepting e-filing of Form 300 and 301.</a:t>
            </a:r>
          </a:p>
          <a:p>
            <a:pPr marL="1200150" lvl="1"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5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Electronic Reporting</a:t>
            </a:r>
            <a:r>
              <a:rPr lang="en-US" sz="3000" dirty="0" smtClean="0">
                <a:latin typeface="+mj-lt"/>
              </a:rPr>
              <a:t> (cont.)</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147</a:t>
            </a:fld>
            <a:endParaRPr lang="en-US">
              <a:solidFill>
                <a:srgbClr val="9C4636">
                  <a:tint val="75000"/>
                </a:srgbClr>
              </a:solidFill>
            </a:endParaRPr>
          </a:p>
        </p:txBody>
      </p:sp>
    </p:spTree>
    <p:extLst>
      <p:ext uri="{BB962C8B-B14F-4D97-AF65-F5344CB8AC3E}">
        <p14:creationId xmlns:p14="http://schemas.microsoft.com/office/powerpoint/2010/main" val="1405700363"/>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Form 300A Deadlines:</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2016 Form 300A by </a:t>
            </a:r>
            <a:r>
              <a:rPr lang="en-US" altLang="en-US" sz="2600" b="1" i="1" dirty="0" smtClean="0">
                <a:solidFill>
                  <a:schemeClr val="bg2">
                    <a:lumMod val="10000"/>
                  </a:schemeClr>
                </a:solidFill>
                <a:latin typeface="+mn-lt"/>
              </a:rPr>
              <a:t>December 31, 2017</a:t>
            </a:r>
            <a:r>
              <a:rPr lang="en-US" altLang="en-US" sz="26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2017 Form 300A by </a:t>
            </a:r>
            <a:r>
              <a:rPr lang="en-US" altLang="en-US" sz="2600" b="1" i="1" dirty="0" smtClean="0">
                <a:solidFill>
                  <a:schemeClr val="bg2">
                    <a:lumMod val="10000"/>
                  </a:schemeClr>
                </a:solidFill>
                <a:latin typeface="+mn-lt"/>
              </a:rPr>
              <a:t>July 1, 2018</a:t>
            </a:r>
            <a:r>
              <a:rPr lang="en-US" altLang="en-US" sz="2600" dirty="0" smtClean="0">
                <a:solidFill>
                  <a:schemeClr val="bg2">
                    <a:lumMod val="10000"/>
                  </a:schemeClr>
                </a:solidFill>
                <a:latin typeface="+mn-lt"/>
              </a:rPr>
              <a:t>. </a:t>
            </a:r>
          </a:p>
          <a:p>
            <a:pPr marL="1200150" lvl="1"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Beginning in </a:t>
            </a:r>
            <a:r>
              <a:rPr lang="en-US" altLang="en-US" sz="2600" dirty="0" smtClean="0">
                <a:solidFill>
                  <a:schemeClr val="bg2">
                    <a:lumMod val="10000"/>
                  </a:schemeClr>
                </a:solidFill>
                <a:latin typeface="+mn-lt"/>
              </a:rPr>
              <a:t>2019, by </a:t>
            </a:r>
            <a:r>
              <a:rPr lang="en-US" altLang="en-US" sz="2600" b="1" i="1" dirty="0" smtClean="0">
                <a:solidFill>
                  <a:schemeClr val="bg2">
                    <a:lumMod val="10000"/>
                  </a:schemeClr>
                </a:solidFill>
                <a:latin typeface="+mn-lt"/>
              </a:rPr>
              <a:t>March </a:t>
            </a:r>
            <a:r>
              <a:rPr lang="en-US" altLang="en-US" sz="2600" b="1" i="1" dirty="0">
                <a:solidFill>
                  <a:schemeClr val="bg2">
                    <a:lumMod val="10000"/>
                  </a:schemeClr>
                </a:solidFill>
                <a:latin typeface="+mn-lt"/>
              </a:rPr>
              <a:t>2</a:t>
            </a:r>
            <a:r>
              <a:rPr lang="en-US" altLang="en-US" sz="2600" dirty="0">
                <a:solidFill>
                  <a:schemeClr val="bg2">
                    <a:lumMod val="10000"/>
                  </a:schemeClr>
                </a:solidFill>
                <a:latin typeface="+mn-lt"/>
              </a:rPr>
              <a:t>. </a:t>
            </a: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Compliance has not been easy:</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33% missed </a:t>
            </a:r>
            <a:r>
              <a:rPr lang="en-US" altLang="en-US" sz="2600" dirty="0">
                <a:solidFill>
                  <a:schemeClr val="bg2">
                    <a:lumMod val="10000"/>
                  </a:schemeClr>
                </a:solidFill>
                <a:latin typeface="+mn-lt"/>
              </a:rPr>
              <a:t>the </a:t>
            </a:r>
            <a:r>
              <a:rPr lang="en-US" altLang="en-US" sz="2600" dirty="0" smtClean="0">
                <a:solidFill>
                  <a:schemeClr val="bg2">
                    <a:lumMod val="10000"/>
                  </a:schemeClr>
                </a:solidFill>
                <a:latin typeface="+mn-lt"/>
              </a:rPr>
              <a:t>December 31</a:t>
            </a:r>
            <a:r>
              <a:rPr lang="en-US" altLang="en-US" sz="2600" baseline="30000" dirty="0" smtClean="0">
                <a:solidFill>
                  <a:schemeClr val="bg2">
                    <a:lumMod val="10000"/>
                  </a:schemeClr>
                </a:solidFill>
                <a:latin typeface="+mn-lt"/>
              </a:rPr>
              <a:t>st</a:t>
            </a:r>
            <a:r>
              <a:rPr lang="en-US" altLang="en-US" sz="2600" dirty="0" smtClean="0">
                <a:solidFill>
                  <a:schemeClr val="bg2">
                    <a:lumMod val="10000"/>
                  </a:schemeClr>
                </a:solidFill>
                <a:latin typeface="+mn-lt"/>
              </a:rPr>
              <a:t> deadline.</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46% missed the July 1</a:t>
            </a:r>
            <a:r>
              <a:rPr lang="en-US" altLang="en-US" sz="2600" baseline="30000" dirty="0" smtClean="0">
                <a:solidFill>
                  <a:schemeClr val="bg2">
                    <a:lumMod val="10000"/>
                  </a:schemeClr>
                </a:solidFill>
                <a:latin typeface="+mn-lt"/>
              </a:rPr>
              <a:t>st</a:t>
            </a:r>
            <a:r>
              <a:rPr lang="en-US" altLang="en-US" sz="2600" dirty="0" smtClean="0">
                <a:solidFill>
                  <a:schemeClr val="bg2">
                    <a:lumMod val="10000"/>
                  </a:schemeClr>
                </a:solidFill>
                <a:latin typeface="+mn-lt"/>
              </a:rPr>
              <a:t> deadline. </a:t>
            </a:r>
          </a:p>
          <a:p>
            <a:pPr marL="457200" indent="-457200" eaLnBrk="1" hangingPunct="1">
              <a:spcBef>
                <a:spcPct val="0"/>
              </a:spcBef>
              <a:spcAft>
                <a:spcPts val="1200"/>
              </a:spcAft>
              <a:buFont typeface="Wingdings" charset="0"/>
              <a:buChar char="§"/>
            </a:pPr>
            <a:endParaRPr lang="en-US" altLang="en-US" sz="25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“Electronic Reporting” </a:t>
            </a:r>
            <a:r>
              <a:rPr lang="en-US" sz="3000" dirty="0" smtClean="0">
                <a:latin typeface="+mj-lt"/>
              </a:rPr>
              <a:t>(cont.)</a:t>
            </a:r>
            <a:endParaRPr lang="en-US" sz="30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148</a:t>
            </a:fld>
            <a:endParaRPr lang="en-US">
              <a:solidFill>
                <a:srgbClr val="9C4636">
                  <a:tint val="75000"/>
                </a:srgbClr>
              </a:solidFill>
            </a:endParaRPr>
          </a:p>
        </p:txBody>
      </p:sp>
    </p:spTree>
    <p:extLst>
      <p:ext uri="{BB962C8B-B14F-4D97-AF65-F5344CB8AC3E}">
        <p14:creationId xmlns:p14="http://schemas.microsoft.com/office/powerpoint/2010/main" val="3076194525"/>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404392"/>
            <a:ext cx="8136904"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Prohibits </a:t>
            </a:r>
            <a:r>
              <a:rPr lang="en-US" altLang="en-US" sz="2800" dirty="0">
                <a:solidFill>
                  <a:schemeClr val="bg2">
                    <a:lumMod val="10000"/>
                  </a:schemeClr>
                </a:solidFill>
                <a:latin typeface="+mn-lt"/>
              </a:rPr>
              <a:t>employers </a:t>
            </a:r>
            <a:r>
              <a:rPr lang="en-US" altLang="en-US" sz="2800" dirty="0" smtClean="0">
                <a:solidFill>
                  <a:schemeClr val="bg2">
                    <a:lumMod val="10000"/>
                  </a:schemeClr>
                </a:solidFill>
                <a:latin typeface="+mn-lt"/>
              </a:rPr>
              <a:t>from discouraging </a:t>
            </a:r>
            <a:r>
              <a:rPr lang="en-US" altLang="en-US" sz="2800" dirty="0">
                <a:solidFill>
                  <a:schemeClr val="bg2">
                    <a:lumMod val="10000"/>
                  </a:schemeClr>
                </a:solidFill>
                <a:latin typeface="+mn-lt"/>
              </a:rPr>
              <a:t>workers from reporting an injury or illness</a:t>
            </a:r>
            <a:r>
              <a:rPr lang="en-US" altLang="en-US" sz="28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2016 Rules provided guidance on: </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(1) “Incentive Programs,” </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(2) “Post-Accident Drug Testing,” and </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(3) “Mandatory Reporting” Rules.</a:t>
            </a:r>
          </a:p>
        </p:txBody>
      </p:sp>
      <p:sp>
        <p:nvSpPr>
          <p:cNvPr id="3" name="Title 2"/>
          <p:cNvSpPr>
            <a:spLocks noGrp="1"/>
          </p:cNvSpPr>
          <p:nvPr>
            <p:ph type="ctrTitle"/>
          </p:nvPr>
        </p:nvSpPr>
        <p:spPr>
          <a:xfrm>
            <a:off x="539552" y="1340768"/>
            <a:ext cx="8352928" cy="831503"/>
          </a:xfrm>
        </p:spPr>
        <p:txBody>
          <a:bodyPr/>
          <a:lstStyle/>
          <a:p>
            <a:pPr algn="ctr">
              <a:defRPr/>
            </a:pPr>
            <a:r>
              <a:rPr lang="en-US" sz="3000" b="1" dirty="0" smtClean="0">
                <a:latin typeface="+mj-lt"/>
              </a:rPr>
              <a:t>Anti-Retaliation Provision</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149</a:t>
            </a:fld>
            <a:endParaRPr lang="en-US">
              <a:solidFill>
                <a:srgbClr val="9C4636">
                  <a:tint val="75000"/>
                </a:srgbClr>
              </a:solidFill>
            </a:endParaRPr>
          </a:p>
        </p:txBody>
      </p:sp>
    </p:spTree>
    <p:extLst>
      <p:ext uri="{BB962C8B-B14F-4D97-AF65-F5344CB8AC3E}">
        <p14:creationId xmlns:p14="http://schemas.microsoft.com/office/powerpoint/2010/main" val="7190430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92500" lnSpcReduction="10000"/>
          </a:bodyPr>
          <a:lstStyle/>
          <a:p>
            <a:pPr marL="458788" indent="-458788" algn="just" fontAlgn="auto">
              <a:spcAft>
                <a:spcPts val="1200"/>
              </a:spcAft>
              <a:buFont typeface="Arial" panose="020B0604020202020204" pitchFamily="34" charset="0"/>
              <a:buChar char="•"/>
              <a:defRPr/>
            </a:pPr>
            <a:r>
              <a:rPr lang="en-US" sz="3200" u="sng" dirty="0" smtClean="0"/>
              <a:t>Category 1 Rules</a:t>
            </a:r>
          </a:p>
          <a:p>
            <a:pPr marL="1314450" lvl="2" indent="-514350" algn="just">
              <a:spcAft>
                <a:spcPts val="1200"/>
              </a:spcAft>
              <a:buFont typeface="+mj-lt"/>
              <a:buAutoNum type="arabicPeriod" startAt="5"/>
              <a:defRPr/>
            </a:pPr>
            <a:r>
              <a:rPr lang="en-US" sz="2800" b="1" dirty="0"/>
              <a:t>Protecting Confidentiality</a:t>
            </a:r>
            <a:r>
              <a:rPr lang="en-US" sz="2800" dirty="0"/>
              <a:t>: Can prohibit disclosure of </a:t>
            </a:r>
            <a:r>
              <a:rPr lang="en-US" sz="2800" dirty="0" smtClean="0"/>
              <a:t>proprietary, confidential, and customer </a:t>
            </a:r>
            <a:r>
              <a:rPr lang="en-US" sz="2800" dirty="0"/>
              <a:t>information.</a:t>
            </a:r>
          </a:p>
          <a:p>
            <a:pPr marL="1314450" lvl="2" indent="-514350" algn="just">
              <a:spcAft>
                <a:spcPts val="1200"/>
              </a:spcAft>
              <a:buFont typeface="+mj-lt"/>
              <a:buAutoNum type="arabicPeriod" startAt="5"/>
              <a:defRPr/>
            </a:pPr>
            <a:r>
              <a:rPr lang="en-US" sz="2800" b="1" dirty="0" smtClean="0"/>
              <a:t>Defamation </a:t>
            </a:r>
            <a:r>
              <a:rPr lang="en-US" sz="2800" b="1" dirty="0"/>
              <a:t>or Misrepresentation</a:t>
            </a:r>
            <a:r>
              <a:rPr lang="en-US" sz="2800" dirty="0"/>
              <a:t>: Can prohibit communications that are defamatory </a:t>
            </a:r>
            <a:r>
              <a:rPr lang="en-US" sz="2800"/>
              <a:t>or </a:t>
            </a:r>
            <a:r>
              <a:rPr lang="en-US" sz="2800" smtClean="0"/>
              <a:t>that misrepresent </a:t>
            </a:r>
            <a:r>
              <a:rPr lang="en-US" sz="2800" dirty="0"/>
              <a:t>company products, services, or employees.</a:t>
            </a:r>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a:t>
            </a:fld>
            <a:endParaRPr lang="en-US">
              <a:solidFill>
                <a:srgbClr val="9C4636">
                  <a:tint val="75000"/>
                </a:srgbClr>
              </a:solidFill>
            </a:endParaRPr>
          </a:p>
        </p:txBody>
      </p:sp>
    </p:spTree>
    <p:extLst>
      <p:ext uri="{BB962C8B-B14F-4D97-AF65-F5344CB8AC3E}">
        <p14:creationId xmlns:p14="http://schemas.microsoft.com/office/powerpoint/2010/main" val="169986166"/>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Drug Testing</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“[B]</a:t>
            </a:r>
            <a:r>
              <a:rPr lang="en-US" altLang="en-US" sz="2400" dirty="0" err="1" smtClean="0">
                <a:solidFill>
                  <a:schemeClr val="bg2">
                    <a:lumMod val="10000"/>
                  </a:schemeClr>
                </a:solidFill>
                <a:latin typeface="+mn-lt"/>
              </a:rPr>
              <a:t>lanket</a:t>
            </a:r>
            <a:r>
              <a:rPr lang="en-US" altLang="en-US" sz="2400" dirty="0" smtClean="0">
                <a:solidFill>
                  <a:schemeClr val="bg2">
                    <a:lumMod val="10000"/>
                  </a:schemeClr>
                </a:solidFill>
                <a:latin typeface="+mn-lt"/>
              </a:rPr>
              <a:t> </a:t>
            </a:r>
            <a:r>
              <a:rPr lang="en-US" altLang="en-US" sz="2400" dirty="0">
                <a:solidFill>
                  <a:schemeClr val="bg2">
                    <a:lumMod val="10000"/>
                  </a:schemeClr>
                </a:solidFill>
                <a:latin typeface="+mn-lt"/>
              </a:rPr>
              <a:t>post-injury drug testing policies deter proper </a:t>
            </a:r>
            <a:r>
              <a:rPr lang="en-US" altLang="en-US" sz="2400" dirty="0" smtClean="0">
                <a:solidFill>
                  <a:schemeClr val="bg2">
                    <a:lumMod val="10000"/>
                  </a:schemeClr>
                </a:solidFill>
                <a:latin typeface="+mn-lt"/>
              </a:rPr>
              <a:t>reporting</a:t>
            </a:r>
            <a:r>
              <a:rPr lang="en-US" altLang="en-US" sz="2400" dirty="0">
                <a:solidFill>
                  <a:schemeClr val="bg2">
                    <a:lumMod val="10000"/>
                  </a:schemeClr>
                </a:solidFill>
                <a:latin typeface="+mn-lt"/>
              </a:rPr>
              <a:t>.”  </a:t>
            </a:r>
            <a:endParaRPr lang="en-US" altLang="en-US" sz="24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Incentive Programs</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Prohibits </a:t>
            </a:r>
            <a:r>
              <a:rPr lang="en-US" altLang="en-US" sz="2400" dirty="0">
                <a:solidFill>
                  <a:schemeClr val="bg2">
                    <a:lumMod val="10000"/>
                  </a:schemeClr>
                </a:solidFill>
                <a:latin typeface="+mn-lt"/>
              </a:rPr>
              <a:t>all programs in which employees are denied a benefit on the basis of any injury or illness report.</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Mandatory Reporting Rules</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Requiring immediate reporting could be retaliatory.</a:t>
            </a:r>
          </a:p>
          <a:p>
            <a:pPr marL="1200150" lvl="1"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Anti-Retaliation</a:t>
            </a:r>
            <a:r>
              <a:rPr lang="en-US" sz="3000" dirty="0" smtClean="0">
                <a:latin typeface="+mj-lt"/>
              </a:rPr>
              <a:t> (cont.)</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150</a:t>
            </a:fld>
            <a:endParaRPr lang="en-US">
              <a:solidFill>
                <a:srgbClr val="9C4636">
                  <a:tint val="75000"/>
                </a:srgbClr>
              </a:solidFill>
            </a:endParaRPr>
          </a:p>
        </p:txBody>
      </p:sp>
    </p:spTree>
    <p:extLst>
      <p:ext uri="{BB962C8B-B14F-4D97-AF65-F5344CB8AC3E}">
        <p14:creationId xmlns:p14="http://schemas.microsoft.com/office/powerpoint/2010/main" val="3855228391"/>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OSHA rules do </a:t>
            </a:r>
            <a:r>
              <a:rPr lang="en-US" altLang="en-US" sz="2300" b="1" i="1" u="sng" dirty="0" smtClean="0">
                <a:solidFill>
                  <a:schemeClr val="bg2">
                    <a:lumMod val="10000"/>
                  </a:schemeClr>
                </a:solidFill>
                <a:latin typeface="+mn-lt"/>
              </a:rPr>
              <a:t>not</a:t>
            </a:r>
            <a:r>
              <a:rPr lang="en-US" altLang="en-US" sz="2300" dirty="0" smtClean="0">
                <a:solidFill>
                  <a:schemeClr val="bg2">
                    <a:lumMod val="10000"/>
                  </a:schemeClr>
                </a:solidFill>
                <a:latin typeface="+mn-lt"/>
              </a:rPr>
              <a:t> </a:t>
            </a:r>
            <a:r>
              <a:rPr lang="en-US" altLang="en-US" sz="2300" dirty="0">
                <a:solidFill>
                  <a:schemeClr val="bg2">
                    <a:lumMod val="10000"/>
                  </a:schemeClr>
                </a:solidFill>
                <a:latin typeface="+mn-lt"/>
              </a:rPr>
              <a:t>prohibit </a:t>
            </a:r>
            <a:r>
              <a:rPr lang="en-US" altLang="en-US" sz="2300" dirty="0" smtClean="0">
                <a:solidFill>
                  <a:schemeClr val="bg2">
                    <a:lumMod val="10000"/>
                  </a:schemeClr>
                </a:solidFill>
                <a:latin typeface="+mn-lt"/>
              </a:rPr>
              <a:t>post-incident </a:t>
            </a:r>
            <a:r>
              <a:rPr lang="en-US" altLang="en-US" sz="2300" dirty="0">
                <a:solidFill>
                  <a:schemeClr val="bg2">
                    <a:lumMod val="10000"/>
                  </a:schemeClr>
                </a:solidFill>
                <a:latin typeface="+mn-lt"/>
              </a:rPr>
              <a:t>drug testing</a:t>
            </a:r>
            <a:r>
              <a:rPr lang="en-US" altLang="en-US" sz="23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Permissible Drug Testing, includes: </a:t>
            </a:r>
          </a:p>
          <a:p>
            <a:pPr marL="1200150" lvl="1" indent="-457200" eaLnBrk="1" hangingPunct="1">
              <a:spcBef>
                <a:spcPct val="0"/>
              </a:spcBef>
              <a:spcAft>
                <a:spcPts val="1200"/>
              </a:spcAft>
              <a:buFont typeface="Wingdings" charset="0"/>
              <a:buChar char="§"/>
            </a:pPr>
            <a:r>
              <a:rPr lang="en-US" altLang="en-US" sz="2300" dirty="0">
                <a:solidFill>
                  <a:schemeClr val="bg2">
                    <a:lumMod val="10000"/>
                  </a:schemeClr>
                </a:solidFill>
                <a:latin typeface="+mn-lt"/>
              </a:rPr>
              <a:t>R</a:t>
            </a:r>
            <a:r>
              <a:rPr lang="en-US" altLang="en-US" sz="2300" dirty="0" smtClean="0">
                <a:solidFill>
                  <a:schemeClr val="bg2">
                    <a:lumMod val="10000"/>
                  </a:schemeClr>
                </a:solidFill>
                <a:latin typeface="+mn-lt"/>
              </a:rPr>
              <a:t>andom testing.</a:t>
            </a:r>
          </a:p>
          <a:p>
            <a:pPr marL="1200150" lvl="1"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Drug </a:t>
            </a:r>
            <a:r>
              <a:rPr lang="en-US" altLang="en-US" sz="2300" dirty="0">
                <a:solidFill>
                  <a:schemeClr val="bg2">
                    <a:lumMod val="10000"/>
                  </a:schemeClr>
                </a:solidFill>
                <a:latin typeface="+mn-lt"/>
              </a:rPr>
              <a:t>testing unrelated to the reporting of a work-related injury or </a:t>
            </a:r>
            <a:r>
              <a:rPr lang="en-US" altLang="en-US" sz="2300" dirty="0" smtClean="0">
                <a:solidFill>
                  <a:schemeClr val="bg2">
                    <a:lumMod val="10000"/>
                  </a:schemeClr>
                </a:solidFill>
                <a:latin typeface="+mn-lt"/>
              </a:rPr>
              <a:t>illness.</a:t>
            </a:r>
          </a:p>
          <a:p>
            <a:pPr marL="1200150" lvl="1"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Drug </a:t>
            </a:r>
            <a:r>
              <a:rPr lang="en-US" altLang="en-US" sz="2300" dirty="0">
                <a:solidFill>
                  <a:schemeClr val="bg2">
                    <a:lumMod val="10000"/>
                  </a:schemeClr>
                </a:solidFill>
                <a:latin typeface="+mn-lt"/>
              </a:rPr>
              <a:t>testing under a state </a:t>
            </a:r>
            <a:r>
              <a:rPr lang="en-US" altLang="en-US" sz="2300" dirty="0" smtClean="0">
                <a:solidFill>
                  <a:schemeClr val="bg2">
                    <a:lumMod val="10000"/>
                  </a:schemeClr>
                </a:solidFill>
                <a:latin typeface="+mn-lt"/>
              </a:rPr>
              <a:t>WC law.</a:t>
            </a:r>
          </a:p>
          <a:p>
            <a:pPr marL="1200150" lvl="1"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Drug </a:t>
            </a:r>
            <a:r>
              <a:rPr lang="en-US" altLang="en-US" sz="2300" dirty="0">
                <a:solidFill>
                  <a:schemeClr val="bg2">
                    <a:lumMod val="10000"/>
                  </a:schemeClr>
                </a:solidFill>
                <a:latin typeface="+mn-lt"/>
              </a:rPr>
              <a:t>testing under </a:t>
            </a:r>
            <a:r>
              <a:rPr lang="en-US" altLang="en-US" sz="2300" dirty="0" smtClean="0">
                <a:solidFill>
                  <a:schemeClr val="bg2">
                    <a:lumMod val="10000"/>
                  </a:schemeClr>
                </a:solidFill>
                <a:latin typeface="+mn-lt"/>
              </a:rPr>
              <a:t>DOT rules.</a:t>
            </a:r>
            <a:endParaRPr lang="en-US" altLang="en-US" sz="23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300" dirty="0" smtClean="0">
                <a:solidFill>
                  <a:schemeClr val="bg2">
                    <a:lumMod val="10000"/>
                  </a:schemeClr>
                </a:solidFill>
                <a:latin typeface="+mn-lt"/>
              </a:rPr>
              <a:t>Drug </a:t>
            </a:r>
            <a:r>
              <a:rPr lang="en-US" altLang="en-US" sz="2300" dirty="0">
                <a:solidFill>
                  <a:schemeClr val="bg2">
                    <a:lumMod val="10000"/>
                  </a:schemeClr>
                </a:solidFill>
                <a:latin typeface="+mn-lt"/>
              </a:rPr>
              <a:t>testing to evaluate the root cause of a workplace incident that harmed or could have harmed employees.  </a:t>
            </a: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2018 OSHA Memorandum</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151</a:t>
            </a:fld>
            <a:endParaRPr lang="en-US">
              <a:solidFill>
                <a:srgbClr val="9C4636">
                  <a:tint val="75000"/>
                </a:srgbClr>
              </a:solidFill>
            </a:endParaRPr>
          </a:p>
        </p:txBody>
      </p:sp>
    </p:spTree>
    <p:extLst>
      <p:ext uri="{BB962C8B-B14F-4D97-AF65-F5344CB8AC3E}">
        <p14:creationId xmlns:p14="http://schemas.microsoft.com/office/powerpoint/2010/main" val="4125531023"/>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With respect to post-accident testing, OSHA notes:</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“If </a:t>
            </a:r>
            <a:r>
              <a:rPr lang="en-US" altLang="en-US" sz="2400" dirty="0">
                <a:solidFill>
                  <a:schemeClr val="bg2">
                    <a:lumMod val="10000"/>
                  </a:schemeClr>
                </a:solidFill>
                <a:latin typeface="+mn-lt"/>
              </a:rPr>
              <a:t>the employer chooses to use drug testing to investigate the incident, the employer should test </a:t>
            </a:r>
            <a:r>
              <a:rPr lang="en-US" altLang="en-US" sz="2400" b="1" i="1" dirty="0">
                <a:solidFill>
                  <a:schemeClr val="bg2">
                    <a:lumMod val="10000"/>
                  </a:schemeClr>
                </a:solidFill>
                <a:latin typeface="+mn-lt"/>
              </a:rPr>
              <a:t>all employees whose conduct could have contributed to the incident</a:t>
            </a:r>
            <a:r>
              <a:rPr lang="en-US" altLang="en-US" sz="2400" dirty="0">
                <a:solidFill>
                  <a:schemeClr val="bg2">
                    <a:lumMod val="10000"/>
                  </a:schemeClr>
                </a:solidFill>
                <a:latin typeface="+mn-lt"/>
              </a:rPr>
              <a:t>, not just employees who reported injuries</a:t>
            </a:r>
            <a:r>
              <a:rPr lang="en-US" altLang="en-US" sz="24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Thus, “blanket” post-accident testing policies may be OK if they apply only to “employees whose conduct could have contributed to the incident.”</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5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2018 OSHA Memorandum</a:t>
            </a:r>
            <a:r>
              <a:rPr lang="en-US" sz="3000" dirty="0" smtClean="0">
                <a:latin typeface="+mj-lt"/>
              </a:rPr>
              <a:t> (cont.)</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152</a:t>
            </a:fld>
            <a:endParaRPr lang="en-US">
              <a:solidFill>
                <a:srgbClr val="9C4636">
                  <a:tint val="75000"/>
                </a:srgbClr>
              </a:solidFill>
            </a:endParaRPr>
          </a:p>
        </p:txBody>
      </p:sp>
    </p:spTree>
    <p:extLst>
      <p:ext uri="{BB962C8B-B14F-4D97-AF65-F5344CB8AC3E}">
        <p14:creationId xmlns:p14="http://schemas.microsoft.com/office/powerpoint/2010/main" val="903464454"/>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Incentive Programs are permissible under OSHA rule.</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Program that incentivizes reporting of “near-misses </a:t>
            </a:r>
            <a:r>
              <a:rPr lang="en-US" altLang="en-US" sz="2400" dirty="0">
                <a:solidFill>
                  <a:schemeClr val="bg2">
                    <a:lumMod val="10000"/>
                  </a:schemeClr>
                </a:solidFill>
                <a:latin typeface="+mn-lt"/>
              </a:rPr>
              <a:t>or </a:t>
            </a:r>
            <a:r>
              <a:rPr lang="en-US" altLang="en-US" sz="2400" dirty="0" smtClean="0">
                <a:solidFill>
                  <a:schemeClr val="bg2">
                    <a:lumMod val="10000"/>
                  </a:schemeClr>
                </a:solidFill>
                <a:latin typeface="+mn-lt"/>
              </a:rPr>
              <a:t>hazards” is always permissible.</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Rate-based </a:t>
            </a:r>
            <a:r>
              <a:rPr lang="en-US" altLang="en-US" sz="2400" dirty="0">
                <a:solidFill>
                  <a:schemeClr val="bg2">
                    <a:lumMod val="10000"/>
                  </a:schemeClr>
                </a:solidFill>
                <a:latin typeface="+mn-lt"/>
              </a:rPr>
              <a:t>incentive programs are </a:t>
            </a:r>
            <a:r>
              <a:rPr lang="en-US" altLang="en-US" sz="2400" dirty="0" smtClean="0">
                <a:solidFill>
                  <a:schemeClr val="bg2">
                    <a:lumMod val="10000"/>
                  </a:schemeClr>
                </a:solidFill>
                <a:latin typeface="+mn-lt"/>
              </a:rPr>
              <a:t>permissible “as </a:t>
            </a:r>
            <a:r>
              <a:rPr lang="en-US" altLang="en-US" sz="2400" dirty="0">
                <a:solidFill>
                  <a:schemeClr val="bg2">
                    <a:lumMod val="10000"/>
                  </a:schemeClr>
                </a:solidFill>
                <a:latin typeface="+mn-lt"/>
              </a:rPr>
              <a:t>long as they are not implemented in a manner that discourages reporting</a:t>
            </a:r>
            <a:r>
              <a:rPr lang="en-US" altLang="en-US" sz="24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Rate-based </a:t>
            </a:r>
            <a:r>
              <a:rPr lang="en-US" altLang="en-US" sz="2400" dirty="0">
                <a:solidFill>
                  <a:schemeClr val="bg2">
                    <a:lumMod val="10000"/>
                  </a:schemeClr>
                </a:solidFill>
                <a:latin typeface="+mn-lt"/>
              </a:rPr>
              <a:t>programs </a:t>
            </a:r>
            <a:r>
              <a:rPr lang="en-US" altLang="en-US" sz="2400" dirty="0" smtClean="0">
                <a:solidFill>
                  <a:schemeClr val="bg2">
                    <a:lumMod val="10000"/>
                  </a:schemeClr>
                </a:solidFill>
                <a:latin typeface="+mn-lt"/>
              </a:rPr>
              <a:t>require the employer to implemented “adequate </a:t>
            </a:r>
            <a:r>
              <a:rPr lang="en-US" altLang="en-US" sz="2400" dirty="0">
                <a:solidFill>
                  <a:schemeClr val="bg2">
                    <a:lumMod val="10000"/>
                  </a:schemeClr>
                </a:solidFill>
                <a:latin typeface="+mn-lt"/>
              </a:rPr>
              <a:t>precautions to ensure that employees feel free to report an injury or illness</a:t>
            </a:r>
            <a:r>
              <a:rPr lang="en-US" altLang="en-US" sz="2400" dirty="0" smtClean="0">
                <a:solidFill>
                  <a:schemeClr val="bg2">
                    <a:lumMod val="10000"/>
                  </a:schemeClr>
                </a:solidFill>
                <a:latin typeface="+mn-lt"/>
              </a:rPr>
              <a:t>.”</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5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2018 OSHA Memorandum</a:t>
            </a:r>
            <a:r>
              <a:rPr lang="en-US" sz="3000" dirty="0" smtClean="0">
                <a:latin typeface="+mj-lt"/>
              </a:rPr>
              <a:t> (cont.)</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153</a:t>
            </a:fld>
            <a:endParaRPr lang="en-US">
              <a:solidFill>
                <a:srgbClr val="9C4636">
                  <a:tint val="75000"/>
                </a:srgbClr>
              </a:solidFill>
            </a:endParaRPr>
          </a:p>
        </p:txBody>
      </p:sp>
    </p:spTree>
    <p:extLst>
      <p:ext uri="{BB962C8B-B14F-4D97-AF65-F5344CB8AC3E}">
        <p14:creationId xmlns:p14="http://schemas.microsoft.com/office/powerpoint/2010/main" val="2265696270"/>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Employers can counterbalance deterrents </a:t>
            </a:r>
            <a:r>
              <a:rPr lang="en-US" altLang="en-US" sz="2400" dirty="0">
                <a:solidFill>
                  <a:schemeClr val="bg2">
                    <a:lumMod val="10000"/>
                  </a:schemeClr>
                </a:solidFill>
                <a:latin typeface="+mn-lt"/>
              </a:rPr>
              <a:t>by </a:t>
            </a:r>
            <a:r>
              <a:rPr lang="en-US" altLang="en-US" sz="2400" dirty="0" smtClean="0">
                <a:solidFill>
                  <a:schemeClr val="bg2">
                    <a:lumMod val="10000"/>
                  </a:schemeClr>
                </a:solidFill>
                <a:latin typeface="+mn-lt"/>
              </a:rPr>
              <a:t>“taking </a:t>
            </a:r>
            <a:r>
              <a:rPr lang="en-US" altLang="en-US" sz="2400" dirty="0">
                <a:solidFill>
                  <a:schemeClr val="bg2">
                    <a:lumMod val="10000"/>
                  </a:schemeClr>
                </a:solidFill>
                <a:latin typeface="+mn-lt"/>
              </a:rPr>
              <a:t>positive steps to create a workplace culture that emphasizes </a:t>
            </a:r>
            <a:r>
              <a:rPr lang="en-US" altLang="en-US" sz="2400" dirty="0" smtClean="0">
                <a:solidFill>
                  <a:schemeClr val="bg2">
                    <a:lumMod val="10000"/>
                  </a:schemeClr>
                </a:solidFill>
                <a:latin typeface="+mn-lt"/>
              </a:rPr>
              <a:t>safety,” including:</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An </a:t>
            </a:r>
            <a:r>
              <a:rPr lang="en-US" altLang="en-US" sz="2400" dirty="0">
                <a:solidFill>
                  <a:schemeClr val="bg2">
                    <a:lumMod val="10000"/>
                  </a:schemeClr>
                </a:solidFill>
                <a:latin typeface="+mn-lt"/>
              </a:rPr>
              <a:t>incentive program that rewards employees for identifying unsafe </a:t>
            </a:r>
            <a:r>
              <a:rPr lang="en-US" altLang="en-US" sz="2400" dirty="0" smtClean="0">
                <a:solidFill>
                  <a:schemeClr val="bg2">
                    <a:lumMod val="10000"/>
                  </a:schemeClr>
                </a:solidFill>
                <a:latin typeface="+mn-lt"/>
              </a:rPr>
              <a:t>conditions;</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A </a:t>
            </a:r>
            <a:r>
              <a:rPr lang="en-US" altLang="en-US" sz="2400" dirty="0">
                <a:solidFill>
                  <a:schemeClr val="bg2">
                    <a:lumMod val="10000"/>
                  </a:schemeClr>
                </a:solidFill>
                <a:latin typeface="+mn-lt"/>
              </a:rPr>
              <a:t>training program </a:t>
            </a:r>
            <a:r>
              <a:rPr lang="en-US" altLang="en-US" sz="2400" dirty="0" smtClean="0">
                <a:solidFill>
                  <a:schemeClr val="bg2">
                    <a:lumMod val="10000"/>
                  </a:schemeClr>
                </a:solidFill>
                <a:latin typeface="+mn-lt"/>
              </a:rPr>
              <a:t>reinforcing </a:t>
            </a:r>
            <a:r>
              <a:rPr lang="en-US" altLang="en-US" sz="2400" dirty="0">
                <a:solidFill>
                  <a:schemeClr val="bg2">
                    <a:lumMod val="10000"/>
                  </a:schemeClr>
                </a:solidFill>
                <a:latin typeface="+mn-lt"/>
              </a:rPr>
              <a:t>reporting rights and responsibilities and emphasizes </a:t>
            </a:r>
            <a:r>
              <a:rPr lang="en-US" altLang="en-US" sz="2400" dirty="0" smtClean="0">
                <a:solidFill>
                  <a:schemeClr val="bg2">
                    <a:lumMod val="10000"/>
                  </a:schemeClr>
                </a:solidFill>
                <a:latin typeface="+mn-lt"/>
              </a:rPr>
              <a:t>non-retaliation;</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 </a:t>
            </a:r>
            <a:r>
              <a:rPr lang="en-US" altLang="en-US" sz="2400" dirty="0" smtClean="0">
                <a:solidFill>
                  <a:schemeClr val="bg2">
                    <a:lumMod val="10000"/>
                  </a:schemeClr>
                </a:solidFill>
                <a:latin typeface="+mn-lt"/>
              </a:rPr>
              <a:t>A </a:t>
            </a:r>
            <a:r>
              <a:rPr lang="en-US" altLang="en-US" sz="2400" dirty="0">
                <a:solidFill>
                  <a:schemeClr val="bg2">
                    <a:lumMod val="10000"/>
                  </a:schemeClr>
                </a:solidFill>
                <a:latin typeface="+mn-lt"/>
              </a:rPr>
              <a:t>mechanism for accurately evaluating employees’ willingness to report injuries and illnesses.</a:t>
            </a:r>
          </a:p>
          <a:p>
            <a:pPr marL="1200150" lvl="1" indent="-457200" eaLnBrk="1" hangingPunct="1">
              <a:spcBef>
                <a:spcPct val="0"/>
              </a:spcBef>
              <a:spcAft>
                <a:spcPts val="1200"/>
              </a:spcAft>
              <a:buFont typeface="Wingdings" charset="0"/>
              <a:buChar char="§"/>
            </a:pPr>
            <a:endParaRPr lang="en-US" altLang="en-US" sz="25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2018 OSHA Memorandum</a:t>
            </a:r>
            <a:r>
              <a:rPr lang="en-US" sz="3000" dirty="0" smtClean="0">
                <a:latin typeface="+mj-lt"/>
              </a:rPr>
              <a:t> (cont.)</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154</a:t>
            </a:fld>
            <a:endParaRPr lang="en-US">
              <a:solidFill>
                <a:srgbClr val="9C4636">
                  <a:tint val="75000"/>
                </a:srgbClr>
              </a:solidFill>
            </a:endParaRPr>
          </a:p>
        </p:txBody>
      </p:sp>
    </p:spTree>
    <p:extLst>
      <p:ext uri="{BB962C8B-B14F-4D97-AF65-F5344CB8AC3E}">
        <p14:creationId xmlns:p14="http://schemas.microsoft.com/office/powerpoint/2010/main" val="2502305553"/>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In </a:t>
            </a:r>
            <a:r>
              <a:rPr lang="en-US" altLang="en-US" sz="2800" dirty="0" smtClean="0">
                <a:solidFill>
                  <a:schemeClr val="bg2">
                    <a:lumMod val="10000"/>
                  </a:schemeClr>
                </a:solidFill>
                <a:latin typeface="+mn-lt"/>
              </a:rPr>
              <a:t>2015 </a:t>
            </a:r>
            <a:r>
              <a:rPr lang="en-US" altLang="en-US" sz="2800" dirty="0">
                <a:solidFill>
                  <a:schemeClr val="bg2">
                    <a:lumMod val="10000"/>
                  </a:schemeClr>
                </a:solidFill>
                <a:latin typeface="+mn-lt"/>
              </a:rPr>
              <a:t>OSHA </a:t>
            </a:r>
            <a:r>
              <a:rPr lang="en-US" altLang="en-US" sz="2800" dirty="0" smtClean="0">
                <a:solidFill>
                  <a:schemeClr val="bg2">
                    <a:lumMod val="10000"/>
                  </a:schemeClr>
                </a:solidFill>
                <a:latin typeface="+mn-lt"/>
              </a:rPr>
              <a:t>issued “</a:t>
            </a:r>
            <a:r>
              <a:rPr lang="en-US" altLang="en-US" sz="2800" dirty="0">
                <a:solidFill>
                  <a:schemeClr val="bg2">
                    <a:lumMod val="10000"/>
                  </a:schemeClr>
                </a:solidFill>
                <a:latin typeface="+mn-lt"/>
              </a:rPr>
              <a:t>A Guide to Restroom Access for Transgender Workers</a:t>
            </a:r>
            <a:r>
              <a:rPr lang="en-US" altLang="en-US" sz="28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Employees should be permitted to use the bathroom of their gender identity.</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Employees </a:t>
            </a:r>
            <a:r>
              <a:rPr lang="en-US" altLang="en-US" sz="2600" dirty="0">
                <a:solidFill>
                  <a:schemeClr val="bg2">
                    <a:lumMod val="10000"/>
                  </a:schemeClr>
                </a:solidFill>
                <a:latin typeface="+mn-lt"/>
              </a:rPr>
              <a:t>should not be asked “to provide any medical or legal documentation of their gender </a:t>
            </a:r>
            <a:r>
              <a:rPr lang="en-US" altLang="en-US" sz="2600" dirty="0" smtClean="0">
                <a:solidFill>
                  <a:schemeClr val="bg2">
                    <a:lumMod val="10000"/>
                  </a:schemeClr>
                </a:solidFill>
                <a:latin typeface="+mn-lt"/>
              </a:rPr>
              <a:t>identity.”</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To date, OSHA has not withdrawn the guidance.</a:t>
            </a: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Transgender Bathroom</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155</a:t>
            </a:fld>
            <a:endParaRPr lang="en-US">
              <a:solidFill>
                <a:srgbClr val="9C4636">
                  <a:tint val="75000"/>
                </a:srgbClr>
              </a:solidFill>
            </a:endParaRPr>
          </a:p>
        </p:txBody>
      </p:sp>
    </p:spTree>
    <p:extLst>
      <p:ext uri="{BB962C8B-B14F-4D97-AF65-F5344CB8AC3E}">
        <p14:creationId xmlns:p14="http://schemas.microsoft.com/office/powerpoint/2010/main" val="3258531924"/>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DOJ and FTC</a:t>
            </a:r>
            <a:endParaRPr lang="en-US" sz="3200" b="1" dirty="0">
              <a:latin typeface="+mj-lt"/>
            </a:endParaRPr>
          </a:p>
        </p:txBody>
      </p:sp>
      <p:pic>
        <p:nvPicPr>
          <p:cNvPr id="9218" name="Picture 2" descr="Image result for DOJ Ftc po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760562"/>
            <a:ext cx="5472608" cy="28231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156</a:t>
            </a:fld>
            <a:endParaRPr lang="en-US">
              <a:solidFill>
                <a:srgbClr val="9C4636">
                  <a:tint val="75000"/>
                </a:srgbClr>
              </a:solidFill>
            </a:endParaRPr>
          </a:p>
        </p:txBody>
      </p:sp>
    </p:spTree>
    <p:extLst>
      <p:ext uri="{BB962C8B-B14F-4D97-AF65-F5344CB8AC3E}">
        <p14:creationId xmlns:p14="http://schemas.microsoft.com/office/powerpoint/2010/main" val="339791633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In 2016, DOJ </a:t>
            </a:r>
            <a:r>
              <a:rPr lang="en-US" altLang="en-US" sz="2400" dirty="0" smtClean="0">
                <a:solidFill>
                  <a:schemeClr val="bg2">
                    <a:lumMod val="10000"/>
                  </a:schemeClr>
                </a:solidFill>
                <a:latin typeface="+mn-lt"/>
              </a:rPr>
              <a:t>would </a:t>
            </a:r>
            <a:r>
              <a:rPr lang="en-US" altLang="en-US" sz="2400" dirty="0">
                <a:solidFill>
                  <a:schemeClr val="bg2">
                    <a:lumMod val="10000"/>
                  </a:schemeClr>
                </a:solidFill>
                <a:latin typeface="+mn-lt"/>
              </a:rPr>
              <a:t>“proceed criminally against naked wage-fixing or no-poaching agreements</a:t>
            </a:r>
            <a:r>
              <a:rPr lang="en-US" altLang="en-US" sz="24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Wage-Fixing Agreements Are Unlawful</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Agreeing </a:t>
            </a:r>
            <a:r>
              <a:rPr lang="en-US" altLang="en-US" sz="2400" dirty="0">
                <a:solidFill>
                  <a:schemeClr val="bg2">
                    <a:lumMod val="10000"/>
                  </a:schemeClr>
                </a:solidFill>
                <a:latin typeface="+mn-lt"/>
              </a:rPr>
              <a:t>with individual(s) at another company about employee salary or </a:t>
            </a:r>
            <a:r>
              <a:rPr lang="en-US" altLang="en-US" sz="2400" dirty="0" smtClean="0">
                <a:solidFill>
                  <a:schemeClr val="bg2">
                    <a:lumMod val="10000"/>
                  </a:schemeClr>
                </a:solidFill>
                <a:latin typeface="+mn-lt"/>
              </a:rPr>
              <a:t>other </a:t>
            </a:r>
            <a:r>
              <a:rPr lang="en-US" altLang="en-US" sz="2400" dirty="0">
                <a:solidFill>
                  <a:schemeClr val="bg2">
                    <a:lumMod val="10000"/>
                  </a:schemeClr>
                </a:solidFill>
                <a:latin typeface="+mn-lt"/>
              </a:rPr>
              <a:t>compensation, either at a specific level or within a </a:t>
            </a:r>
            <a:r>
              <a:rPr lang="en-US" altLang="en-US" sz="2400" dirty="0" smtClean="0">
                <a:solidFill>
                  <a:schemeClr val="bg2">
                    <a:lumMod val="10000"/>
                  </a:schemeClr>
                </a:solidFill>
                <a:latin typeface="+mn-lt"/>
              </a:rPr>
              <a:t>range.</a:t>
            </a:r>
          </a:p>
          <a:p>
            <a:pPr marL="457200"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“No-Poaching” Agreements Are Unlawful</a:t>
            </a:r>
          </a:p>
          <a:p>
            <a:pPr marL="1200150" lvl="1"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Agreeing with individual(s) at another company to refuse to solicit or hire that other company’s employees.</a:t>
            </a: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Antitrust Guidance for HR Professionals</a:t>
            </a:r>
            <a:endParaRPr lang="en-US" sz="30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157</a:t>
            </a:fld>
            <a:endParaRPr lang="en-US">
              <a:solidFill>
                <a:srgbClr val="9C4636">
                  <a:tint val="75000"/>
                </a:srgbClr>
              </a:solidFill>
            </a:endParaRPr>
          </a:p>
        </p:txBody>
      </p:sp>
    </p:spTree>
    <p:extLst>
      <p:ext uri="{BB962C8B-B14F-4D97-AF65-F5344CB8AC3E}">
        <p14:creationId xmlns:p14="http://schemas.microsoft.com/office/powerpoint/2010/main" val="2574923710"/>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On </a:t>
            </a:r>
            <a:r>
              <a:rPr lang="en-US" altLang="en-US" sz="2400" dirty="0" smtClean="0">
                <a:solidFill>
                  <a:schemeClr val="bg2">
                    <a:lumMod val="10000"/>
                  </a:schemeClr>
                </a:solidFill>
                <a:latin typeface="+mn-lt"/>
              </a:rPr>
              <a:t>04-03-18, DOJ settlement with rival railroad suppliers regarding “no-poaching” agreement.</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Email between executives:</a:t>
            </a:r>
          </a:p>
          <a:p>
            <a:pPr marL="1200150" lvl="1" indent="-457200" eaLnBrk="1" hangingPunct="1">
              <a:spcBef>
                <a:spcPct val="0"/>
              </a:spcBef>
              <a:spcAft>
                <a:spcPts val="1200"/>
              </a:spcAft>
              <a:buFont typeface="Wingdings" charset="0"/>
              <a:buChar char="§"/>
            </a:pPr>
            <a:r>
              <a:rPr lang="en-US" altLang="en-US" sz="2400" i="1" dirty="0" smtClean="0">
                <a:solidFill>
                  <a:schemeClr val="bg2">
                    <a:lumMod val="10000"/>
                  </a:schemeClr>
                </a:solidFill>
                <a:latin typeface="+mn-lt"/>
              </a:rPr>
              <a:t>“You and I both agreed that our practice of not targeting each other’s personnel is a prudent cause for both companies.”</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Information Sharing </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Common issues include salary and benchmarking studies should be conducted by industry groups.</a:t>
            </a:r>
          </a:p>
        </p:txBody>
      </p:sp>
      <p:sp>
        <p:nvSpPr>
          <p:cNvPr id="3" name="Title 2"/>
          <p:cNvSpPr>
            <a:spLocks noGrp="1"/>
          </p:cNvSpPr>
          <p:nvPr>
            <p:ph type="ctrTitle"/>
          </p:nvPr>
        </p:nvSpPr>
        <p:spPr>
          <a:xfrm>
            <a:off x="762000" y="1268760"/>
            <a:ext cx="7924800" cy="831503"/>
          </a:xfrm>
        </p:spPr>
        <p:txBody>
          <a:bodyPr/>
          <a:lstStyle/>
          <a:p>
            <a:pPr algn="ctr">
              <a:defRPr/>
            </a:pPr>
            <a:r>
              <a:rPr lang="en-US" sz="3000" b="1" dirty="0" smtClean="0">
                <a:latin typeface="+mj-lt"/>
              </a:rPr>
              <a:t>Antitrust </a:t>
            </a:r>
            <a:r>
              <a:rPr lang="en-US" sz="3000" dirty="0" smtClean="0">
                <a:latin typeface="+mj-lt"/>
              </a:rPr>
              <a:t>(cont.)</a:t>
            </a:r>
            <a:endParaRPr lang="en-US" sz="3000"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158</a:t>
            </a:fld>
            <a:endParaRPr lang="en-US">
              <a:solidFill>
                <a:srgbClr val="9C4636">
                  <a:tint val="75000"/>
                </a:srgbClr>
              </a:solidFill>
            </a:endParaRPr>
          </a:p>
        </p:txBody>
      </p:sp>
    </p:spTree>
    <p:extLst>
      <p:ext uri="{BB962C8B-B14F-4D97-AF65-F5344CB8AC3E}">
        <p14:creationId xmlns:p14="http://schemas.microsoft.com/office/powerpoint/2010/main" val="2089601982"/>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Federal Legislation</a:t>
            </a:r>
            <a:endParaRPr lang="en-US" sz="3600" b="1" dirty="0">
              <a:latin typeface="+mj-lt"/>
            </a:endParaRPr>
          </a:p>
        </p:txBody>
      </p:sp>
      <p:pic>
        <p:nvPicPr>
          <p:cNvPr id="5" name="Picture 4" descr="https://media2.wnyc.org/i/620/372/c/80/1/shutterstock_119536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492896"/>
            <a:ext cx="5314950" cy="31889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159</a:t>
            </a:fld>
            <a:endParaRPr lang="en-US">
              <a:solidFill>
                <a:srgbClr val="9C4636">
                  <a:tint val="75000"/>
                </a:srgbClr>
              </a:solidFill>
            </a:endParaRPr>
          </a:p>
        </p:txBody>
      </p:sp>
    </p:spTree>
    <p:extLst>
      <p:ext uri="{BB962C8B-B14F-4D97-AF65-F5344CB8AC3E}">
        <p14:creationId xmlns:p14="http://schemas.microsoft.com/office/powerpoint/2010/main" val="2492276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85000" lnSpcReduction="20000"/>
          </a:bodyPr>
          <a:lstStyle/>
          <a:p>
            <a:pPr marL="458788" indent="-458788" algn="just" fontAlgn="auto">
              <a:spcAft>
                <a:spcPts val="1200"/>
              </a:spcAft>
              <a:buFont typeface="Arial" panose="020B0604020202020204" pitchFamily="34" charset="0"/>
              <a:buChar char="•"/>
              <a:defRPr/>
            </a:pPr>
            <a:r>
              <a:rPr lang="en-US" sz="3200" u="sng" dirty="0" smtClean="0"/>
              <a:t>Category 1 Rules</a:t>
            </a:r>
          </a:p>
          <a:p>
            <a:pPr marL="1314450" lvl="2" indent="-514350" algn="just">
              <a:spcAft>
                <a:spcPts val="1200"/>
              </a:spcAft>
              <a:buFont typeface="+mj-lt"/>
              <a:buAutoNum type="arabicPeriod" startAt="7"/>
              <a:defRPr/>
            </a:pPr>
            <a:r>
              <a:rPr lang="en-US" sz="2800" b="1" dirty="0"/>
              <a:t>Use of Employer Logos</a:t>
            </a:r>
            <a:r>
              <a:rPr lang="en-US" sz="2800" dirty="0"/>
              <a:t>: Can ban employee use of company logo for non-business purposes.</a:t>
            </a:r>
          </a:p>
          <a:p>
            <a:pPr marL="1314450" lvl="2" indent="-514350" algn="just">
              <a:spcAft>
                <a:spcPts val="1200"/>
              </a:spcAft>
              <a:buFont typeface="+mj-lt"/>
              <a:buAutoNum type="arabicPeriod" startAt="7"/>
              <a:defRPr/>
            </a:pPr>
            <a:r>
              <a:rPr lang="en-US" sz="2800" b="1" dirty="0"/>
              <a:t>Employer Authorization to Speak for Company</a:t>
            </a:r>
            <a:r>
              <a:rPr lang="en-US" sz="2800" dirty="0"/>
              <a:t>: Can ban employees from speaking for company in person or on social media. </a:t>
            </a:r>
          </a:p>
          <a:p>
            <a:pPr marL="1314450" lvl="2" indent="-514350" algn="just">
              <a:spcAft>
                <a:spcPts val="1200"/>
              </a:spcAft>
              <a:buFont typeface="+mj-lt"/>
              <a:buAutoNum type="arabicPeriod" startAt="7"/>
              <a:defRPr/>
            </a:pPr>
            <a:r>
              <a:rPr lang="en-US" sz="2800" b="1" dirty="0"/>
              <a:t>Disloyalty, Nepotism, or Self-enrichment</a:t>
            </a:r>
            <a:r>
              <a:rPr lang="en-US" sz="2800" dirty="0"/>
              <a:t>: Can prohibit employees from competing with, exploiting position with, or interfering with company. </a:t>
            </a:r>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a:t>
            </a:fld>
            <a:endParaRPr lang="en-US">
              <a:solidFill>
                <a:srgbClr val="9C4636">
                  <a:tint val="75000"/>
                </a:srgbClr>
              </a:solidFill>
            </a:endParaRPr>
          </a:p>
        </p:txBody>
      </p:sp>
    </p:spTree>
    <p:extLst>
      <p:ext uri="{BB962C8B-B14F-4D97-AF65-F5344CB8AC3E}">
        <p14:creationId xmlns:p14="http://schemas.microsoft.com/office/powerpoint/2010/main" val="623223166"/>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60376"/>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As of </a:t>
            </a:r>
            <a:r>
              <a:rPr lang="en-US" altLang="en-US" sz="2800" dirty="0" smtClean="0">
                <a:solidFill>
                  <a:schemeClr val="bg2">
                    <a:lumMod val="10000"/>
                  </a:schemeClr>
                </a:solidFill>
                <a:latin typeface="+mn-lt"/>
              </a:rPr>
              <a:t>October 25, </a:t>
            </a:r>
            <a:r>
              <a:rPr lang="en-US" altLang="en-US" sz="2800" dirty="0">
                <a:solidFill>
                  <a:schemeClr val="bg2">
                    <a:lumMod val="10000"/>
                  </a:schemeClr>
                </a:solidFill>
                <a:latin typeface="+mn-lt"/>
              </a:rPr>
              <a:t>2018, there </a:t>
            </a:r>
            <a:r>
              <a:rPr lang="en-US" altLang="en-US" sz="2800" dirty="0" smtClean="0">
                <a:solidFill>
                  <a:schemeClr val="bg2">
                    <a:lumMod val="10000"/>
                  </a:schemeClr>
                </a:solidFill>
                <a:latin typeface="+mn-lt"/>
              </a:rPr>
              <a:t>were </a:t>
            </a:r>
            <a:r>
              <a:rPr lang="en-US" altLang="en-US" sz="2800" b="1" i="1" dirty="0" smtClean="0">
                <a:solidFill>
                  <a:schemeClr val="bg2">
                    <a:lumMod val="10000"/>
                  </a:schemeClr>
                </a:solidFill>
                <a:latin typeface="+mn-lt"/>
              </a:rPr>
              <a:t>303 </a:t>
            </a:r>
            <a:r>
              <a:rPr lang="en-US" altLang="en-US" sz="2800" b="1" i="1" dirty="0">
                <a:solidFill>
                  <a:schemeClr val="bg2">
                    <a:lumMod val="10000"/>
                  </a:schemeClr>
                </a:solidFill>
                <a:latin typeface="+mn-lt"/>
              </a:rPr>
              <a:t>bills</a:t>
            </a:r>
            <a:r>
              <a:rPr lang="en-US" altLang="en-US" sz="2800" dirty="0">
                <a:solidFill>
                  <a:schemeClr val="bg2">
                    <a:lumMod val="10000"/>
                  </a:schemeClr>
                </a:solidFill>
                <a:latin typeface="+mn-lt"/>
              </a:rPr>
              <a:t> relating to labor and </a:t>
            </a:r>
            <a:r>
              <a:rPr lang="en-US" altLang="en-US" sz="2800" dirty="0" smtClean="0">
                <a:solidFill>
                  <a:schemeClr val="bg2">
                    <a:lumMod val="10000"/>
                  </a:schemeClr>
                </a:solidFill>
                <a:latin typeface="+mn-lt"/>
              </a:rPr>
              <a:t>employment.</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Only 6 had passed.</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Five of 6 bills were “</a:t>
            </a:r>
            <a:r>
              <a:rPr lang="en-US" altLang="en-US" sz="2800" dirty="0">
                <a:solidFill>
                  <a:schemeClr val="bg2">
                    <a:lumMod val="10000"/>
                  </a:schemeClr>
                </a:solidFill>
                <a:latin typeface="+mn-lt"/>
              </a:rPr>
              <a:t>disapproval” </a:t>
            </a:r>
            <a:r>
              <a:rPr lang="en-US" altLang="en-US" sz="2800" dirty="0" smtClean="0">
                <a:solidFill>
                  <a:schemeClr val="bg2">
                    <a:lumMod val="10000"/>
                  </a:schemeClr>
                </a:solidFill>
                <a:latin typeface="+mn-lt"/>
              </a:rPr>
              <a:t/>
            </a:r>
            <a:br>
              <a:rPr lang="en-US" altLang="en-US" sz="2800" dirty="0" smtClean="0">
                <a:solidFill>
                  <a:schemeClr val="bg2">
                    <a:lumMod val="10000"/>
                  </a:schemeClr>
                </a:solidFill>
                <a:latin typeface="+mn-lt"/>
              </a:rPr>
            </a:br>
            <a:r>
              <a:rPr lang="en-US" altLang="en-US" sz="2800" dirty="0" smtClean="0">
                <a:solidFill>
                  <a:schemeClr val="bg2">
                    <a:lumMod val="10000"/>
                  </a:schemeClr>
                </a:solidFill>
                <a:latin typeface="+mn-lt"/>
              </a:rPr>
              <a:t>bill </a:t>
            </a:r>
            <a:r>
              <a:rPr lang="en-US" altLang="en-US" sz="2800" dirty="0">
                <a:solidFill>
                  <a:schemeClr val="bg2">
                    <a:lumMod val="10000"/>
                  </a:schemeClr>
                </a:solidFill>
                <a:latin typeface="+mn-lt"/>
              </a:rPr>
              <a:t>pursuant to </a:t>
            </a:r>
            <a:r>
              <a:rPr lang="en-US" altLang="en-US" sz="2800" dirty="0" smtClean="0">
                <a:solidFill>
                  <a:schemeClr val="bg2">
                    <a:lumMod val="10000"/>
                  </a:schemeClr>
                </a:solidFill>
                <a:latin typeface="+mn-lt"/>
              </a:rPr>
              <a:t>CRA.</a:t>
            </a:r>
          </a:p>
          <a:p>
            <a:pPr marL="457200"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Potential Legislation</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Image result for legislative b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408" y="2852936"/>
            <a:ext cx="2079591" cy="28883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160</a:t>
            </a:fld>
            <a:endParaRPr lang="en-US">
              <a:solidFill>
                <a:srgbClr val="9C4636">
                  <a:tint val="75000"/>
                </a:srgbClr>
              </a:solidFill>
            </a:endParaRPr>
          </a:p>
        </p:txBody>
      </p:sp>
    </p:spTree>
    <p:extLst>
      <p:ext uri="{BB962C8B-B14F-4D97-AF65-F5344CB8AC3E}">
        <p14:creationId xmlns:p14="http://schemas.microsoft.com/office/powerpoint/2010/main" val="175749874"/>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60376"/>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500" dirty="0" smtClean="0">
                <a:solidFill>
                  <a:schemeClr val="bg2">
                    <a:lumMod val="10000"/>
                  </a:schemeClr>
                </a:solidFill>
                <a:latin typeface="+mn-lt"/>
              </a:rPr>
              <a:t>Enacted </a:t>
            </a:r>
            <a:r>
              <a:rPr lang="en-US" altLang="en-US" sz="2500" b="1" dirty="0" smtClean="0">
                <a:solidFill>
                  <a:schemeClr val="bg2">
                    <a:lumMod val="10000"/>
                  </a:schemeClr>
                </a:solidFill>
                <a:latin typeface="+mn-lt"/>
              </a:rPr>
              <a:t>December 17, 2017</a:t>
            </a:r>
            <a:r>
              <a:rPr lang="en-US" altLang="en-US" sz="25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500" dirty="0" smtClean="0">
                <a:solidFill>
                  <a:schemeClr val="bg2">
                    <a:lumMod val="10000"/>
                  </a:schemeClr>
                </a:solidFill>
                <a:latin typeface="+mn-lt"/>
              </a:rPr>
              <a:t>Amends tax code and prohibits </a:t>
            </a:r>
            <a:r>
              <a:rPr lang="en-US" altLang="en-US" sz="2500" dirty="0">
                <a:solidFill>
                  <a:schemeClr val="bg2">
                    <a:lumMod val="10000"/>
                  </a:schemeClr>
                </a:solidFill>
                <a:latin typeface="+mn-lt"/>
              </a:rPr>
              <a:t>tax deductions for any payment, including payments pursuant to a settlement agreement, that involve sexual harassment or abuse if the payment is subject to a nondisclosure agreement. </a:t>
            </a:r>
            <a:endParaRPr lang="en-US" altLang="en-US" sz="25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500" dirty="0">
                <a:solidFill>
                  <a:schemeClr val="bg2">
                    <a:lumMod val="10000"/>
                  </a:schemeClr>
                </a:solidFill>
                <a:latin typeface="+mn-lt"/>
              </a:rPr>
              <a:t>D</a:t>
            </a:r>
            <a:r>
              <a:rPr lang="en-US" altLang="en-US" sz="2500" dirty="0" smtClean="0">
                <a:solidFill>
                  <a:schemeClr val="bg2">
                    <a:lumMod val="10000"/>
                  </a:schemeClr>
                </a:solidFill>
                <a:latin typeface="+mn-lt"/>
              </a:rPr>
              <a:t>eductions </a:t>
            </a:r>
            <a:r>
              <a:rPr lang="en-US" altLang="en-US" sz="2500" dirty="0">
                <a:solidFill>
                  <a:schemeClr val="bg2">
                    <a:lumMod val="10000"/>
                  </a:schemeClr>
                </a:solidFill>
                <a:latin typeface="+mn-lt"/>
              </a:rPr>
              <a:t>for attorney’s fees are prohibited if they relate to settlements or payments that include nondisclosure agreements that could prevent the disclosure of sexual harassment or assault.</a:t>
            </a:r>
          </a:p>
        </p:txBody>
      </p:sp>
      <p:sp>
        <p:nvSpPr>
          <p:cNvPr id="3" name="Title 2"/>
          <p:cNvSpPr>
            <a:spLocks noGrp="1"/>
          </p:cNvSpPr>
          <p:nvPr>
            <p:ph type="ctrTitle"/>
          </p:nvPr>
        </p:nvSpPr>
        <p:spPr>
          <a:xfrm>
            <a:off x="307975" y="1412776"/>
            <a:ext cx="8584505" cy="831503"/>
          </a:xfrm>
        </p:spPr>
        <p:txBody>
          <a:bodyPr>
            <a:noAutofit/>
          </a:bodyPr>
          <a:lstStyle/>
          <a:p>
            <a:pPr marL="457200" indent="-457200" algn="ctr">
              <a:defRPr/>
            </a:pPr>
            <a:r>
              <a:rPr lang="en-US" sz="3200" b="1" dirty="0">
                <a:latin typeface="+mj-lt"/>
              </a:rPr>
              <a:t>Tax Cuts and Jobs Act</a:t>
            </a:r>
            <a:endParaRPr lang="en-US" sz="32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161</a:t>
            </a:fld>
            <a:endParaRPr lang="en-US">
              <a:solidFill>
                <a:srgbClr val="9C4636">
                  <a:tint val="75000"/>
                </a:srgbClr>
              </a:solidFill>
            </a:endParaRPr>
          </a:p>
        </p:txBody>
      </p:sp>
    </p:spTree>
    <p:extLst>
      <p:ext uri="{BB962C8B-B14F-4D97-AF65-F5344CB8AC3E}">
        <p14:creationId xmlns:p14="http://schemas.microsoft.com/office/powerpoint/2010/main" val="1400762946"/>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60376"/>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Signed into law on </a:t>
            </a:r>
            <a:r>
              <a:rPr lang="en-US" altLang="en-US" sz="2600" b="1" dirty="0" smtClean="0">
                <a:solidFill>
                  <a:schemeClr val="bg2">
                    <a:lumMod val="10000"/>
                  </a:schemeClr>
                </a:solidFill>
                <a:latin typeface="+mn-lt"/>
              </a:rPr>
              <a:t>March 23, 2018</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Vacated DOL’s 2011 regulations barred tip pooling when employers do not claim a tip credit under section 3(m) of the FLSA.</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DOL guidance in April 2018 provides that the FLSA does not </a:t>
            </a:r>
            <a:r>
              <a:rPr lang="en-US" altLang="en-US" sz="2600" dirty="0">
                <a:solidFill>
                  <a:schemeClr val="bg2">
                    <a:lumMod val="10000"/>
                  </a:schemeClr>
                </a:solidFill>
                <a:latin typeface="+mn-lt"/>
              </a:rPr>
              <a:t>prohibit employers </a:t>
            </a:r>
            <a:r>
              <a:rPr lang="en-US" altLang="en-US" sz="2600" dirty="0" smtClean="0">
                <a:solidFill>
                  <a:schemeClr val="bg2">
                    <a:lumMod val="10000"/>
                  </a:schemeClr>
                </a:solidFill>
                <a:latin typeface="+mn-lt"/>
              </a:rPr>
              <a:t>“from </a:t>
            </a:r>
            <a:r>
              <a:rPr lang="en-US" altLang="en-US" sz="2600" dirty="0">
                <a:solidFill>
                  <a:schemeClr val="bg2">
                    <a:lumMod val="10000"/>
                  </a:schemeClr>
                </a:solidFill>
                <a:latin typeface="+mn-lt"/>
              </a:rPr>
              <a:t>allowing employees who are not customarily and regularly tipped – such as cooks and dishwashers – to participate in tip pools</a:t>
            </a:r>
            <a:r>
              <a:rPr lang="en-US" altLang="en-US" sz="2600" dirty="0" smtClean="0">
                <a:solidFill>
                  <a:schemeClr val="bg2">
                    <a:lumMod val="10000"/>
                  </a:schemeClr>
                </a:solidFill>
                <a:latin typeface="+mn-lt"/>
              </a:rPr>
              <a:t>.”</a:t>
            </a: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307975" y="1412776"/>
            <a:ext cx="8584505" cy="831503"/>
          </a:xfrm>
        </p:spPr>
        <p:txBody>
          <a:bodyPr>
            <a:noAutofit/>
          </a:bodyPr>
          <a:lstStyle/>
          <a:p>
            <a:pPr marL="457200" indent="-457200" algn="ctr">
              <a:defRPr/>
            </a:pPr>
            <a:r>
              <a:rPr lang="en-US" sz="3200" b="1" dirty="0">
                <a:latin typeface="+mj-lt"/>
              </a:rPr>
              <a:t>Consolidated Appropriations </a:t>
            </a:r>
            <a:r>
              <a:rPr lang="en-US" sz="3200" b="1" dirty="0" smtClean="0">
                <a:latin typeface="+mj-lt"/>
              </a:rPr>
              <a:t>Act of 2018</a:t>
            </a:r>
            <a:endParaRPr lang="en-US" sz="32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162</a:t>
            </a:fld>
            <a:endParaRPr lang="en-US">
              <a:solidFill>
                <a:srgbClr val="9C4636">
                  <a:tint val="75000"/>
                </a:srgbClr>
              </a:solidFill>
            </a:endParaRPr>
          </a:p>
        </p:txBody>
      </p:sp>
    </p:spTree>
    <p:extLst>
      <p:ext uri="{BB962C8B-B14F-4D97-AF65-F5344CB8AC3E}">
        <p14:creationId xmlns:p14="http://schemas.microsoft.com/office/powerpoint/2010/main" val="1325309999"/>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60376"/>
            <a:ext cx="7924800" cy="3544888"/>
          </a:xfrm>
        </p:spPr>
        <p:txBody>
          <a:bodyPr>
            <a:noAutofit/>
          </a:bodyPr>
          <a:lstStyle/>
          <a:p>
            <a:pPr marL="457200" indent="-457200" eaLnBrk="1" hangingPunct="1">
              <a:spcBef>
                <a:spcPct val="0"/>
              </a:spcBef>
              <a:spcAft>
                <a:spcPts val="600"/>
              </a:spcAft>
              <a:buFont typeface="Wingdings" charset="0"/>
              <a:buChar char="§"/>
            </a:pPr>
            <a:r>
              <a:rPr lang="en-US" altLang="en-US" sz="2600" dirty="0" smtClean="0">
                <a:solidFill>
                  <a:schemeClr val="bg2">
                    <a:lumMod val="10000"/>
                  </a:schemeClr>
                </a:solidFill>
                <a:latin typeface="+mn-lt"/>
              </a:rPr>
              <a:t>14% of workers have paid family leave</a:t>
            </a:r>
          </a:p>
          <a:p>
            <a:pPr marL="457200" indent="-457200" eaLnBrk="1" hangingPunct="1">
              <a:spcBef>
                <a:spcPct val="0"/>
              </a:spcBef>
              <a:spcAft>
                <a:spcPts val="600"/>
              </a:spcAft>
              <a:buFont typeface="Wingdings" charset="0"/>
              <a:buChar char="§"/>
            </a:pPr>
            <a:r>
              <a:rPr lang="en-US" altLang="en-US" sz="2600" dirty="0" smtClean="0">
                <a:solidFill>
                  <a:schemeClr val="bg2">
                    <a:lumMod val="10000"/>
                  </a:schemeClr>
                </a:solidFill>
                <a:latin typeface="+mn-lt"/>
              </a:rPr>
              <a:t>GOP Bill</a:t>
            </a:r>
          </a:p>
          <a:p>
            <a:pPr marL="1200150" lvl="1" indent="-457200" eaLnBrk="1" hangingPunct="1">
              <a:spcBef>
                <a:spcPct val="0"/>
              </a:spcBef>
              <a:spcAft>
                <a:spcPts val="600"/>
              </a:spcAft>
              <a:buFont typeface="Wingdings" charset="0"/>
              <a:buChar char="§"/>
            </a:pPr>
            <a:r>
              <a:rPr lang="en-US" altLang="en-US" sz="2600" dirty="0" smtClean="0">
                <a:solidFill>
                  <a:schemeClr val="bg2">
                    <a:lumMod val="10000"/>
                  </a:schemeClr>
                </a:solidFill>
                <a:latin typeface="+mn-lt"/>
              </a:rPr>
              <a:t>Provides workers with 45% of their pay in a Social Security parental benefits for 12 weeks.</a:t>
            </a:r>
          </a:p>
          <a:p>
            <a:pPr marL="457200" indent="-457200" eaLnBrk="1" hangingPunct="1">
              <a:spcBef>
                <a:spcPct val="0"/>
              </a:spcBef>
              <a:spcAft>
                <a:spcPts val="600"/>
              </a:spcAft>
              <a:buFont typeface="Wingdings" charset="0"/>
              <a:buChar char="§"/>
            </a:pPr>
            <a:r>
              <a:rPr lang="en-US" altLang="en-US" sz="2600" dirty="0" smtClean="0">
                <a:solidFill>
                  <a:schemeClr val="bg2">
                    <a:lumMod val="10000"/>
                  </a:schemeClr>
                </a:solidFill>
                <a:latin typeface="+mn-lt"/>
              </a:rPr>
              <a:t>Democratic bill</a:t>
            </a:r>
          </a:p>
          <a:p>
            <a:pPr marL="1200150" lvl="1" indent="-457200" eaLnBrk="1" hangingPunct="1">
              <a:spcBef>
                <a:spcPct val="0"/>
              </a:spcBef>
              <a:spcAft>
                <a:spcPts val="600"/>
              </a:spcAft>
              <a:buFont typeface="Wingdings" charset="0"/>
              <a:buChar char="§"/>
            </a:pPr>
            <a:r>
              <a:rPr lang="en-US" altLang="en-US" sz="2400" dirty="0" smtClean="0">
                <a:solidFill>
                  <a:schemeClr val="bg2">
                    <a:lumMod val="10000"/>
                  </a:schemeClr>
                </a:solidFill>
                <a:latin typeface="+mn-lt"/>
              </a:rPr>
              <a:t>Provides workers with 66% of pay for up to 12 weeks (or 60 working days).</a:t>
            </a:r>
          </a:p>
          <a:p>
            <a:pPr marL="1200150" lvl="1" indent="-457200" eaLnBrk="1" hangingPunct="1">
              <a:spcBef>
                <a:spcPct val="0"/>
              </a:spcBef>
              <a:spcAft>
                <a:spcPts val="600"/>
              </a:spcAft>
              <a:buFont typeface="Wingdings" charset="0"/>
              <a:buChar char="§"/>
            </a:pPr>
            <a:r>
              <a:rPr lang="en-US" altLang="en-US" sz="2400" dirty="0">
                <a:solidFill>
                  <a:schemeClr val="bg2">
                    <a:lumMod val="10000"/>
                  </a:schemeClr>
                </a:solidFill>
                <a:latin typeface="+mn-lt"/>
              </a:rPr>
              <a:t>Covers same absences as </a:t>
            </a:r>
            <a:r>
              <a:rPr lang="en-US" altLang="en-US" sz="2400" dirty="0" smtClean="0">
                <a:solidFill>
                  <a:schemeClr val="bg2">
                    <a:lumMod val="10000"/>
                  </a:schemeClr>
                </a:solidFill>
                <a:latin typeface="+mn-lt"/>
              </a:rPr>
              <a:t>FMLA.</a:t>
            </a:r>
          </a:p>
          <a:p>
            <a:pPr lvl="1" indent="0" eaLnBrk="1" hangingPunct="1">
              <a:spcBef>
                <a:spcPct val="0"/>
              </a:spcBef>
              <a:spcAft>
                <a:spcPts val="600"/>
              </a:spcAft>
              <a:buNone/>
            </a:pPr>
            <a:endParaRPr lang="en-US" altLang="en-US" sz="24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Paid Family Leave</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163</a:t>
            </a:fld>
            <a:endParaRPr lang="en-US">
              <a:solidFill>
                <a:srgbClr val="9C4636">
                  <a:tint val="75000"/>
                </a:srgbClr>
              </a:solidFill>
            </a:endParaRPr>
          </a:p>
        </p:txBody>
      </p:sp>
    </p:spTree>
    <p:extLst>
      <p:ext uri="{BB962C8B-B14F-4D97-AF65-F5344CB8AC3E}">
        <p14:creationId xmlns:p14="http://schemas.microsoft.com/office/powerpoint/2010/main" val="310679191"/>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99" t="12209" r="13950" b="14148"/>
          <a:stretch/>
        </p:blipFill>
        <p:spPr bwMode="auto">
          <a:xfrm>
            <a:off x="899592" y="1340768"/>
            <a:ext cx="716406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164</a:t>
            </a:fld>
            <a:endParaRPr lang="en-US">
              <a:solidFill>
                <a:srgbClr val="9C4636">
                  <a:tint val="75000"/>
                </a:srgbClr>
              </a:solidFill>
            </a:endParaRPr>
          </a:p>
        </p:txBody>
      </p:sp>
    </p:spTree>
    <p:extLst>
      <p:ext uri="{BB962C8B-B14F-4D97-AF65-F5344CB8AC3E}">
        <p14:creationId xmlns:p14="http://schemas.microsoft.com/office/powerpoint/2010/main" val="3168859921"/>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13" t="11455" r="13480" b="9378"/>
          <a:stretch/>
        </p:blipFill>
        <p:spPr bwMode="auto">
          <a:xfrm>
            <a:off x="1403648" y="1340768"/>
            <a:ext cx="6552728" cy="527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165</a:t>
            </a:fld>
            <a:endParaRPr lang="en-US">
              <a:solidFill>
                <a:srgbClr val="9C4636">
                  <a:tint val="75000"/>
                </a:srgbClr>
              </a:solidFill>
            </a:endParaRPr>
          </a:p>
        </p:txBody>
      </p:sp>
    </p:spTree>
    <p:extLst>
      <p:ext uri="{BB962C8B-B14F-4D97-AF65-F5344CB8AC3E}">
        <p14:creationId xmlns:p14="http://schemas.microsoft.com/office/powerpoint/2010/main" val="2871968127"/>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U.S. Supreme Court</a:t>
            </a:r>
            <a:endParaRPr lang="en-US" sz="3600" b="1" dirty="0">
              <a:latin typeface="+mj-lt"/>
            </a:endParaRPr>
          </a:p>
        </p:txBody>
      </p:sp>
      <p:pic>
        <p:nvPicPr>
          <p:cNvPr id="4098" name="Picture 2" descr="The justices of the Supreme Court gather for an official group portrait to include new Associate Justice Neil Gorsuch, top row, far right, on June 1, 2017 at the Supreme Court Building in Washington. Seated, from left are Associate Justice Ruth Bader Ginsburg, Associate Justice Anthony Kennedy, Chief Justice John Roberts, Associate Justice Clarence Thomas, and Associate Justice Stephen Breyer. Standing, from left: Associate Justice Elena Kagan, Associate Justice Samuel Alito Jr., Associate Justice Sonia Sotomayor and Gorsuch. "/>
          <p:cNvPicPr>
            <a:picLocks noChangeAspect="1" noChangeArrowheads="1"/>
          </p:cNvPicPr>
          <p:nvPr/>
        </p:nvPicPr>
        <p:blipFill rotWithShape="1">
          <a:blip r:embed="rId3">
            <a:extLst>
              <a:ext uri="{28A0092B-C50C-407E-A947-70E740481C1C}">
                <a14:useLocalDpi xmlns:a14="http://schemas.microsoft.com/office/drawing/2010/main" val="0"/>
              </a:ext>
            </a:extLst>
          </a:blip>
          <a:srcRect l="1481" r="1468"/>
          <a:stretch/>
        </p:blipFill>
        <p:spPr bwMode="auto">
          <a:xfrm>
            <a:off x="1379811" y="2348880"/>
            <a:ext cx="6384379" cy="3694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166</a:t>
            </a:fld>
            <a:endParaRPr lang="en-US">
              <a:solidFill>
                <a:srgbClr val="9C4636">
                  <a:tint val="75000"/>
                </a:srgbClr>
              </a:solidFill>
            </a:endParaRPr>
          </a:p>
        </p:txBody>
      </p:sp>
    </p:spTree>
    <p:extLst>
      <p:ext uri="{BB962C8B-B14F-4D97-AF65-F5344CB8AC3E}">
        <p14:creationId xmlns:p14="http://schemas.microsoft.com/office/powerpoint/2010/main" val="877391975"/>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U.S. Supreme Court</a:t>
            </a:r>
            <a:endParaRPr lang="en-US" sz="3200" b="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801322169"/>
              </p:ext>
            </p:extLst>
          </p:nvPr>
        </p:nvGraphicFramePr>
        <p:xfrm>
          <a:off x="611560" y="1988840"/>
          <a:ext cx="8208912" cy="4176462"/>
        </p:xfrm>
        <a:graphic>
          <a:graphicData uri="http://schemas.openxmlformats.org/drawingml/2006/table">
            <a:tbl>
              <a:tblPr firstRow="1" bandRow="1">
                <a:tableStyleId>{5940675A-B579-460E-94D1-54222C63F5DA}</a:tableStyleId>
              </a:tblPr>
              <a:tblGrid>
                <a:gridCol w="4104456"/>
                <a:gridCol w="4104456"/>
              </a:tblGrid>
              <a:tr h="696077">
                <a:tc>
                  <a:txBody>
                    <a:bodyPr/>
                    <a:lstStyle/>
                    <a:p>
                      <a:pPr marL="0" marR="0" algn="ctr">
                        <a:spcBef>
                          <a:spcPts val="0"/>
                        </a:spcBef>
                        <a:spcAft>
                          <a:spcPts val="0"/>
                        </a:spcAft>
                      </a:pPr>
                      <a:r>
                        <a:rPr lang="en-US" sz="2400" b="1" u="sng" dirty="0" smtClean="0">
                          <a:solidFill>
                            <a:srgbClr val="000000"/>
                          </a:solidFill>
                          <a:effectLst/>
                          <a:latin typeface="+mn-lt"/>
                        </a:rPr>
                        <a:t>Democratic</a:t>
                      </a:r>
                      <a:endParaRPr lang="en-US" sz="2400" b="1" u="sng" dirty="0">
                        <a:solidFill>
                          <a:srgbClr val="000000"/>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400" b="1" u="sng" dirty="0">
                          <a:solidFill>
                            <a:srgbClr val="000000"/>
                          </a:solidFill>
                          <a:effectLst/>
                          <a:latin typeface="+mn-lt"/>
                        </a:rPr>
                        <a:t>Republican</a:t>
                      </a:r>
                      <a:endParaRPr lang="en-US" sz="2400" b="1" u="sng" dirty="0">
                        <a:solidFill>
                          <a:srgbClr val="000000"/>
                        </a:solidFill>
                        <a:effectLst/>
                        <a:latin typeface="+mn-lt"/>
                        <a:ea typeface="Calibri"/>
                        <a:cs typeface="Times New Roman"/>
                      </a:endParaRPr>
                    </a:p>
                  </a:txBody>
                  <a:tcPr marL="68580" marR="68580" marT="0" marB="0" anchor="ctr"/>
                </a:tc>
              </a:tr>
              <a:tr h="696077">
                <a:tc>
                  <a:txBody>
                    <a:bodyPr/>
                    <a:lstStyle/>
                    <a:p>
                      <a:pPr marL="0" marR="0" algn="ctr">
                        <a:spcBef>
                          <a:spcPts val="0"/>
                        </a:spcBef>
                        <a:spcAft>
                          <a:spcPts val="0"/>
                        </a:spcAft>
                      </a:pPr>
                      <a:r>
                        <a:rPr lang="en-US" sz="2400" b="0" dirty="0">
                          <a:solidFill>
                            <a:srgbClr val="000000"/>
                          </a:solidFill>
                          <a:effectLst/>
                          <a:latin typeface="+mn-lt"/>
                        </a:rPr>
                        <a:t>Elena Kagan (56)</a:t>
                      </a:r>
                      <a:endParaRPr lang="en-US" sz="2400" b="0" dirty="0">
                        <a:solidFill>
                          <a:srgbClr val="000000"/>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rgbClr val="000000"/>
                          </a:solidFill>
                          <a:effectLst/>
                          <a:latin typeface="+mn-lt"/>
                        </a:rPr>
                        <a:t>Neil Gorsuch (49)</a:t>
                      </a:r>
                      <a:endParaRPr lang="en-US" sz="2400" dirty="0">
                        <a:solidFill>
                          <a:srgbClr val="000000"/>
                        </a:solidFill>
                        <a:effectLst/>
                        <a:latin typeface="+mn-lt"/>
                        <a:ea typeface="Calibri"/>
                        <a:cs typeface="Times New Roman"/>
                      </a:endParaRPr>
                    </a:p>
                  </a:txBody>
                  <a:tcPr marL="68580" marR="68580" marT="0" marB="0" anchor="ctr"/>
                </a:tc>
              </a:tr>
              <a:tr h="696077">
                <a:tc>
                  <a:txBody>
                    <a:bodyPr/>
                    <a:lstStyle/>
                    <a:p>
                      <a:pPr marL="0" marR="0" algn="ctr">
                        <a:spcBef>
                          <a:spcPts val="0"/>
                        </a:spcBef>
                        <a:spcAft>
                          <a:spcPts val="0"/>
                        </a:spcAft>
                      </a:pPr>
                      <a:r>
                        <a:rPr lang="en-US" sz="2400" b="0" dirty="0">
                          <a:solidFill>
                            <a:srgbClr val="000000"/>
                          </a:solidFill>
                          <a:effectLst/>
                          <a:latin typeface="+mn-lt"/>
                        </a:rPr>
                        <a:t>Sonia Sotomayor (62)</a:t>
                      </a:r>
                      <a:endParaRPr lang="en-US" sz="2400" b="0" dirty="0">
                        <a:solidFill>
                          <a:srgbClr val="000000"/>
                        </a:solidFill>
                        <a:effectLst/>
                        <a:latin typeface="+mn-lt"/>
                        <a:ea typeface="Calibri"/>
                        <a:cs typeface="Times New Roman"/>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mn-lt"/>
                          <a:ea typeface="Calibri"/>
                          <a:cs typeface="Times New Roman"/>
                        </a:rPr>
                        <a:t>Brett </a:t>
                      </a:r>
                      <a:r>
                        <a:rPr kumimoji="0" lang="en-US" sz="2400" b="0" i="0" u="none" strike="noStrike" kern="1200" cap="none" spc="0" normalizeH="0" baseline="0" noProof="0" dirty="0" err="1" smtClean="0">
                          <a:ln>
                            <a:noFill/>
                          </a:ln>
                          <a:solidFill>
                            <a:srgbClr val="000000"/>
                          </a:solidFill>
                          <a:effectLst/>
                          <a:uLnTx/>
                          <a:uFillTx/>
                          <a:latin typeface="+mn-lt"/>
                          <a:ea typeface="Calibri"/>
                          <a:cs typeface="Times New Roman"/>
                        </a:rPr>
                        <a:t>Kavanaugh</a:t>
                      </a:r>
                      <a:r>
                        <a:rPr kumimoji="0" lang="en-US" sz="2400" b="0" i="0" u="none" strike="noStrike" kern="1200" cap="none" spc="0" normalizeH="0" baseline="0" noProof="0" dirty="0" smtClean="0">
                          <a:ln>
                            <a:noFill/>
                          </a:ln>
                          <a:solidFill>
                            <a:srgbClr val="000000"/>
                          </a:solidFill>
                          <a:effectLst/>
                          <a:uLnTx/>
                          <a:uFillTx/>
                          <a:latin typeface="+mn-lt"/>
                          <a:ea typeface="Calibri"/>
                          <a:cs typeface="Times New Roman"/>
                        </a:rPr>
                        <a:t> (53)</a:t>
                      </a:r>
                    </a:p>
                  </a:txBody>
                  <a:tcPr marL="68580" marR="68580" marT="0" marB="0" anchor="ctr"/>
                </a:tc>
              </a:tr>
              <a:tr h="696077">
                <a:tc>
                  <a:txBody>
                    <a:bodyPr/>
                    <a:lstStyle/>
                    <a:p>
                      <a:pPr marL="0" marR="0" algn="ctr">
                        <a:spcBef>
                          <a:spcPts val="0"/>
                        </a:spcBef>
                        <a:spcAft>
                          <a:spcPts val="0"/>
                        </a:spcAft>
                      </a:pPr>
                      <a:r>
                        <a:rPr lang="en-US" sz="2400" b="0" dirty="0">
                          <a:solidFill>
                            <a:srgbClr val="000000"/>
                          </a:solidFill>
                          <a:effectLst/>
                          <a:latin typeface="+mn-lt"/>
                        </a:rPr>
                        <a:t>Stephen Breyer (78)</a:t>
                      </a:r>
                      <a:endParaRPr lang="en-US" sz="2400" b="0" dirty="0">
                        <a:solidFill>
                          <a:srgbClr val="000000"/>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rgbClr val="000000"/>
                          </a:solidFill>
                          <a:effectLst/>
                          <a:latin typeface="+mn-lt"/>
                        </a:rPr>
                        <a:t>Samuel Alito (66)</a:t>
                      </a:r>
                      <a:endParaRPr lang="en-US" sz="2400" dirty="0">
                        <a:solidFill>
                          <a:srgbClr val="000000"/>
                        </a:solidFill>
                        <a:effectLst/>
                        <a:latin typeface="+mn-lt"/>
                        <a:ea typeface="Calibri"/>
                        <a:cs typeface="Times New Roman"/>
                      </a:endParaRPr>
                    </a:p>
                  </a:txBody>
                  <a:tcPr marL="68580" marR="68580" marT="0" marB="0" anchor="ctr"/>
                </a:tc>
              </a:tr>
              <a:tr h="696077">
                <a:tc>
                  <a:txBody>
                    <a:bodyPr/>
                    <a:lstStyle/>
                    <a:p>
                      <a:pPr marL="0" marR="0" algn="ctr">
                        <a:spcBef>
                          <a:spcPts val="0"/>
                        </a:spcBef>
                        <a:spcAft>
                          <a:spcPts val="0"/>
                        </a:spcAft>
                      </a:pPr>
                      <a:r>
                        <a:rPr lang="en-US" sz="2400" b="0" dirty="0">
                          <a:solidFill>
                            <a:srgbClr val="000000"/>
                          </a:solidFill>
                          <a:effectLst/>
                          <a:latin typeface="+mn-lt"/>
                        </a:rPr>
                        <a:t>Ruth Bader Ginsburg (83)</a:t>
                      </a:r>
                      <a:endParaRPr lang="en-US" sz="2400" b="0" dirty="0">
                        <a:solidFill>
                          <a:srgbClr val="000000"/>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rgbClr val="000000"/>
                          </a:solidFill>
                          <a:effectLst/>
                          <a:latin typeface="+mn-lt"/>
                        </a:rPr>
                        <a:t>John Roberts (62)</a:t>
                      </a:r>
                      <a:endParaRPr lang="en-US" sz="2400" dirty="0">
                        <a:solidFill>
                          <a:srgbClr val="000000"/>
                        </a:solidFill>
                        <a:effectLst/>
                        <a:latin typeface="+mn-lt"/>
                        <a:ea typeface="Calibri"/>
                        <a:cs typeface="Times New Roman"/>
                      </a:endParaRPr>
                    </a:p>
                  </a:txBody>
                  <a:tcPr marL="68580" marR="68580" marT="0" marB="0" anchor="ctr"/>
                </a:tc>
              </a:tr>
              <a:tr h="696077">
                <a:tc>
                  <a:txBody>
                    <a:bodyPr/>
                    <a:lstStyle/>
                    <a:p>
                      <a:pPr marL="0" marR="0" algn="ctr">
                        <a:spcBef>
                          <a:spcPts val="0"/>
                        </a:spcBef>
                        <a:spcAft>
                          <a:spcPts val="0"/>
                        </a:spcAft>
                      </a:pPr>
                      <a:endParaRPr lang="en-US" sz="2400" b="0" dirty="0">
                        <a:solidFill>
                          <a:srgbClr val="000000"/>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rgbClr val="000000"/>
                          </a:solidFill>
                          <a:effectLst/>
                          <a:latin typeface="+mn-lt"/>
                        </a:rPr>
                        <a:t>Clarence Thomas (68)</a:t>
                      </a:r>
                      <a:endParaRPr lang="en-US" sz="2400" dirty="0">
                        <a:solidFill>
                          <a:srgbClr val="000000"/>
                        </a:solidFill>
                        <a:effectLst/>
                        <a:latin typeface="+mn-lt"/>
                        <a:ea typeface="Calibri"/>
                        <a:cs typeface="Times New Roman"/>
                      </a:endParaRP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167</a:t>
            </a:fld>
            <a:endParaRPr lang="en-US">
              <a:solidFill>
                <a:srgbClr val="9C4636">
                  <a:tint val="75000"/>
                </a:srgbClr>
              </a:solidFill>
            </a:endParaRPr>
          </a:p>
        </p:txBody>
      </p:sp>
    </p:spTree>
    <p:extLst>
      <p:ext uri="{BB962C8B-B14F-4D97-AF65-F5344CB8AC3E}">
        <p14:creationId xmlns:p14="http://schemas.microsoft.com/office/powerpoint/2010/main" val="1275425917"/>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Group of “service advisors” sued their employer under the FLSA alleging that they were not paid OT.</a:t>
            </a:r>
          </a:p>
          <a:p>
            <a:pPr marL="457200"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Majority (5-4) held concluded </a:t>
            </a:r>
            <a:r>
              <a:rPr lang="en-US" altLang="en-US" sz="2600" dirty="0" smtClean="0">
                <a:solidFill>
                  <a:schemeClr val="bg2">
                    <a:lumMod val="10000"/>
                  </a:schemeClr>
                </a:solidFill>
                <a:latin typeface="+mn-lt"/>
              </a:rPr>
              <a:t>that service advisors were “salesmen primarily engaged in servicing automobiles” as defined in the FLSA exemption.</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Expressly </a:t>
            </a:r>
            <a:r>
              <a:rPr lang="en-US" altLang="en-US" sz="2600" b="1" i="1" dirty="0" smtClean="0">
                <a:solidFill>
                  <a:schemeClr val="bg2">
                    <a:lumMod val="10000"/>
                  </a:schemeClr>
                </a:solidFill>
                <a:latin typeface="+mn-lt"/>
              </a:rPr>
              <a:t>rejected</a:t>
            </a:r>
            <a:r>
              <a:rPr lang="en-US" altLang="en-US" sz="2600" dirty="0" smtClean="0">
                <a:solidFill>
                  <a:schemeClr val="bg2">
                    <a:lumMod val="10000"/>
                  </a:schemeClr>
                </a:solidFill>
                <a:latin typeface="+mn-lt"/>
              </a:rPr>
              <a:t> the principle that exemptions to the FLSA should be construed narrowly.</a:t>
            </a:r>
          </a:p>
        </p:txBody>
      </p:sp>
      <p:sp>
        <p:nvSpPr>
          <p:cNvPr id="3" name="Title 2"/>
          <p:cNvSpPr>
            <a:spLocks noGrp="1"/>
          </p:cNvSpPr>
          <p:nvPr>
            <p:ph type="ctrTitle"/>
          </p:nvPr>
        </p:nvSpPr>
        <p:spPr>
          <a:xfrm>
            <a:off x="155575" y="1412776"/>
            <a:ext cx="8988425" cy="831503"/>
          </a:xfrm>
        </p:spPr>
        <p:txBody>
          <a:bodyPr>
            <a:noAutofit/>
          </a:bodyPr>
          <a:lstStyle/>
          <a:p>
            <a:pPr marL="457200" indent="-457200">
              <a:defRPr/>
            </a:pPr>
            <a:r>
              <a:rPr lang="en-US" sz="2800" b="1" i="1" dirty="0">
                <a:latin typeface="+mj-lt"/>
              </a:rPr>
              <a:t>Encino Motorcars LLC v. </a:t>
            </a:r>
            <a:r>
              <a:rPr lang="en-US" sz="2800" b="1" i="1" dirty="0" smtClean="0">
                <a:latin typeface="+mj-lt"/>
              </a:rPr>
              <a:t>Navarro</a:t>
            </a:r>
            <a:r>
              <a:rPr lang="en-US" sz="2800" b="1" dirty="0" smtClean="0">
                <a:latin typeface="+mj-lt"/>
              </a:rPr>
              <a:t>, </a:t>
            </a:r>
            <a:br>
              <a:rPr lang="en-US" sz="2800" b="1" dirty="0" smtClean="0">
                <a:latin typeface="+mj-lt"/>
              </a:rPr>
            </a:br>
            <a:r>
              <a:rPr lang="en-US" sz="2800" dirty="0" smtClean="0">
                <a:latin typeface="+mj-lt"/>
              </a:rPr>
              <a:t>(April 2, 2018)</a:t>
            </a:r>
            <a:endParaRPr lang="en-US" sz="28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168</a:t>
            </a:fld>
            <a:endParaRPr lang="en-US">
              <a:solidFill>
                <a:srgbClr val="9C4636">
                  <a:tint val="75000"/>
                </a:srgbClr>
              </a:solidFill>
            </a:endParaRPr>
          </a:p>
        </p:txBody>
      </p:sp>
    </p:spTree>
    <p:extLst>
      <p:ext uri="{BB962C8B-B14F-4D97-AF65-F5344CB8AC3E}">
        <p14:creationId xmlns:p14="http://schemas.microsoft.com/office/powerpoint/2010/main" val="2177812763"/>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636912"/>
            <a:ext cx="7924800" cy="3256856"/>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Majority </a:t>
            </a:r>
            <a:r>
              <a:rPr lang="en-US" altLang="en-US" sz="2600" dirty="0">
                <a:solidFill>
                  <a:schemeClr val="bg2">
                    <a:lumMod val="10000"/>
                  </a:schemeClr>
                </a:solidFill>
                <a:latin typeface="+mn-lt"/>
              </a:rPr>
              <a:t>(5-4) held </a:t>
            </a:r>
            <a:r>
              <a:rPr lang="en-US" altLang="en-US" sz="2600" dirty="0" smtClean="0">
                <a:solidFill>
                  <a:schemeClr val="bg2">
                    <a:lumMod val="10000"/>
                  </a:schemeClr>
                </a:solidFill>
                <a:latin typeface="+mn-lt"/>
              </a:rPr>
              <a:t>that arbitration </a:t>
            </a:r>
            <a:r>
              <a:rPr lang="en-US" altLang="en-US" sz="2600" dirty="0">
                <a:solidFill>
                  <a:schemeClr val="bg2">
                    <a:lumMod val="10000"/>
                  </a:schemeClr>
                </a:solidFill>
                <a:latin typeface="+mn-lt"/>
              </a:rPr>
              <a:t>agreements providing for individualized proceedings must be </a:t>
            </a:r>
            <a:r>
              <a:rPr lang="en-US" altLang="en-US" sz="2600" dirty="0" smtClean="0">
                <a:solidFill>
                  <a:schemeClr val="bg2">
                    <a:lumMod val="10000"/>
                  </a:schemeClr>
                </a:solidFill>
                <a:latin typeface="+mn-lt"/>
              </a:rPr>
              <a:t>enforced pursuant to FAA, </a:t>
            </a:r>
            <a:r>
              <a:rPr lang="en-US" altLang="en-US" sz="2600" dirty="0">
                <a:solidFill>
                  <a:schemeClr val="bg2">
                    <a:lumMod val="10000"/>
                  </a:schemeClr>
                </a:solidFill>
                <a:latin typeface="+mn-lt"/>
              </a:rPr>
              <a:t>and neither the Arbitration Act’s saving clause nor the </a:t>
            </a:r>
            <a:r>
              <a:rPr lang="en-US" altLang="en-US" sz="2600" dirty="0" smtClean="0">
                <a:solidFill>
                  <a:schemeClr val="bg2">
                    <a:lumMod val="10000"/>
                  </a:schemeClr>
                </a:solidFill>
                <a:latin typeface="+mn-lt"/>
              </a:rPr>
              <a:t>NLRA </a:t>
            </a:r>
            <a:r>
              <a:rPr lang="en-US" altLang="en-US" sz="2600" dirty="0">
                <a:solidFill>
                  <a:schemeClr val="bg2">
                    <a:lumMod val="10000"/>
                  </a:schemeClr>
                </a:solidFill>
                <a:latin typeface="+mn-lt"/>
              </a:rPr>
              <a:t>suggests otherwise</a:t>
            </a:r>
            <a:r>
              <a:rPr lang="en-US" altLang="en-US" sz="2600" dirty="0" smtClean="0">
                <a:solidFill>
                  <a:schemeClr val="bg2">
                    <a:lumMod val="10000"/>
                  </a:schemeClr>
                </a:solidFill>
                <a:latin typeface="+mn-lt"/>
              </a:rPr>
              <a:t>.</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Dissent claimed that decision would result in “under enforcement” of employment laws.</a:t>
            </a:r>
          </a:p>
        </p:txBody>
      </p:sp>
      <p:sp>
        <p:nvSpPr>
          <p:cNvPr id="3" name="Title 2"/>
          <p:cNvSpPr>
            <a:spLocks noGrp="1"/>
          </p:cNvSpPr>
          <p:nvPr>
            <p:ph type="ctrTitle"/>
          </p:nvPr>
        </p:nvSpPr>
        <p:spPr>
          <a:xfrm>
            <a:off x="107504" y="1517377"/>
            <a:ext cx="8988425" cy="831503"/>
          </a:xfrm>
        </p:spPr>
        <p:txBody>
          <a:bodyPr>
            <a:noAutofit/>
          </a:bodyPr>
          <a:lstStyle/>
          <a:p>
            <a:pPr marL="457200" indent="-457200">
              <a:defRPr/>
            </a:pPr>
            <a:r>
              <a:rPr lang="en-US" sz="2500" b="1" i="1" dirty="0">
                <a:latin typeface="+mj-lt"/>
              </a:rPr>
              <a:t>NLRB v. Murphy Oil USA, Inc., Epic Systems Corp. v. Lewis, and Ernst &amp; Young LLP v. </a:t>
            </a:r>
            <a:r>
              <a:rPr lang="en-US" sz="2500" b="1" i="1" dirty="0" smtClean="0">
                <a:latin typeface="+mj-lt"/>
              </a:rPr>
              <a:t>Morris</a:t>
            </a:r>
            <a:r>
              <a:rPr lang="en-US" sz="2500" b="1" dirty="0" smtClean="0">
                <a:latin typeface="+mj-lt"/>
              </a:rPr>
              <a:t>, </a:t>
            </a:r>
            <a:br>
              <a:rPr lang="en-US" sz="2500" b="1" dirty="0" smtClean="0">
                <a:latin typeface="+mj-lt"/>
              </a:rPr>
            </a:br>
            <a:r>
              <a:rPr lang="en-US" sz="2300" dirty="0" smtClean="0">
                <a:latin typeface="+mj-lt"/>
              </a:rPr>
              <a:t>(May 21, 2018)</a:t>
            </a:r>
            <a:endParaRPr lang="en-US" sz="23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169</a:t>
            </a:fld>
            <a:endParaRPr lang="en-US">
              <a:solidFill>
                <a:srgbClr val="9C4636">
                  <a:tint val="75000"/>
                </a:srgbClr>
              </a:solidFill>
            </a:endParaRPr>
          </a:p>
        </p:txBody>
      </p:sp>
    </p:spTree>
    <p:extLst>
      <p:ext uri="{BB962C8B-B14F-4D97-AF65-F5344CB8AC3E}">
        <p14:creationId xmlns:p14="http://schemas.microsoft.com/office/powerpoint/2010/main" val="9800492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3200" u="sng" dirty="0" smtClean="0"/>
              <a:t>Category 2 Rules</a:t>
            </a:r>
          </a:p>
          <a:p>
            <a:pPr marL="858838" lvl="1" indent="-458788" algn="just">
              <a:spcAft>
                <a:spcPts val="1200"/>
              </a:spcAft>
              <a:buFont typeface="Courier New" panose="02070309020205020404" pitchFamily="49" charset="0"/>
              <a:buChar char="o"/>
              <a:defRPr/>
            </a:pPr>
            <a:r>
              <a:rPr lang="en-US" sz="3200" dirty="0" smtClean="0"/>
              <a:t>These rules are evaluated on case by case basis – “individualized scrutiny”</a:t>
            </a:r>
          </a:p>
          <a:p>
            <a:pPr marL="858838" lvl="1" indent="-458788" algn="just">
              <a:spcAft>
                <a:spcPts val="1200"/>
              </a:spcAft>
              <a:buFont typeface="Courier New" panose="02070309020205020404" pitchFamily="49" charset="0"/>
              <a:buChar char="o"/>
              <a:defRPr/>
            </a:pPr>
            <a:r>
              <a:rPr lang="en-US" sz="3200" dirty="0" smtClean="0"/>
              <a:t>Balance employee v. employer interests</a:t>
            </a:r>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a:t>
            </a:fld>
            <a:endParaRPr lang="en-US">
              <a:solidFill>
                <a:srgbClr val="9C4636">
                  <a:tint val="75000"/>
                </a:srgbClr>
              </a:solidFill>
            </a:endParaRPr>
          </a:p>
        </p:txBody>
      </p:sp>
    </p:spTree>
    <p:extLst>
      <p:ext uri="{BB962C8B-B14F-4D97-AF65-F5344CB8AC3E}">
        <p14:creationId xmlns:p14="http://schemas.microsoft.com/office/powerpoint/2010/main" val="580271774"/>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Majority </a:t>
            </a:r>
            <a:r>
              <a:rPr lang="en-US" altLang="en-US" sz="2600" dirty="0">
                <a:solidFill>
                  <a:schemeClr val="bg2">
                    <a:lumMod val="10000"/>
                  </a:schemeClr>
                </a:solidFill>
                <a:latin typeface="+mn-lt"/>
              </a:rPr>
              <a:t>(5-4) held </a:t>
            </a:r>
            <a:r>
              <a:rPr lang="en-US" altLang="en-US" sz="2600" dirty="0" smtClean="0">
                <a:solidFill>
                  <a:schemeClr val="bg2">
                    <a:lumMod val="10000"/>
                  </a:schemeClr>
                </a:solidFill>
                <a:latin typeface="+mn-lt"/>
              </a:rPr>
              <a:t>public </a:t>
            </a:r>
            <a:r>
              <a:rPr lang="en-US" altLang="en-US" sz="2600" dirty="0">
                <a:solidFill>
                  <a:schemeClr val="bg2">
                    <a:lumMod val="10000"/>
                  </a:schemeClr>
                </a:solidFill>
                <a:latin typeface="+mn-lt"/>
              </a:rPr>
              <a:t>sector employees who are non-members of a union cannot be legally required to pay agency or “fair share” fees as a condition of employment.</a:t>
            </a: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“Fair share fee” assessed to non-members under Minn. Stat. § </a:t>
            </a:r>
            <a:r>
              <a:rPr lang="en-US" altLang="en-US" sz="2600" dirty="0" smtClean="0">
                <a:solidFill>
                  <a:schemeClr val="bg2">
                    <a:lumMod val="10000"/>
                  </a:schemeClr>
                </a:solidFill>
                <a:latin typeface="+mn-lt"/>
              </a:rPr>
              <a:t>179A.06, </a:t>
            </a:r>
            <a:r>
              <a:rPr lang="en-US" altLang="en-US" sz="2600" dirty="0" err="1" smtClean="0">
                <a:solidFill>
                  <a:schemeClr val="bg2">
                    <a:lumMod val="10000"/>
                  </a:schemeClr>
                </a:solidFill>
                <a:latin typeface="+mn-lt"/>
              </a:rPr>
              <a:t>subd</a:t>
            </a:r>
            <a:r>
              <a:rPr lang="en-US" altLang="en-US" sz="2600" dirty="0" smtClean="0">
                <a:solidFill>
                  <a:schemeClr val="bg2">
                    <a:lumMod val="10000"/>
                  </a:schemeClr>
                </a:solidFill>
                <a:latin typeface="+mn-lt"/>
              </a:rPr>
              <a:t>. 3 is </a:t>
            </a:r>
            <a:r>
              <a:rPr lang="en-US" altLang="en-US" sz="2600" dirty="0">
                <a:solidFill>
                  <a:schemeClr val="bg2">
                    <a:lumMod val="10000"/>
                  </a:schemeClr>
                </a:solidFill>
                <a:latin typeface="+mn-lt"/>
              </a:rPr>
              <a:t>now invalid.</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Questions remain regarding enforceability of dues-deduction authorizations and refunding previously-deducted dues of non-members.</a:t>
            </a:r>
          </a:p>
        </p:txBody>
      </p:sp>
      <p:sp>
        <p:nvSpPr>
          <p:cNvPr id="3" name="Title 2"/>
          <p:cNvSpPr>
            <a:spLocks noGrp="1"/>
          </p:cNvSpPr>
          <p:nvPr>
            <p:ph type="ctrTitle"/>
          </p:nvPr>
        </p:nvSpPr>
        <p:spPr>
          <a:xfrm>
            <a:off x="155575" y="1412776"/>
            <a:ext cx="8988425" cy="831503"/>
          </a:xfrm>
        </p:spPr>
        <p:txBody>
          <a:bodyPr>
            <a:noAutofit/>
          </a:bodyPr>
          <a:lstStyle/>
          <a:p>
            <a:pPr marL="457200" indent="-457200">
              <a:defRPr/>
            </a:pPr>
            <a:r>
              <a:rPr lang="en-US" sz="2800" b="1" i="1" dirty="0">
                <a:latin typeface="+mj-lt"/>
              </a:rPr>
              <a:t>Janus v. AFSCME Council 31</a:t>
            </a:r>
            <a:r>
              <a:rPr lang="en-US" sz="2800" b="1" dirty="0" smtClean="0">
                <a:latin typeface="+mj-lt"/>
              </a:rPr>
              <a:t>, </a:t>
            </a:r>
            <a:br>
              <a:rPr lang="en-US" sz="2800" b="1" dirty="0" smtClean="0">
                <a:latin typeface="+mj-lt"/>
              </a:rPr>
            </a:br>
            <a:r>
              <a:rPr lang="en-US" sz="2800" dirty="0" smtClean="0">
                <a:latin typeface="+mj-lt"/>
              </a:rPr>
              <a:t>(June 27, 2018)</a:t>
            </a:r>
            <a:endParaRPr lang="en-US" sz="28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170</a:t>
            </a:fld>
            <a:endParaRPr lang="en-US">
              <a:solidFill>
                <a:srgbClr val="9C4636">
                  <a:tint val="75000"/>
                </a:srgbClr>
              </a:solidFill>
            </a:endParaRPr>
          </a:p>
        </p:txBody>
      </p:sp>
    </p:spTree>
    <p:extLst>
      <p:ext uri="{BB962C8B-B14F-4D97-AF65-F5344CB8AC3E}">
        <p14:creationId xmlns:p14="http://schemas.microsoft.com/office/powerpoint/2010/main" val="1440084384"/>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i="1" dirty="0">
                <a:solidFill>
                  <a:schemeClr val="bg2">
                    <a:lumMod val="10000"/>
                  </a:schemeClr>
                </a:solidFill>
                <a:latin typeface="+mn-lt"/>
              </a:rPr>
              <a:t>District v. Guido, U.S., No. </a:t>
            </a:r>
            <a:r>
              <a:rPr lang="en-US" altLang="en-US" sz="2600" i="1" dirty="0" smtClean="0">
                <a:solidFill>
                  <a:schemeClr val="bg2">
                    <a:lumMod val="10000"/>
                  </a:schemeClr>
                </a:solidFill>
                <a:latin typeface="+mn-lt"/>
              </a:rPr>
              <a:t>17-587</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Does the 20-employee threshold for ADEA claims apply to public employers?</a:t>
            </a:r>
          </a:p>
          <a:p>
            <a:pPr marL="457200" indent="-457200" eaLnBrk="1" hangingPunct="1">
              <a:spcBef>
                <a:spcPct val="0"/>
              </a:spcBef>
              <a:spcAft>
                <a:spcPts val="1200"/>
              </a:spcAft>
              <a:buFont typeface="Wingdings" charset="0"/>
              <a:buChar char="§"/>
            </a:pPr>
            <a:r>
              <a:rPr lang="en-US" altLang="en-US" sz="2600" i="1" dirty="0">
                <a:solidFill>
                  <a:schemeClr val="bg2">
                    <a:lumMod val="10000"/>
                  </a:schemeClr>
                </a:solidFill>
                <a:latin typeface="+mn-lt"/>
              </a:rPr>
              <a:t>Lamps Plus Inc. v. Varela, U.S., No. </a:t>
            </a:r>
            <a:r>
              <a:rPr lang="en-US" altLang="en-US" sz="2600" i="1" dirty="0" smtClean="0">
                <a:solidFill>
                  <a:schemeClr val="bg2">
                    <a:lumMod val="10000"/>
                  </a:schemeClr>
                </a:solidFill>
                <a:latin typeface="+mn-lt"/>
              </a:rPr>
              <a:t>17-988</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Did arbitration </a:t>
            </a:r>
            <a:r>
              <a:rPr lang="en-US" altLang="en-US" sz="2600" dirty="0">
                <a:solidFill>
                  <a:schemeClr val="bg2">
                    <a:lumMod val="10000"/>
                  </a:schemeClr>
                </a:solidFill>
                <a:latin typeface="+mn-lt"/>
              </a:rPr>
              <a:t>agreement </a:t>
            </a:r>
            <a:r>
              <a:rPr lang="en-US" altLang="en-US" sz="2600" dirty="0" smtClean="0">
                <a:solidFill>
                  <a:schemeClr val="bg2">
                    <a:lumMod val="10000"/>
                  </a:schemeClr>
                </a:solidFill>
                <a:latin typeface="+mn-lt"/>
              </a:rPr>
              <a:t>waive class proceedings?</a:t>
            </a:r>
          </a:p>
          <a:p>
            <a:pPr marL="457200" indent="-457200" eaLnBrk="1" hangingPunct="1">
              <a:spcBef>
                <a:spcPct val="0"/>
              </a:spcBef>
              <a:spcAft>
                <a:spcPts val="1200"/>
              </a:spcAft>
              <a:buFont typeface="Wingdings" charset="0"/>
              <a:buChar char="§"/>
            </a:pPr>
            <a:r>
              <a:rPr lang="en-US" altLang="en-US" sz="2600" i="1" dirty="0">
                <a:solidFill>
                  <a:schemeClr val="bg2">
                    <a:lumMod val="10000"/>
                  </a:schemeClr>
                </a:solidFill>
                <a:latin typeface="+mn-lt"/>
              </a:rPr>
              <a:t>New Prime Inc. v. Oliveira, U.S., No. </a:t>
            </a:r>
            <a:r>
              <a:rPr lang="en-US" altLang="en-US" sz="2600" i="1" dirty="0" smtClean="0">
                <a:solidFill>
                  <a:schemeClr val="bg2">
                    <a:lumMod val="10000"/>
                  </a:schemeClr>
                </a:solidFill>
                <a:latin typeface="+mn-lt"/>
              </a:rPr>
              <a:t>17-340</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Does FAA apply to long-haul trucker?</a:t>
            </a:r>
          </a:p>
          <a:p>
            <a:pPr marL="1200150" lvl="1" indent="-457200" eaLnBrk="1" hangingPunct="1">
              <a:spcBef>
                <a:spcPct val="0"/>
              </a:spcBef>
              <a:spcAft>
                <a:spcPts val="1200"/>
              </a:spcAft>
              <a:buFont typeface="Wingdings" charset="0"/>
              <a:buChar char="§"/>
            </a:pPr>
            <a:endParaRPr lang="en-US" altLang="en-US" sz="2600" i="1" dirty="0" smtClean="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200" b="1" dirty="0" smtClean="0">
                <a:latin typeface="+mj-lt"/>
              </a:rPr>
              <a:t>2018-2019 Cases</a:t>
            </a:r>
            <a:endParaRPr lang="en-US" sz="32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171</a:t>
            </a:fld>
            <a:endParaRPr lang="en-US">
              <a:solidFill>
                <a:srgbClr val="9C4636">
                  <a:tint val="75000"/>
                </a:srgbClr>
              </a:solidFill>
            </a:endParaRPr>
          </a:p>
        </p:txBody>
      </p:sp>
    </p:spTree>
    <p:extLst>
      <p:ext uri="{BB962C8B-B14F-4D97-AF65-F5344CB8AC3E}">
        <p14:creationId xmlns:p14="http://schemas.microsoft.com/office/powerpoint/2010/main" val="1544399755"/>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State Law Update</a:t>
            </a:r>
            <a:endParaRPr lang="en-US" sz="3600" b="1" dirty="0">
              <a:latin typeface="+mj-lt"/>
            </a:endParaRPr>
          </a:p>
        </p:txBody>
      </p:sp>
      <p:pic>
        <p:nvPicPr>
          <p:cNvPr id="6" name="Picture 5"/>
          <p:cNvPicPr>
            <a:picLocks noChangeAspect="1"/>
          </p:cNvPicPr>
          <p:nvPr/>
        </p:nvPicPr>
        <p:blipFill>
          <a:blip r:embed="rId3"/>
          <a:stretch>
            <a:fillRect/>
          </a:stretch>
        </p:blipFill>
        <p:spPr>
          <a:xfrm>
            <a:off x="1691680" y="2636912"/>
            <a:ext cx="5508104" cy="3004977"/>
          </a:xfrm>
          <a:prstGeom prst="rect">
            <a:avLst/>
          </a:prstGeom>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172</a:t>
            </a:fld>
            <a:endParaRPr lang="en-US">
              <a:solidFill>
                <a:srgbClr val="9C4636">
                  <a:tint val="75000"/>
                </a:srgbClr>
              </a:solidFill>
            </a:endParaRPr>
          </a:p>
        </p:txBody>
      </p:sp>
    </p:spTree>
    <p:extLst>
      <p:ext uri="{BB962C8B-B14F-4D97-AF65-F5344CB8AC3E}">
        <p14:creationId xmlns:p14="http://schemas.microsoft.com/office/powerpoint/2010/main" val="2193858804"/>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2017-2018 Legislature</a:t>
            </a:r>
            <a:endParaRPr lang="en-US" sz="3600" b="1" dirty="0">
              <a:latin typeface="+mj-lt"/>
            </a:endParaRPr>
          </a:p>
        </p:txBody>
      </p:sp>
      <p:pic>
        <p:nvPicPr>
          <p:cNvPr id="5" name="Picture 5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446" y="2186558"/>
            <a:ext cx="2968352" cy="4248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173</a:t>
            </a:fld>
            <a:endParaRPr lang="en-US">
              <a:solidFill>
                <a:srgbClr val="9C4636">
                  <a:tint val="75000"/>
                </a:srgbClr>
              </a:solidFill>
            </a:endParaRPr>
          </a:p>
        </p:txBody>
      </p:sp>
    </p:spTree>
    <p:extLst>
      <p:ext uri="{BB962C8B-B14F-4D97-AF65-F5344CB8AC3E}">
        <p14:creationId xmlns:p14="http://schemas.microsoft.com/office/powerpoint/2010/main" val="4249170084"/>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800"/>
              </a:spcAft>
              <a:buFont typeface="Wingdings" charset="0"/>
              <a:buChar char="§"/>
            </a:pPr>
            <a:r>
              <a:rPr lang="en-US" altLang="en-US" sz="2800" dirty="0" smtClean="0">
                <a:solidFill>
                  <a:schemeClr val="bg2">
                    <a:lumMod val="10000"/>
                  </a:schemeClr>
                </a:solidFill>
                <a:latin typeface="+mn-lt"/>
              </a:rPr>
              <a:t>GOP Legislative Majorities</a:t>
            </a:r>
          </a:p>
          <a:p>
            <a:pPr marL="1200150" lvl="1" indent="-457200" eaLnBrk="1" hangingPunct="1">
              <a:spcBef>
                <a:spcPct val="0"/>
              </a:spcBef>
              <a:spcAft>
                <a:spcPts val="1800"/>
              </a:spcAft>
              <a:buFont typeface="Wingdings" charset="0"/>
              <a:buChar char="§"/>
            </a:pPr>
            <a:r>
              <a:rPr lang="en-US" altLang="en-US" sz="2800" dirty="0">
                <a:solidFill>
                  <a:schemeClr val="bg2">
                    <a:lumMod val="10000"/>
                  </a:schemeClr>
                </a:solidFill>
                <a:latin typeface="+mn-lt"/>
              </a:rPr>
              <a:t>House: 76-57</a:t>
            </a:r>
          </a:p>
          <a:p>
            <a:pPr marL="1200150" lvl="1" indent="-457200" eaLnBrk="1" hangingPunct="1">
              <a:spcBef>
                <a:spcPct val="0"/>
              </a:spcBef>
              <a:spcAft>
                <a:spcPts val="1800"/>
              </a:spcAft>
              <a:buFont typeface="Wingdings" charset="0"/>
              <a:buChar char="§"/>
            </a:pPr>
            <a:r>
              <a:rPr lang="en-US" altLang="en-US" sz="2800" dirty="0">
                <a:solidFill>
                  <a:schemeClr val="bg2">
                    <a:lumMod val="10000"/>
                  </a:schemeClr>
                </a:solidFill>
                <a:latin typeface="+mn-lt"/>
              </a:rPr>
              <a:t>Senate: </a:t>
            </a:r>
            <a:r>
              <a:rPr lang="en-US" altLang="en-US" sz="2800" dirty="0" smtClean="0">
                <a:solidFill>
                  <a:schemeClr val="bg2">
                    <a:lumMod val="10000"/>
                  </a:schemeClr>
                </a:solidFill>
                <a:latin typeface="+mn-lt"/>
              </a:rPr>
              <a:t>34-33</a:t>
            </a:r>
          </a:p>
          <a:p>
            <a:pPr marL="457200" indent="-457200" eaLnBrk="1" hangingPunct="1">
              <a:spcBef>
                <a:spcPct val="0"/>
              </a:spcBef>
              <a:spcAft>
                <a:spcPts val="1800"/>
              </a:spcAft>
              <a:buFont typeface="Wingdings" charset="0"/>
              <a:buChar char="§"/>
            </a:pPr>
            <a:r>
              <a:rPr lang="en-US" altLang="en-US" sz="2800" dirty="0" smtClean="0">
                <a:solidFill>
                  <a:schemeClr val="bg2">
                    <a:lumMod val="10000"/>
                  </a:schemeClr>
                </a:solidFill>
                <a:latin typeface="+mn-lt"/>
              </a:rPr>
              <a:t>DFL Governor Mark Dayton</a:t>
            </a:r>
          </a:p>
          <a:p>
            <a:pPr marL="457200" indent="-457200" eaLnBrk="1" hangingPunct="1">
              <a:spcBef>
                <a:spcPct val="0"/>
              </a:spcBef>
              <a:spcAft>
                <a:spcPts val="1800"/>
              </a:spcAft>
              <a:buFont typeface="Wingdings" charset="0"/>
              <a:buChar char="§"/>
            </a:pPr>
            <a:r>
              <a:rPr lang="en-US" altLang="en-US" sz="2800" dirty="0">
                <a:solidFill>
                  <a:schemeClr val="bg2">
                    <a:lumMod val="10000"/>
                  </a:schemeClr>
                </a:solidFill>
                <a:latin typeface="+mn-lt"/>
              </a:rPr>
              <a:t>Session began on </a:t>
            </a:r>
            <a:r>
              <a:rPr lang="en-US" altLang="en-US" sz="2800" dirty="0" smtClean="0">
                <a:solidFill>
                  <a:schemeClr val="bg2">
                    <a:lumMod val="10000"/>
                  </a:schemeClr>
                </a:solidFill>
                <a:latin typeface="+mn-lt"/>
              </a:rPr>
              <a:t>February 20, 2018 </a:t>
            </a:r>
            <a:r>
              <a:rPr lang="en-US" altLang="en-US" sz="2800" dirty="0">
                <a:solidFill>
                  <a:schemeClr val="bg2">
                    <a:lumMod val="10000"/>
                  </a:schemeClr>
                </a:solidFill>
                <a:latin typeface="+mn-lt"/>
              </a:rPr>
              <a:t>and </a:t>
            </a:r>
            <a:r>
              <a:rPr lang="en-US" altLang="en-US" sz="2800" dirty="0" smtClean="0">
                <a:solidFill>
                  <a:schemeClr val="bg2">
                    <a:lumMod val="10000"/>
                  </a:schemeClr>
                </a:solidFill>
                <a:latin typeface="+mn-lt"/>
              </a:rPr>
              <a:t>ended on May </a:t>
            </a:r>
            <a:r>
              <a:rPr lang="en-US" altLang="en-US" sz="2800" dirty="0">
                <a:solidFill>
                  <a:schemeClr val="bg2">
                    <a:lumMod val="10000"/>
                  </a:schemeClr>
                </a:solidFill>
                <a:latin typeface="+mn-lt"/>
              </a:rPr>
              <a:t>21, 2018</a:t>
            </a:r>
            <a:r>
              <a:rPr lang="en-US" altLang="en-US" sz="28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2017-2018 MN Legislative Session</a:t>
            </a:r>
            <a:endParaRPr lang="en-US" sz="3200" b="1" dirty="0">
              <a:latin typeface="+mj-lt"/>
            </a:endParaRPr>
          </a:p>
        </p:txBody>
      </p:sp>
      <p:pic>
        <p:nvPicPr>
          <p:cNvPr id="3074" name="Picture 2" descr="Image result for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72046"/>
            <a:ext cx="3260626" cy="14125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174</a:t>
            </a:fld>
            <a:endParaRPr lang="en-US">
              <a:solidFill>
                <a:srgbClr val="9C4636">
                  <a:tint val="75000"/>
                </a:srgbClr>
              </a:solidFill>
            </a:endParaRPr>
          </a:p>
        </p:txBody>
      </p:sp>
    </p:spTree>
    <p:extLst>
      <p:ext uri="{BB962C8B-B14F-4D97-AF65-F5344CB8AC3E}">
        <p14:creationId xmlns:p14="http://schemas.microsoft.com/office/powerpoint/2010/main" val="2444548973"/>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600"/>
              </a:spcAft>
              <a:buFont typeface="Wingdings" charset="0"/>
              <a:buChar char="§"/>
            </a:pPr>
            <a:r>
              <a:rPr lang="en-US" altLang="en-US" sz="2800" dirty="0">
                <a:solidFill>
                  <a:schemeClr val="bg2">
                    <a:lumMod val="10000"/>
                  </a:schemeClr>
                </a:solidFill>
                <a:latin typeface="+mn-lt"/>
              </a:rPr>
              <a:t>H.F. 600 and S.F. 3 (2017 MN Legislature)</a:t>
            </a:r>
          </a:p>
          <a:p>
            <a:pPr marL="1200150" lvl="1" indent="-457200" eaLnBrk="1" hangingPunct="1">
              <a:spcBef>
                <a:spcPct val="0"/>
              </a:spcBef>
              <a:spcAft>
                <a:spcPts val="600"/>
              </a:spcAft>
              <a:buFont typeface="Wingdings" charset="0"/>
              <a:buChar char="§"/>
            </a:pPr>
            <a:r>
              <a:rPr lang="en-US" altLang="en-US" sz="2600" dirty="0">
                <a:solidFill>
                  <a:schemeClr val="bg2">
                    <a:lumMod val="10000"/>
                  </a:schemeClr>
                </a:solidFill>
                <a:latin typeface="+mn-lt"/>
              </a:rPr>
              <a:t>Preempts any local regulation of (1) “minimum wages,” (2) “paid or unpaid leave time,” (3) “hours or scheduling of work time” or (4) “requiring an employer to provide an employee a particular benefit, term of employment, or working condition.”</a:t>
            </a:r>
          </a:p>
          <a:p>
            <a:pPr marL="457200" indent="-457200" eaLnBrk="1" hangingPunct="1">
              <a:spcBef>
                <a:spcPct val="0"/>
              </a:spcBef>
              <a:spcAft>
                <a:spcPts val="600"/>
              </a:spcAft>
              <a:buFont typeface="Wingdings" charset="0"/>
              <a:buChar char="§"/>
            </a:pPr>
            <a:r>
              <a:rPr lang="en-US" altLang="en-US" sz="2600" dirty="0">
                <a:solidFill>
                  <a:schemeClr val="bg2">
                    <a:lumMod val="10000"/>
                  </a:schemeClr>
                </a:solidFill>
                <a:latin typeface="+mn-lt"/>
              </a:rPr>
              <a:t>H.F. 600 stalled and Gov. Dayton vetoed S.F. 3 on May </a:t>
            </a:r>
            <a:r>
              <a:rPr lang="en-US" altLang="en-US" sz="2600" dirty="0" smtClean="0">
                <a:solidFill>
                  <a:schemeClr val="bg2">
                    <a:lumMod val="10000"/>
                  </a:schemeClr>
                </a:solidFill>
                <a:latin typeface="+mn-lt"/>
              </a:rPr>
              <a:t>30, 2017.</a:t>
            </a: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Preemption of Local Legislation</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175</a:t>
            </a:fld>
            <a:endParaRPr lang="en-US">
              <a:solidFill>
                <a:srgbClr val="9C4636">
                  <a:tint val="75000"/>
                </a:srgbClr>
              </a:solidFill>
            </a:endParaRPr>
          </a:p>
        </p:txBody>
      </p:sp>
    </p:spTree>
    <p:extLst>
      <p:ext uri="{BB962C8B-B14F-4D97-AF65-F5344CB8AC3E}">
        <p14:creationId xmlns:p14="http://schemas.microsoft.com/office/powerpoint/2010/main" val="142451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H.F. 600 and S.F. 3 (</a:t>
            </a:r>
            <a:r>
              <a:rPr lang="en-US" altLang="en-US" sz="2800" dirty="0" smtClean="0">
                <a:solidFill>
                  <a:schemeClr val="bg2">
                    <a:lumMod val="10000"/>
                  </a:schemeClr>
                </a:solidFill>
                <a:latin typeface="+mn-lt"/>
              </a:rPr>
              <a:t>2018 </a:t>
            </a:r>
            <a:r>
              <a:rPr lang="en-US" altLang="en-US" sz="2800" dirty="0">
                <a:solidFill>
                  <a:schemeClr val="bg2">
                    <a:lumMod val="10000"/>
                  </a:schemeClr>
                </a:solidFill>
                <a:latin typeface="+mn-lt"/>
              </a:rPr>
              <a:t>MN Legislature)</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Reintroduced on February 28, 2018.</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New Conference Committee selected in the House and Senate.</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Was not repassed.</a:t>
            </a:r>
          </a:p>
          <a:p>
            <a:pPr marL="1200150" lvl="1" indent="-457200" eaLnBrk="1" hangingPunct="1">
              <a:spcBef>
                <a:spcPct val="0"/>
              </a:spcBef>
              <a:spcAft>
                <a:spcPts val="600"/>
              </a:spcAft>
              <a:buFont typeface="Wingdings" charset="0"/>
              <a:buChar char="§"/>
            </a:pP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a:latin typeface="+mj-lt"/>
              </a:rPr>
              <a:t>Legal Challenges (cont.)</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176</a:t>
            </a:fld>
            <a:endParaRPr lang="en-US">
              <a:solidFill>
                <a:srgbClr val="9C4636">
                  <a:tint val="75000"/>
                </a:srgbClr>
              </a:solidFill>
            </a:endParaRPr>
          </a:p>
        </p:txBody>
      </p:sp>
    </p:spTree>
    <p:extLst>
      <p:ext uri="{BB962C8B-B14F-4D97-AF65-F5344CB8AC3E}">
        <p14:creationId xmlns:p14="http://schemas.microsoft.com/office/powerpoint/2010/main" val="172434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H.F. </a:t>
            </a:r>
            <a:r>
              <a:rPr lang="en-US" altLang="en-US" sz="2800" dirty="0" smtClean="0">
                <a:solidFill>
                  <a:schemeClr val="bg2">
                    <a:lumMod val="10000"/>
                  </a:schemeClr>
                </a:solidFill>
                <a:latin typeface="+mn-lt"/>
              </a:rPr>
              <a:t>2913 (2018)</a:t>
            </a:r>
            <a:endParaRPr lang="en-US" altLang="en-US" sz="28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Prohibits an </a:t>
            </a:r>
            <a:r>
              <a:rPr lang="en-US" altLang="en-US" sz="2600" dirty="0" smtClean="0">
                <a:solidFill>
                  <a:schemeClr val="bg2">
                    <a:lumMod val="10000"/>
                  </a:schemeClr>
                </a:solidFill>
                <a:latin typeface="+mn-lt"/>
              </a:rPr>
              <a:t>employer from “seek[</a:t>
            </a:r>
            <a:r>
              <a:rPr lang="en-US" altLang="en-US" sz="2600" dirty="0" err="1" smtClean="0">
                <a:solidFill>
                  <a:schemeClr val="bg2">
                    <a:lumMod val="10000"/>
                  </a:schemeClr>
                </a:solidFill>
                <a:latin typeface="+mn-lt"/>
              </a:rPr>
              <a:t>ing</a:t>
            </a:r>
            <a:r>
              <a:rPr lang="en-US" altLang="en-US" sz="2600" dirty="0" smtClean="0">
                <a:solidFill>
                  <a:schemeClr val="bg2">
                    <a:lumMod val="10000"/>
                  </a:schemeClr>
                </a:solidFill>
                <a:latin typeface="+mn-lt"/>
              </a:rPr>
              <a:t>] </a:t>
            </a:r>
            <a:r>
              <a:rPr lang="en-US" altLang="en-US" sz="2600" dirty="0">
                <a:solidFill>
                  <a:schemeClr val="bg2">
                    <a:lumMod val="10000"/>
                  </a:schemeClr>
                </a:solidFill>
                <a:latin typeface="+mn-lt"/>
              </a:rPr>
              <a:t>the wage history or information about past wages of an employee or </a:t>
            </a:r>
            <a:r>
              <a:rPr lang="en-US" altLang="en-US" sz="2600" dirty="0" smtClean="0">
                <a:solidFill>
                  <a:schemeClr val="bg2">
                    <a:lumMod val="10000"/>
                  </a:schemeClr>
                </a:solidFill>
                <a:latin typeface="+mn-lt"/>
              </a:rPr>
              <a:t>prospective employee.”</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Failed to pass.</a:t>
            </a: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Wage History</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177</a:t>
            </a:fld>
            <a:endParaRPr lang="en-US">
              <a:solidFill>
                <a:srgbClr val="9C4636">
                  <a:tint val="75000"/>
                </a:srgbClr>
              </a:solidFill>
            </a:endParaRPr>
          </a:p>
        </p:txBody>
      </p:sp>
    </p:spTree>
    <p:extLst>
      <p:ext uri="{BB962C8B-B14F-4D97-AF65-F5344CB8AC3E}">
        <p14:creationId xmlns:p14="http://schemas.microsoft.com/office/powerpoint/2010/main" val="401688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a:solidFill>
                  <a:schemeClr val="bg2">
                    <a:lumMod val="10000"/>
                  </a:schemeClr>
                </a:solidFill>
                <a:latin typeface="+mn-lt"/>
              </a:rPr>
              <a:t>H.F. </a:t>
            </a:r>
            <a:r>
              <a:rPr lang="en-US" altLang="en-US" sz="2800" dirty="0" smtClean="0">
                <a:solidFill>
                  <a:schemeClr val="bg2">
                    <a:lumMod val="10000"/>
                  </a:schemeClr>
                </a:solidFill>
                <a:latin typeface="+mn-lt"/>
              </a:rPr>
              <a:t>4459 </a:t>
            </a:r>
            <a:r>
              <a:rPr lang="en-US" altLang="en-US" sz="2800" dirty="0">
                <a:solidFill>
                  <a:schemeClr val="bg2">
                    <a:lumMod val="10000"/>
                  </a:schemeClr>
                </a:solidFill>
                <a:latin typeface="+mn-lt"/>
              </a:rPr>
              <a:t>and S.F. </a:t>
            </a:r>
            <a:r>
              <a:rPr lang="en-US" altLang="en-US" sz="2800" dirty="0" smtClean="0">
                <a:solidFill>
                  <a:schemeClr val="bg2">
                    <a:lumMod val="10000"/>
                  </a:schemeClr>
                </a:solidFill>
                <a:latin typeface="+mn-lt"/>
              </a:rPr>
              <a:t>4031 (2018)</a:t>
            </a:r>
            <a:endParaRPr lang="en-US" altLang="en-US" sz="28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Removes requirement that harassment </a:t>
            </a:r>
            <a:r>
              <a:rPr lang="en-US" altLang="en-US" sz="2600" dirty="0">
                <a:solidFill>
                  <a:schemeClr val="bg2">
                    <a:lumMod val="10000"/>
                  </a:schemeClr>
                </a:solidFill>
                <a:latin typeface="+mn-lt"/>
              </a:rPr>
              <a:t>be “severe or </a:t>
            </a:r>
            <a:r>
              <a:rPr lang="en-US" altLang="en-US" sz="2600" dirty="0" smtClean="0">
                <a:solidFill>
                  <a:schemeClr val="bg2">
                    <a:lumMod val="10000"/>
                  </a:schemeClr>
                </a:solidFill>
                <a:latin typeface="+mn-lt"/>
              </a:rPr>
              <a:t>pervasive” in order to be actionable under the MHRA.</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Standard was developed by the Supreme Court more than 30 years ago.</a:t>
            </a:r>
            <a:endParaRPr lang="en-US" altLang="en-US" sz="26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Failed to pass.</a:t>
            </a: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Revised Definition of “Sexual Harassment”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178</a:t>
            </a:fld>
            <a:endParaRPr lang="en-US">
              <a:solidFill>
                <a:srgbClr val="9C4636">
                  <a:tint val="75000"/>
                </a:srgbClr>
              </a:solidFill>
            </a:endParaRPr>
          </a:p>
        </p:txBody>
      </p:sp>
    </p:spTree>
    <p:extLst>
      <p:ext uri="{BB962C8B-B14F-4D97-AF65-F5344CB8AC3E}">
        <p14:creationId xmlns:p14="http://schemas.microsoft.com/office/powerpoint/2010/main" val="121299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err="1" smtClean="0">
                <a:solidFill>
                  <a:schemeClr val="bg2">
                    <a:lumMod val="10000"/>
                  </a:schemeClr>
                </a:solidFill>
                <a:latin typeface="+mn-lt"/>
              </a:rPr>
              <a:t>Walz</a:t>
            </a:r>
            <a:endParaRPr lang="en-US" altLang="en-US" sz="28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Supports $15 minimum wage, “fair scheduling,” expansion of sick leave laws, and paid family leave.</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Johnson</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Does not support raising minimum wage. </a:t>
            </a:r>
          </a:p>
          <a:p>
            <a:pPr marL="1200150" lvl="1" indent="-457200" eaLnBrk="1" hangingPunct="1">
              <a:spcBef>
                <a:spcPct val="0"/>
              </a:spcBef>
              <a:spcAft>
                <a:spcPts val="1200"/>
              </a:spcAft>
              <a:buFont typeface="Wingdings" charset="0"/>
              <a:buChar char="§"/>
            </a:pPr>
            <a:r>
              <a:rPr lang="en-US" altLang="en-US" sz="2600" dirty="0">
                <a:solidFill>
                  <a:schemeClr val="bg2">
                    <a:lumMod val="10000"/>
                  </a:schemeClr>
                </a:solidFill>
                <a:latin typeface="+mn-lt"/>
              </a:rPr>
              <a:t>S</a:t>
            </a:r>
            <a:r>
              <a:rPr lang="en-US" altLang="en-US" sz="2600" dirty="0" smtClean="0">
                <a:solidFill>
                  <a:schemeClr val="bg2">
                    <a:lumMod val="10000"/>
                  </a:schemeClr>
                </a:solidFill>
                <a:latin typeface="+mn-lt"/>
              </a:rPr>
              <a:t>upports preemption legislation.</a:t>
            </a: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2018 Gubernatorial Election</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179</a:t>
            </a:fld>
            <a:endParaRPr lang="en-US">
              <a:solidFill>
                <a:srgbClr val="9C4636">
                  <a:tint val="75000"/>
                </a:srgbClr>
              </a:solidFill>
            </a:endParaRPr>
          </a:p>
        </p:txBody>
      </p:sp>
    </p:spTree>
    <p:extLst>
      <p:ext uri="{BB962C8B-B14F-4D97-AF65-F5344CB8AC3E}">
        <p14:creationId xmlns:p14="http://schemas.microsoft.com/office/powerpoint/2010/main" val="60107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77500" lnSpcReduction="20000"/>
          </a:bodyPr>
          <a:lstStyle/>
          <a:p>
            <a:pPr marL="458788" indent="-458788" algn="just" fontAlgn="auto">
              <a:spcAft>
                <a:spcPts val="1200"/>
              </a:spcAft>
              <a:buFont typeface="Arial" panose="020B0604020202020204" pitchFamily="34" charset="0"/>
              <a:buChar char="•"/>
              <a:defRPr/>
            </a:pPr>
            <a:r>
              <a:rPr lang="en-US" sz="3200" u="sng" dirty="0" smtClean="0"/>
              <a:t>Category 2 Rules</a:t>
            </a:r>
          </a:p>
          <a:p>
            <a:pPr marL="858838" lvl="1" indent="-458788" algn="just">
              <a:spcAft>
                <a:spcPts val="1200"/>
              </a:spcAft>
              <a:buFont typeface="Courier New" panose="02070309020205020404" pitchFamily="49" charset="0"/>
              <a:buChar char="o"/>
              <a:defRPr/>
            </a:pPr>
            <a:r>
              <a:rPr lang="en-US" sz="3200" dirty="0" smtClean="0"/>
              <a:t>Examples: </a:t>
            </a:r>
          </a:p>
          <a:p>
            <a:pPr marL="1258888" lvl="2" indent="-458788" algn="just">
              <a:spcAft>
                <a:spcPts val="1200"/>
              </a:spcAft>
              <a:buFont typeface="Courier New" panose="02070309020205020404" pitchFamily="49" charset="0"/>
              <a:buChar char="o"/>
              <a:defRPr/>
            </a:pPr>
            <a:r>
              <a:rPr lang="en-US" b="1" dirty="0" smtClean="0"/>
              <a:t>Broad </a:t>
            </a:r>
            <a:r>
              <a:rPr lang="en-US" b="1" dirty="0"/>
              <a:t>Conflict-Of-Interest</a:t>
            </a:r>
            <a:r>
              <a:rPr lang="en-US" dirty="0"/>
              <a:t> </a:t>
            </a:r>
            <a:r>
              <a:rPr lang="en-US" b="1" dirty="0" smtClean="0"/>
              <a:t>Rules</a:t>
            </a:r>
            <a:r>
              <a:rPr lang="en-US" dirty="0"/>
              <a:t>:</a:t>
            </a:r>
            <a:r>
              <a:rPr lang="en-US" dirty="0" smtClean="0"/>
              <a:t> </a:t>
            </a:r>
            <a:r>
              <a:rPr lang="en-US" dirty="0"/>
              <a:t>Where the rules do not specifically target fraud and self-enrichment, they will be </a:t>
            </a:r>
            <a:r>
              <a:rPr lang="en-US" dirty="0" smtClean="0"/>
              <a:t>scrutinized.</a:t>
            </a:r>
          </a:p>
          <a:p>
            <a:pPr marL="1258888" lvl="2" indent="-458788" algn="just">
              <a:spcAft>
                <a:spcPts val="1200"/>
              </a:spcAft>
              <a:buFont typeface="Courier New" panose="02070309020205020404" pitchFamily="49" charset="0"/>
              <a:buChar char="o"/>
              <a:defRPr/>
            </a:pPr>
            <a:r>
              <a:rPr lang="en-US" b="1" dirty="0" smtClean="0"/>
              <a:t>Confidentiality Rules</a:t>
            </a:r>
            <a:r>
              <a:rPr lang="en-US" dirty="0"/>
              <a:t>:</a:t>
            </a:r>
            <a:r>
              <a:rPr lang="en-US" dirty="0" smtClean="0"/>
              <a:t> Broad rules encompassing “employer business” or all “employee information” may infringe on protected Section </a:t>
            </a:r>
            <a:r>
              <a:rPr lang="en-US" dirty="0"/>
              <a:t>7 </a:t>
            </a:r>
            <a:r>
              <a:rPr lang="en-US" dirty="0" smtClean="0"/>
              <a:t>rights.</a:t>
            </a:r>
          </a:p>
          <a:p>
            <a:pPr marL="1258888" lvl="2" indent="-458788" algn="just">
              <a:spcAft>
                <a:spcPts val="1200"/>
              </a:spcAft>
              <a:buFont typeface="Courier New" panose="02070309020205020404" pitchFamily="49" charset="0"/>
              <a:buChar char="o"/>
              <a:defRPr/>
            </a:pPr>
            <a:r>
              <a:rPr lang="en-US" b="1" dirty="0" smtClean="0"/>
              <a:t>Anti-Disparagement Rules: </a:t>
            </a:r>
            <a:r>
              <a:rPr lang="en-US" dirty="0" smtClean="0"/>
              <a:t>Rules </a:t>
            </a:r>
            <a:r>
              <a:rPr lang="en-US" dirty="0"/>
              <a:t>regarding disparagement or criticism of the </a:t>
            </a:r>
            <a:r>
              <a:rPr lang="en-US" i="1" dirty="0"/>
              <a:t>employer</a:t>
            </a:r>
            <a:r>
              <a:rPr lang="en-US" dirty="0"/>
              <a:t> should be scrutinized </a:t>
            </a:r>
            <a:r>
              <a:rPr lang="en-US" dirty="0" smtClean="0"/>
              <a:t>(unlike criticism of employees). </a:t>
            </a:r>
          </a:p>
          <a:p>
            <a:pPr marL="400050" lvl="1" indent="0" algn="just">
              <a:spcAft>
                <a:spcPts val="1200"/>
              </a:spcAft>
              <a:buNone/>
              <a:defRPr/>
            </a:pPr>
            <a:endParaRPr lang="en-US" sz="3200"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a:t>
            </a:fld>
            <a:endParaRPr lang="en-US">
              <a:solidFill>
                <a:srgbClr val="9C4636">
                  <a:tint val="75000"/>
                </a:srgbClr>
              </a:solidFill>
            </a:endParaRPr>
          </a:p>
        </p:txBody>
      </p:sp>
    </p:spTree>
    <p:extLst>
      <p:ext uri="{BB962C8B-B14F-4D97-AF65-F5344CB8AC3E}">
        <p14:creationId xmlns:p14="http://schemas.microsoft.com/office/powerpoint/2010/main" val="3784511510"/>
      </p:ext>
    </p:ext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alz maintains a lead over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86" y="1412776"/>
            <a:ext cx="7128792" cy="51307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180</a:t>
            </a:fld>
            <a:endParaRPr lang="en-US">
              <a:solidFill>
                <a:srgbClr val="9C4636">
                  <a:tint val="75000"/>
                </a:srgbClr>
              </a:solidFill>
            </a:endParaRPr>
          </a:p>
        </p:txBody>
      </p:sp>
    </p:spTree>
    <p:extLst>
      <p:ext uri="{BB962C8B-B14F-4D97-AF65-F5344CB8AC3E}">
        <p14:creationId xmlns:p14="http://schemas.microsoft.com/office/powerpoint/2010/main" val="391228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Reconvene </a:t>
            </a:r>
            <a:r>
              <a:rPr lang="en-US" altLang="en-US" sz="2800" dirty="0">
                <a:solidFill>
                  <a:schemeClr val="bg2">
                    <a:lumMod val="10000"/>
                  </a:schemeClr>
                </a:solidFill>
                <a:latin typeface="+mn-lt"/>
              </a:rPr>
              <a:t>January 8, 2019</a:t>
            </a:r>
            <a:r>
              <a:rPr lang="en-US" altLang="en-US" sz="2800" dirty="0" smtClean="0">
                <a:solidFill>
                  <a:schemeClr val="bg2">
                    <a:lumMod val="10000"/>
                  </a:schemeClr>
                </a:solidFill>
                <a:latin typeface="+mn-lt"/>
              </a:rPr>
              <a:t>.</a:t>
            </a:r>
            <a:endParaRPr lang="en-US" altLang="en-US" sz="2600"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Potential Legislation</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Paid Family Leave</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Pay Equity</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Recreational Marijuana</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Wage History</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Preemption</a:t>
            </a:r>
          </a:p>
          <a:p>
            <a:pPr marL="1200150" lvl="1"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2018-2019 Legislature</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181</a:t>
            </a:fld>
            <a:endParaRPr lang="en-US">
              <a:solidFill>
                <a:srgbClr val="9C4636">
                  <a:tint val="75000"/>
                </a:srgbClr>
              </a:solidFill>
            </a:endParaRPr>
          </a:p>
        </p:txBody>
      </p:sp>
    </p:spTree>
    <p:extLst>
      <p:ext uri="{BB962C8B-B14F-4D97-AF65-F5344CB8AC3E}">
        <p14:creationId xmlns:p14="http://schemas.microsoft.com/office/powerpoint/2010/main" val="340933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Municipal Update</a:t>
            </a:r>
            <a:endParaRPr lang="en-US" sz="3600" b="1" dirty="0">
              <a:latin typeface="+mj-lt"/>
            </a:endParaRPr>
          </a:p>
        </p:txBody>
      </p:sp>
      <p:pic>
        <p:nvPicPr>
          <p:cNvPr id="6" name="Picture 4" descr="http://edu-geography.com/data_images/countries/minneapolis/minneapolis-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76" b="2607"/>
          <a:stretch/>
        </p:blipFill>
        <p:spPr bwMode="auto">
          <a:xfrm>
            <a:off x="1763688" y="2636912"/>
            <a:ext cx="5552628" cy="30766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182</a:t>
            </a:fld>
            <a:endParaRPr lang="en-US">
              <a:solidFill>
                <a:srgbClr val="9C4636">
                  <a:tint val="75000"/>
                </a:srgbClr>
              </a:solidFill>
            </a:endParaRPr>
          </a:p>
        </p:txBody>
      </p:sp>
    </p:spTree>
    <p:extLst>
      <p:ext uri="{BB962C8B-B14F-4D97-AF65-F5344CB8AC3E}">
        <p14:creationId xmlns:p14="http://schemas.microsoft.com/office/powerpoint/2010/main" val="494190876"/>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Minneapolis Ordinance</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Effective July 1, 2017</a:t>
            </a:r>
          </a:p>
          <a:p>
            <a:pPr marL="457200"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St. Paul Ordinance</a:t>
            </a:r>
          </a:p>
          <a:p>
            <a:pPr marL="1200150" lvl="1" indent="-457200" eaLnBrk="1" hangingPunct="1">
              <a:spcBef>
                <a:spcPct val="0"/>
              </a:spcBef>
              <a:spcAft>
                <a:spcPts val="1200"/>
              </a:spcAft>
              <a:buFont typeface="Wingdings" charset="0"/>
              <a:buChar char="§"/>
            </a:pPr>
            <a:r>
              <a:rPr lang="en-US" altLang="en-US" sz="2800" dirty="0" smtClean="0">
                <a:solidFill>
                  <a:schemeClr val="bg2">
                    <a:lumMod val="10000"/>
                  </a:schemeClr>
                </a:solidFill>
                <a:latin typeface="+mn-lt"/>
              </a:rPr>
              <a:t>Effective July 1, 2017 (23+ employees) or Jan. 1, 2018 (&lt;23 employees) </a:t>
            </a:r>
          </a:p>
        </p:txBody>
      </p:sp>
      <p:sp>
        <p:nvSpPr>
          <p:cNvPr id="3" name="Title 2"/>
          <p:cNvSpPr>
            <a:spLocks noGrp="1"/>
          </p:cNvSpPr>
          <p:nvPr>
            <p:ph type="ctrTitle"/>
          </p:nvPr>
        </p:nvSpPr>
        <p:spPr>
          <a:xfrm>
            <a:off x="762000" y="1268760"/>
            <a:ext cx="7924800" cy="831503"/>
          </a:xfrm>
        </p:spPr>
        <p:txBody>
          <a:bodyPr/>
          <a:lstStyle/>
          <a:p>
            <a:pPr algn="ctr">
              <a:defRPr/>
            </a:pPr>
            <a:r>
              <a:rPr lang="en-US" sz="3200" b="1" smtClean="0">
                <a:latin typeface="+mj-lt"/>
              </a:rPr>
              <a:t>Sick Leave in the Twin Cities</a:t>
            </a:r>
            <a:endParaRPr lang="en-US" sz="3200" b="1">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183</a:t>
            </a:fld>
            <a:endParaRPr lang="en-US">
              <a:solidFill>
                <a:srgbClr val="9C4636">
                  <a:tint val="75000"/>
                </a:srgbClr>
              </a:solidFill>
            </a:endParaRPr>
          </a:p>
        </p:txBody>
      </p:sp>
    </p:spTree>
    <p:extLst>
      <p:ext uri="{BB962C8B-B14F-4D97-AF65-F5344CB8AC3E}">
        <p14:creationId xmlns:p14="http://schemas.microsoft.com/office/powerpoint/2010/main" val="384278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8153400" cy="4119736"/>
          </a:xfrm>
        </p:spPr>
        <p:txBody>
          <a:bodyPr>
            <a:noAutofit/>
          </a:bodyPr>
          <a:lstStyle/>
          <a:p>
            <a:pPr marL="457200" indent="-457200" eaLnBrk="1" hangingPunct="1">
              <a:spcBef>
                <a:spcPct val="0"/>
              </a:spcBef>
              <a:spcAft>
                <a:spcPts val="600"/>
              </a:spcAft>
              <a:buFont typeface="Wingdings" charset="0"/>
              <a:buChar char="§"/>
            </a:pPr>
            <a:r>
              <a:rPr lang="en-US" altLang="en-US" sz="2800" i="1" dirty="0" smtClean="0">
                <a:solidFill>
                  <a:schemeClr val="bg2">
                    <a:lumMod val="10000"/>
                  </a:schemeClr>
                </a:solidFill>
                <a:latin typeface="+mn-lt"/>
              </a:rPr>
              <a:t>Minn. Chamber of Commerce v. Minneapolis</a:t>
            </a:r>
            <a:r>
              <a:rPr lang="en-US" altLang="en-US" sz="2800" dirty="0" smtClean="0">
                <a:solidFill>
                  <a:schemeClr val="bg2">
                    <a:lumMod val="10000"/>
                  </a:schemeClr>
                </a:solidFill>
                <a:latin typeface="+mn-lt"/>
              </a:rPr>
              <a:t>, 27-cv-16-15051 (Minn. D. Ct. Jan. 19, 2017)</a:t>
            </a:r>
          </a:p>
          <a:p>
            <a:pPr marL="1200150" lvl="1"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Court enjoined the City from enforcing its ordinance “</a:t>
            </a:r>
            <a:r>
              <a:rPr lang="en-US" altLang="en-US" sz="2800" b="1" dirty="0" smtClean="0">
                <a:solidFill>
                  <a:schemeClr val="bg2">
                    <a:lumMod val="10000"/>
                  </a:schemeClr>
                </a:solidFill>
                <a:latin typeface="+mn-lt"/>
              </a:rPr>
              <a:t>against any employer resident outside the geographic boundaries of the City . . . .</a:t>
            </a:r>
            <a:r>
              <a:rPr lang="en-US" altLang="en-US" sz="2800" dirty="0" smtClean="0">
                <a:solidFill>
                  <a:schemeClr val="bg2">
                    <a:lumMod val="10000"/>
                  </a:schemeClr>
                </a:solidFill>
                <a:latin typeface="+mn-lt"/>
              </a:rPr>
              <a:t>”</a:t>
            </a:r>
          </a:p>
          <a:p>
            <a:pPr marL="1200150" lvl="1"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Both cities acknowledge that employer “residence” is required.</a:t>
            </a: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Status of Legal Challenges</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184</a:t>
            </a:fld>
            <a:endParaRPr lang="en-US">
              <a:solidFill>
                <a:srgbClr val="9C4636">
                  <a:tint val="75000"/>
                </a:srgbClr>
              </a:solidFill>
            </a:endParaRPr>
          </a:p>
        </p:txBody>
      </p:sp>
    </p:spTree>
    <p:extLst>
      <p:ext uri="{BB962C8B-B14F-4D97-AF65-F5344CB8AC3E}">
        <p14:creationId xmlns:p14="http://schemas.microsoft.com/office/powerpoint/2010/main" val="193190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600"/>
              </a:spcAft>
              <a:buFont typeface="Wingdings" charset="0"/>
              <a:buChar char="§"/>
            </a:pPr>
            <a:r>
              <a:rPr lang="en-US" altLang="en-US" sz="2800" i="1" smtClean="0">
                <a:solidFill>
                  <a:schemeClr val="bg2">
                    <a:lumMod val="10000"/>
                  </a:schemeClr>
                </a:solidFill>
                <a:latin typeface="+mn-lt"/>
              </a:rPr>
              <a:t>Minn. Chamber of Commerce v. Minneapolis</a:t>
            </a:r>
            <a:r>
              <a:rPr lang="en-US" altLang="en-US" sz="2800" smtClean="0">
                <a:solidFill>
                  <a:schemeClr val="bg2">
                    <a:lumMod val="10000"/>
                  </a:schemeClr>
                </a:solidFill>
                <a:latin typeface="+mn-lt"/>
              </a:rPr>
              <a:t>, </a:t>
            </a:r>
            <a:r>
              <a:rPr lang="en-US" altLang="en-US" sz="2800">
                <a:solidFill>
                  <a:schemeClr val="bg2">
                    <a:lumMod val="10000"/>
                  </a:schemeClr>
                </a:solidFill>
                <a:latin typeface="+mn-lt"/>
              </a:rPr>
              <a:t>A17-0131 </a:t>
            </a:r>
            <a:r>
              <a:rPr lang="en-US" altLang="en-US" sz="2800" smtClean="0">
                <a:solidFill>
                  <a:schemeClr val="bg2">
                    <a:lumMod val="10000"/>
                  </a:schemeClr>
                </a:solidFill>
                <a:latin typeface="+mn-lt"/>
              </a:rPr>
              <a:t>(Minn. Ct. App. Sept. 18, 2017)</a:t>
            </a:r>
          </a:p>
          <a:p>
            <a:pPr marL="1200150" lvl="1" indent="-457200" eaLnBrk="1" hangingPunct="1">
              <a:spcBef>
                <a:spcPct val="0"/>
              </a:spcBef>
              <a:spcAft>
                <a:spcPts val="600"/>
              </a:spcAft>
              <a:buFont typeface="Wingdings" charset="0"/>
              <a:buChar char="§"/>
            </a:pPr>
            <a:r>
              <a:rPr lang="en-US" altLang="en-US" sz="2800" smtClean="0">
                <a:solidFill>
                  <a:schemeClr val="bg2">
                    <a:lumMod val="10000"/>
                  </a:schemeClr>
                </a:solidFill>
                <a:latin typeface="+mn-lt"/>
              </a:rPr>
              <a:t>Appeals court agreed that the Ordinance was likely </a:t>
            </a:r>
            <a:r>
              <a:rPr lang="en-US" altLang="en-US" sz="2800" b="1" i="1" smtClean="0">
                <a:solidFill>
                  <a:schemeClr val="bg2">
                    <a:lumMod val="10000"/>
                  </a:schemeClr>
                </a:solidFill>
                <a:latin typeface="+mn-lt"/>
              </a:rPr>
              <a:t>not</a:t>
            </a:r>
            <a:r>
              <a:rPr lang="en-US" altLang="en-US" sz="2800" smtClean="0">
                <a:solidFill>
                  <a:schemeClr val="bg2">
                    <a:lumMod val="10000"/>
                  </a:schemeClr>
                </a:solidFill>
                <a:latin typeface="+mn-lt"/>
              </a:rPr>
              <a:t> preempted by state law.</a:t>
            </a:r>
          </a:p>
          <a:p>
            <a:pPr marL="1200150" lvl="1" indent="-457200" eaLnBrk="1" hangingPunct="1">
              <a:spcBef>
                <a:spcPct val="0"/>
              </a:spcBef>
              <a:spcAft>
                <a:spcPts val="600"/>
              </a:spcAft>
              <a:buFont typeface="Wingdings" charset="0"/>
              <a:buChar char="§"/>
            </a:pPr>
            <a:r>
              <a:rPr lang="en-US" altLang="en-US" sz="2800" smtClean="0">
                <a:solidFill>
                  <a:schemeClr val="bg2">
                    <a:lumMod val="10000"/>
                  </a:schemeClr>
                </a:solidFill>
                <a:latin typeface="+mn-lt"/>
              </a:rPr>
              <a:t>But, court left </a:t>
            </a:r>
            <a:r>
              <a:rPr lang="en-US" altLang="en-US" sz="2800">
                <a:solidFill>
                  <a:schemeClr val="bg2">
                    <a:lumMod val="10000"/>
                  </a:schemeClr>
                </a:solidFill>
                <a:latin typeface="+mn-lt"/>
              </a:rPr>
              <a:t>in place the lower court’s injunction preventing the City of Minneapolis from enforcing its ordinance against non-resident employers</a:t>
            </a:r>
            <a:r>
              <a:rPr lang="en-US" altLang="en-US" sz="2800" smtClean="0">
                <a:solidFill>
                  <a:schemeClr val="bg2">
                    <a:lumMod val="10000"/>
                  </a:schemeClr>
                </a:solidFill>
                <a:latin typeface="+mn-lt"/>
              </a:rPr>
              <a:t>.</a:t>
            </a:r>
          </a:p>
          <a:p>
            <a:pPr marL="1200150" lvl="1" indent="-457200" eaLnBrk="1" hangingPunct="1">
              <a:spcBef>
                <a:spcPct val="0"/>
              </a:spcBef>
              <a:spcAft>
                <a:spcPts val="600"/>
              </a:spcAft>
              <a:buFont typeface="Wingdings" charset="0"/>
              <a:buChar char="§"/>
            </a:pPr>
            <a:endParaRPr lang="en-US" altLang="en-US" sz="280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smtClean="0">
                <a:latin typeface="+mj-lt"/>
              </a:rPr>
              <a:t>Legal Challenges (cont.)</a:t>
            </a:r>
            <a:endParaRPr lang="en-US" sz="3200" b="1">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185</a:t>
            </a:fld>
            <a:endParaRPr lang="en-US">
              <a:solidFill>
                <a:srgbClr val="9C4636">
                  <a:tint val="75000"/>
                </a:srgbClr>
              </a:solidFill>
            </a:endParaRPr>
          </a:p>
        </p:txBody>
      </p:sp>
    </p:spTree>
    <p:extLst>
      <p:ext uri="{BB962C8B-B14F-4D97-AF65-F5344CB8AC3E}">
        <p14:creationId xmlns:p14="http://schemas.microsoft.com/office/powerpoint/2010/main" val="106143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lvl="0" indent="-457200" eaLnBrk="1" hangingPunct="1">
              <a:spcBef>
                <a:spcPct val="0"/>
              </a:spcBef>
              <a:spcAft>
                <a:spcPts val="600"/>
              </a:spcAft>
              <a:buFont typeface="Wingdings" charset="0"/>
              <a:buChar char="§"/>
            </a:pPr>
            <a:r>
              <a:rPr lang="en-US" altLang="en-US" sz="2800" i="1" dirty="0">
                <a:solidFill>
                  <a:srgbClr val="EEECE1">
                    <a:lumMod val="10000"/>
                  </a:srgbClr>
                </a:solidFill>
                <a:latin typeface="Arial"/>
                <a:cs typeface="Arial"/>
              </a:rPr>
              <a:t>Minn. Chamber of Commerce v. Minneapolis</a:t>
            </a:r>
            <a:r>
              <a:rPr lang="en-US" altLang="en-US" sz="2800" dirty="0">
                <a:solidFill>
                  <a:srgbClr val="EEECE1">
                    <a:lumMod val="10000"/>
                  </a:srgbClr>
                </a:solidFill>
                <a:latin typeface="Arial"/>
                <a:cs typeface="Arial"/>
              </a:rPr>
              <a:t>, 27-cv-16-15051 (Minn. D. Ct. May 8, 2018)</a:t>
            </a:r>
          </a:p>
          <a:p>
            <a:pPr marL="1200150" lvl="1" indent="-457200" eaLnBrk="1" hangingPunct="1">
              <a:spcBef>
                <a:spcPct val="0"/>
              </a:spcBef>
              <a:spcAft>
                <a:spcPts val="600"/>
              </a:spcAft>
              <a:buFont typeface="Wingdings" charset="0"/>
              <a:buChar char="§"/>
            </a:pPr>
            <a:r>
              <a:rPr lang="en-US" altLang="en-US" sz="2600" dirty="0">
                <a:solidFill>
                  <a:srgbClr val="EEECE1">
                    <a:lumMod val="10000"/>
                  </a:srgbClr>
                </a:solidFill>
                <a:latin typeface="Arial"/>
                <a:cs typeface="Arial"/>
              </a:rPr>
              <a:t>Held that the Minneapolis ordinance was not preempted by state law.</a:t>
            </a:r>
          </a:p>
          <a:p>
            <a:pPr marL="1200150" lvl="1" indent="-457200" eaLnBrk="1" hangingPunct="1">
              <a:spcBef>
                <a:spcPct val="0"/>
              </a:spcBef>
              <a:spcAft>
                <a:spcPts val="600"/>
              </a:spcAft>
              <a:buFont typeface="Wingdings" charset="0"/>
              <a:buChar char="§"/>
            </a:pPr>
            <a:r>
              <a:rPr lang="en-US" altLang="en-US" sz="2600" dirty="0">
                <a:solidFill>
                  <a:srgbClr val="EEECE1">
                    <a:lumMod val="10000"/>
                  </a:srgbClr>
                </a:solidFill>
                <a:latin typeface="Arial"/>
                <a:cs typeface="Arial"/>
              </a:rPr>
              <a:t>“The City is therefore enjoined from enforcing the Ordinance against </a:t>
            </a:r>
            <a:r>
              <a:rPr lang="en-US" altLang="en-US" sz="2600" b="1" i="1" dirty="0">
                <a:solidFill>
                  <a:srgbClr val="EEECE1">
                    <a:lumMod val="10000"/>
                  </a:srgbClr>
                </a:solidFill>
                <a:latin typeface="Arial"/>
                <a:cs typeface="Arial"/>
              </a:rPr>
              <a:t>employers resident outside the geographic boundaries of the City of Minneapolis</a:t>
            </a:r>
            <a:r>
              <a:rPr lang="en-US" altLang="en-US" sz="2600" dirty="0">
                <a:solidFill>
                  <a:srgbClr val="EEECE1">
                    <a:lumMod val="10000"/>
                  </a:srgbClr>
                </a:solidFill>
                <a:latin typeface="Arial"/>
                <a:cs typeface="Arial"/>
              </a:rPr>
              <a:t>.”</a:t>
            </a:r>
          </a:p>
          <a:p>
            <a:pPr marL="457200" lvl="0" indent="-457200" eaLnBrk="1" hangingPunct="1">
              <a:spcBef>
                <a:spcPct val="0"/>
              </a:spcBef>
              <a:spcAft>
                <a:spcPts val="600"/>
              </a:spcAft>
              <a:buFont typeface="Wingdings" charset="0"/>
              <a:buChar char="§"/>
            </a:pPr>
            <a:r>
              <a:rPr lang="en-US" altLang="en-US" sz="2800" dirty="0">
                <a:solidFill>
                  <a:srgbClr val="EEECE1">
                    <a:lumMod val="10000"/>
                  </a:srgbClr>
                </a:solidFill>
                <a:latin typeface="Arial"/>
                <a:cs typeface="Arial"/>
              </a:rPr>
              <a:t>Both parties have appealed (A18-0771) </a:t>
            </a:r>
            <a:r>
              <a:rPr lang="en-US" altLang="en-US" sz="2800" dirty="0" smtClean="0">
                <a:solidFill>
                  <a:schemeClr val="bg2">
                    <a:lumMod val="10000"/>
                  </a:schemeClr>
                </a:solidFill>
                <a:latin typeface="+mn-lt"/>
              </a:rPr>
              <a:t>	 	</a:t>
            </a: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smtClean="0">
                <a:latin typeface="+mj-lt"/>
              </a:rPr>
              <a:t>Legal Challenges (cont.)</a:t>
            </a:r>
            <a:endParaRPr lang="en-US" sz="3200" b="1">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186</a:t>
            </a:fld>
            <a:endParaRPr lang="en-US">
              <a:solidFill>
                <a:srgbClr val="9C4636">
                  <a:tint val="75000"/>
                </a:srgbClr>
              </a:solidFill>
            </a:endParaRPr>
          </a:p>
        </p:txBody>
      </p:sp>
    </p:spTree>
    <p:extLst>
      <p:ext uri="{BB962C8B-B14F-4D97-AF65-F5344CB8AC3E}">
        <p14:creationId xmlns:p14="http://schemas.microsoft.com/office/powerpoint/2010/main" val="130054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In </a:t>
            </a:r>
            <a:r>
              <a:rPr lang="en-US" altLang="en-US" sz="2800" dirty="0">
                <a:solidFill>
                  <a:schemeClr val="bg2">
                    <a:lumMod val="10000"/>
                  </a:schemeClr>
                </a:solidFill>
                <a:latin typeface="+mn-lt"/>
              </a:rPr>
              <a:t>May 29, 2018, </a:t>
            </a:r>
            <a:r>
              <a:rPr lang="en-US" altLang="en-US" sz="2800" dirty="0" smtClean="0">
                <a:solidFill>
                  <a:schemeClr val="bg2">
                    <a:lumMod val="10000"/>
                  </a:schemeClr>
                </a:solidFill>
                <a:latin typeface="+mn-lt"/>
              </a:rPr>
              <a:t>the Duluth City Council adopted an ESST ordinance.</a:t>
            </a:r>
          </a:p>
          <a:p>
            <a:pPr marL="457200"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ESST Ordinance:</a:t>
            </a:r>
          </a:p>
          <a:p>
            <a:pPr marL="1200150" lvl="1"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Applies to employers with 5 or more employees.</a:t>
            </a:r>
          </a:p>
          <a:p>
            <a:pPr marL="1200150" lvl="1"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Requires 1 hour of ESST for every 50 hours worked, up to 64 per year.</a:t>
            </a:r>
          </a:p>
          <a:p>
            <a:pPr marL="1200150" lvl="1"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Carryover of up to 40 hours.</a:t>
            </a:r>
          </a:p>
          <a:p>
            <a:pPr marL="457200" indent="-457200" eaLnBrk="1" hangingPunct="1">
              <a:spcBef>
                <a:spcPct val="0"/>
              </a:spcBef>
              <a:spcAft>
                <a:spcPts val="600"/>
              </a:spcAft>
              <a:buFont typeface="Wingdings" charset="0"/>
              <a:buChar char="§"/>
            </a:pPr>
            <a:r>
              <a:rPr lang="en-US" altLang="en-US" sz="2800" dirty="0">
                <a:solidFill>
                  <a:schemeClr val="bg2">
                    <a:lumMod val="10000"/>
                  </a:schemeClr>
                </a:solidFill>
                <a:latin typeface="+mn-lt"/>
              </a:rPr>
              <a:t>Effective January 1, 2020.</a:t>
            </a: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Duluth Sick Leave Ordinance</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187</a:t>
            </a:fld>
            <a:endParaRPr lang="en-US">
              <a:solidFill>
                <a:srgbClr val="9C4636">
                  <a:tint val="75000"/>
                </a:srgbClr>
              </a:solidFill>
            </a:endParaRPr>
          </a:p>
        </p:txBody>
      </p:sp>
    </p:spTree>
    <p:extLst>
      <p:ext uri="{BB962C8B-B14F-4D97-AF65-F5344CB8AC3E}">
        <p14:creationId xmlns:p14="http://schemas.microsoft.com/office/powerpoint/2010/main" val="404734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a:spcBef>
                <a:spcPct val="0"/>
              </a:spcBef>
              <a:spcAft>
                <a:spcPts val="600"/>
              </a:spcAft>
              <a:buFont typeface="Wingdings" charset="0"/>
              <a:buChar char="§"/>
            </a:pPr>
            <a:r>
              <a:rPr lang="en-US" altLang="en-US" sz="2800" dirty="0">
                <a:solidFill>
                  <a:schemeClr val="bg2">
                    <a:lumMod val="10000"/>
                  </a:schemeClr>
                </a:solidFill>
                <a:latin typeface="+mn-lt"/>
              </a:rPr>
              <a:t>Minneapolis passed </a:t>
            </a:r>
            <a:r>
              <a:rPr lang="en-US" altLang="en-US" sz="2800" dirty="0" smtClean="0">
                <a:solidFill>
                  <a:schemeClr val="bg2">
                    <a:lumMod val="10000"/>
                  </a:schemeClr>
                </a:solidFill>
                <a:latin typeface="+mn-lt"/>
              </a:rPr>
              <a:t>a $15 Minimum Wage ordinance on June 30, 2017</a:t>
            </a:r>
          </a:p>
          <a:p>
            <a:pPr marL="457200" indent="-457200">
              <a:spcBef>
                <a:spcPct val="0"/>
              </a:spcBef>
              <a:spcAft>
                <a:spcPts val="600"/>
              </a:spcAft>
              <a:buFont typeface="Wingdings" charset="0"/>
              <a:buChar char="§"/>
            </a:pPr>
            <a:r>
              <a:rPr lang="en-US" altLang="en-US" sz="2800" dirty="0" smtClean="0">
                <a:solidFill>
                  <a:schemeClr val="bg2">
                    <a:lumMod val="10000"/>
                  </a:schemeClr>
                </a:solidFill>
                <a:latin typeface="+mn-lt"/>
              </a:rPr>
              <a:t>Phased in over 5 years for businesses with 100+ workers</a:t>
            </a:r>
          </a:p>
          <a:p>
            <a:pPr marL="457200" indent="-457200">
              <a:spcBef>
                <a:spcPct val="0"/>
              </a:spcBef>
              <a:spcAft>
                <a:spcPts val="600"/>
              </a:spcAft>
              <a:buFont typeface="Wingdings" charset="0"/>
              <a:buChar char="§"/>
            </a:pPr>
            <a:r>
              <a:rPr lang="en-US" altLang="en-US" sz="2800" dirty="0" smtClean="0">
                <a:solidFill>
                  <a:schemeClr val="bg2">
                    <a:lumMod val="10000"/>
                  </a:schemeClr>
                </a:solidFill>
                <a:latin typeface="+mn-lt"/>
              </a:rPr>
              <a:t>Phased in over 7 years for businesses with &lt; 100 workers</a:t>
            </a:r>
          </a:p>
        </p:txBody>
      </p:sp>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Minneapolis $15 Minimum Wage</a:t>
            </a:r>
            <a:endParaRPr lang="en-US" sz="3200" b="1" dirty="0">
              <a:latin typeface="+mj-lt"/>
            </a:endParaRPr>
          </a:p>
        </p:txBody>
      </p:sp>
      <p:pic>
        <p:nvPicPr>
          <p:cNvPr id="5" name="Picture 2" descr="Image result for fight for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220270"/>
            <a:ext cx="4258444" cy="11412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188</a:t>
            </a:fld>
            <a:endParaRPr lang="en-US">
              <a:solidFill>
                <a:srgbClr val="9C4636">
                  <a:tint val="75000"/>
                </a:srgbClr>
              </a:solidFill>
            </a:endParaRPr>
          </a:p>
        </p:txBody>
      </p:sp>
    </p:spTree>
    <p:extLst>
      <p:ext uri="{BB962C8B-B14F-4D97-AF65-F5344CB8AC3E}">
        <p14:creationId xmlns:p14="http://schemas.microsoft.com/office/powerpoint/2010/main" val="1926967103"/>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766367"/>
              </p:ext>
            </p:extLst>
          </p:nvPr>
        </p:nvGraphicFramePr>
        <p:xfrm>
          <a:off x="755576" y="1345470"/>
          <a:ext cx="7776864" cy="5323890"/>
        </p:xfrm>
        <a:graphic>
          <a:graphicData uri="http://schemas.openxmlformats.org/drawingml/2006/table">
            <a:tbl>
              <a:tblPr/>
              <a:tblGrid>
                <a:gridCol w="1824842"/>
                <a:gridCol w="3044783"/>
                <a:gridCol w="2907239"/>
              </a:tblGrid>
              <a:tr h="780076">
                <a:tc>
                  <a:txBody>
                    <a:bodyPr/>
                    <a:lstStyle/>
                    <a:p>
                      <a:pPr algn="ctr" fontAlgn="base"/>
                      <a:r>
                        <a:rPr lang="en-US" sz="2400" b="1" dirty="0">
                          <a:solidFill>
                            <a:srgbClr val="000000"/>
                          </a:solidFill>
                          <a:effectLst/>
                          <a:latin typeface="+mn-lt"/>
                        </a:rPr>
                        <a:t>Date</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1" dirty="0">
                          <a:solidFill>
                            <a:srgbClr val="000000"/>
                          </a:solidFill>
                          <a:effectLst/>
                          <a:latin typeface="+mn-lt"/>
                        </a:rPr>
                        <a:t>Large Businesses</a:t>
                      </a:r>
                    </a:p>
                    <a:p>
                      <a:pPr algn="ctr" fontAlgn="base"/>
                      <a:r>
                        <a:rPr lang="en-US" sz="2400" b="1" dirty="0">
                          <a:solidFill>
                            <a:srgbClr val="000000"/>
                          </a:solidFill>
                          <a:effectLst/>
                          <a:latin typeface="+mn-lt"/>
                        </a:rPr>
                        <a:t>(100+ workers)</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1" dirty="0">
                          <a:solidFill>
                            <a:srgbClr val="000000"/>
                          </a:solidFill>
                          <a:effectLst/>
                          <a:latin typeface="+mn-lt"/>
                        </a:rPr>
                        <a:t>Small Businesses</a:t>
                      </a:r>
                    </a:p>
                    <a:p>
                      <a:pPr algn="ctr" fontAlgn="base"/>
                      <a:r>
                        <a:rPr lang="en-US" sz="2400" b="1" dirty="0" smtClean="0">
                          <a:solidFill>
                            <a:srgbClr val="000000"/>
                          </a:solidFill>
                          <a:effectLst/>
                          <a:latin typeface="+mn-lt"/>
                        </a:rPr>
                        <a:t>(&lt; 100 </a:t>
                      </a:r>
                      <a:r>
                        <a:rPr lang="en-US" sz="2400" b="1" dirty="0">
                          <a:solidFill>
                            <a:srgbClr val="000000"/>
                          </a:solidFill>
                          <a:effectLst/>
                          <a:latin typeface="+mn-lt"/>
                        </a:rPr>
                        <a:t>workers)</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Jan. 1, 2018</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$10</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No increase</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July 1, 2018</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$11.25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$10.25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July 1, 2019</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$12.25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$11</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July 1, 2020</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$13.25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$11.75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July 1, 2021</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$14.25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$12.50</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67">
                <a:tc>
                  <a:txBody>
                    <a:bodyPr/>
                    <a:lstStyle/>
                    <a:p>
                      <a:pPr algn="ctr" fontAlgn="base"/>
                      <a:r>
                        <a:rPr lang="en-US" sz="2400" b="0" dirty="0">
                          <a:solidFill>
                            <a:srgbClr val="000000"/>
                          </a:solidFill>
                          <a:effectLst/>
                          <a:latin typeface="+mn-lt"/>
                        </a:rPr>
                        <a:t>July 1, 2022</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$13.50</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0076">
                <a:tc>
                  <a:txBody>
                    <a:bodyPr/>
                    <a:lstStyle/>
                    <a:p>
                      <a:pPr algn="ctr" fontAlgn="base"/>
                      <a:r>
                        <a:rPr lang="en-US" sz="2400" b="0" dirty="0">
                          <a:solidFill>
                            <a:srgbClr val="000000"/>
                          </a:solidFill>
                          <a:effectLst/>
                          <a:latin typeface="+mn-lt"/>
                        </a:rPr>
                        <a:t>July 1, 2023</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$15 indexed to inflation</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$14.50</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0076">
                <a:tc>
                  <a:txBody>
                    <a:bodyPr/>
                    <a:lstStyle/>
                    <a:p>
                      <a:pPr algn="ctr" fontAlgn="base"/>
                      <a:r>
                        <a:rPr lang="en-US" sz="2400" b="0" dirty="0">
                          <a:solidFill>
                            <a:srgbClr val="000000"/>
                          </a:solidFill>
                          <a:effectLst/>
                          <a:latin typeface="+mn-lt"/>
                        </a:rPr>
                        <a:t>July 1, 2024</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$15 indexed to inflation</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0" dirty="0">
                          <a:solidFill>
                            <a:srgbClr val="000000"/>
                          </a:solidFill>
                          <a:effectLst/>
                          <a:latin typeface="+mn-lt"/>
                        </a:rPr>
                        <a:t>$15</a:t>
                      </a:r>
                    </a:p>
                  </a:txBody>
                  <a:tcPr marL="68575" marR="68575" marT="34288" marB="3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189</a:t>
            </a:fld>
            <a:endParaRPr lang="en-US">
              <a:solidFill>
                <a:srgbClr val="9C4636">
                  <a:tint val="75000"/>
                </a:srgbClr>
              </a:solidFill>
            </a:endParaRPr>
          </a:p>
        </p:txBody>
      </p:sp>
    </p:spTree>
    <p:extLst>
      <p:ext uri="{BB962C8B-B14F-4D97-AF65-F5344CB8AC3E}">
        <p14:creationId xmlns:p14="http://schemas.microsoft.com/office/powerpoint/2010/main" val="15999896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3200" u="sng" dirty="0" smtClean="0"/>
              <a:t>Category 2 Rules</a:t>
            </a:r>
          </a:p>
          <a:p>
            <a:pPr marL="1258888" lvl="2" indent="-458788" algn="just">
              <a:spcAft>
                <a:spcPts val="1200"/>
              </a:spcAft>
              <a:buFont typeface="Courier New" panose="02070309020205020404" pitchFamily="49" charset="0"/>
              <a:buChar char="o"/>
              <a:defRPr/>
            </a:pPr>
            <a:r>
              <a:rPr lang="en-US" b="1" dirty="0" smtClean="0"/>
              <a:t>Rules </a:t>
            </a:r>
            <a:r>
              <a:rPr lang="en-US" b="1" dirty="0"/>
              <a:t>Regulating Use of the Employer’s </a:t>
            </a:r>
            <a:r>
              <a:rPr lang="en-US" b="1" dirty="0" smtClean="0"/>
              <a:t>Name</a:t>
            </a:r>
            <a:r>
              <a:rPr lang="en-US" dirty="0" smtClean="0"/>
              <a:t>: these rules will be highly scrutinized</a:t>
            </a:r>
            <a:r>
              <a:rPr lang="en-US" dirty="0"/>
              <a:t> </a:t>
            </a:r>
            <a:r>
              <a:rPr lang="en-US" dirty="0" smtClean="0"/>
              <a:t>(unlike using company’s logo, </a:t>
            </a:r>
            <a:r>
              <a:rPr lang="en-US" dirty="0"/>
              <a:t>which may be protected).</a:t>
            </a:r>
          </a:p>
          <a:p>
            <a:pPr marL="1258888" lvl="2" indent="-458788" algn="just">
              <a:spcAft>
                <a:spcPts val="1200"/>
              </a:spcAft>
              <a:buFont typeface="Courier New" panose="02070309020205020404" pitchFamily="49" charset="0"/>
              <a:buChar char="o"/>
              <a:defRPr/>
            </a:pPr>
            <a:r>
              <a:rPr lang="en-US" b="1" dirty="0"/>
              <a:t>Rules Prohibiting Speaking to the </a:t>
            </a:r>
            <a:r>
              <a:rPr lang="en-US" b="1" dirty="0" smtClean="0"/>
              <a:t>Media</a:t>
            </a:r>
            <a:r>
              <a:rPr lang="en-US" dirty="0" smtClean="0"/>
              <a:t>: Will be scrutinized (unlike speaking on employer’s </a:t>
            </a:r>
            <a:r>
              <a:rPr lang="en-US" i="1" dirty="0" smtClean="0"/>
              <a:t>behalf</a:t>
            </a:r>
            <a:r>
              <a:rPr lang="en-US" dirty="0" smtClean="0"/>
              <a:t>, which can be banned).</a:t>
            </a:r>
            <a:endParaRPr lang="en-US" dirty="0"/>
          </a:p>
          <a:p>
            <a:pPr marL="400050" lvl="1" indent="0" algn="just">
              <a:spcAft>
                <a:spcPts val="1200"/>
              </a:spcAft>
              <a:buNone/>
              <a:defRPr/>
            </a:pPr>
            <a:endParaRPr lang="en-US" sz="3200"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a:t>
            </a:fld>
            <a:endParaRPr lang="en-US">
              <a:solidFill>
                <a:srgbClr val="9C4636">
                  <a:tint val="75000"/>
                </a:srgbClr>
              </a:solidFill>
            </a:endParaRPr>
          </a:p>
        </p:txBody>
      </p:sp>
    </p:spTree>
    <p:extLst>
      <p:ext uri="{BB962C8B-B14F-4D97-AF65-F5344CB8AC3E}">
        <p14:creationId xmlns:p14="http://schemas.microsoft.com/office/powerpoint/2010/main" val="4255125042"/>
      </p:ext>
    </p:extLst>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eaLnBrk="1" hangingPunct="1">
              <a:spcBef>
                <a:spcPct val="0"/>
              </a:spcBef>
              <a:spcAft>
                <a:spcPts val="600"/>
              </a:spcAft>
              <a:buFont typeface="Wingdings" charset="0"/>
              <a:buChar char="§"/>
            </a:pPr>
            <a:r>
              <a:rPr lang="en-US" altLang="en-US" sz="2800" dirty="0" smtClean="0">
                <a:solidFill>
                  <a:schemeClr val="bg2">
                    <a:lumMod val="10000"/>
                  </a:schemeClr>
                </a:solidFill>
                <a:latin typeface="+mn-lt"/>
              </a:rPr>
              <a:t>On Dec. </a:t>
            </a:r>
            <a:r>
              <a:rPr lang="en-US" altLang="en-US" sz="2800" dirty="0">
                <a:solidFill>
                  <a:schemeClr val="bg2">
                    <a:lumMod val="10000"/>
                  </a:schemeClr>
                </a:solidFill>
                <a:latin typeface="+mn-lt"/>
              </a:rPr>
              <a:t>10, 2017, </a:t>
            </a:r>
            <a:r>
              <a:rPr lang="en-US" altLang="en-US" sz="2800" dirty="0" smtClean="0">
                <a:solidFill>
                  <a:schemeClr val="bg2">
                    <a:lumMod val="10000"/>
                  </a:schemeClr>
                </a:solidFill>
                <a:latin typeface="+mn-lt"/>
              </a:rPr>
              <a:t>Judge Burke ruled in </a:t>
            </a:r>
            <a:r>
              <a:rPr lang="en-US" altLang="en-US" sz="2800" i="1" dirty="0" smtClean="0">
                <a:solidFill>
                  <a:schemeClr val="bg2">
                    <a:lumMod val="10000"/>
                  </a:schemeClr>
                </a:solidFill>
                <a:latin typeface="+mn-lt"/>
              </a:rPr>
              <a:t>Minn. Chamber of Commerce et al v. City of Minneapolis</a:t>
            </a:r>
            <a:r>
              <a:rPr lang="en-US" altLang="en-US" sz="2800" dirty="0" smtClean="0">
                <a:solidFill>
                  <a:schemeClr val="bg2">
                    <a:lumMod val="10000"/>
                  </a:schemeClr>
                </a:solidFill>
                <a:latin typeface="+mn-lt"/>
              </a:rPr>
              <a:t>, 27-cv-17-17198 that the minimum wage ordinance did </a:t>
            </a:r>
            <a:r>
              <a:rPr lang="en-US" altLang="en-US" sz="2800" b="1" i="1" u="sng" dirty="0" smtClean="0">
                <a:solidFill>
                  <a:schemeClr val="bg2">
                    <a:lumMod val="10000"/>
                  </a:schemeClr>
                </a:solidFill>
                <a:latin typeface="+mn-lt"/>
              </a:rPr>
              <a:t>not</a:t>
            </a:r>
            <a:r>
              <a:rPr lang="en-US" altLang="en-US" sz="2800" dirty="0" smtClean="0">
                <a:solidFill>
                  <a:schemeClr val="bg2">
                    <a:lumMod val="10000"/>
                  </a:schemeClr>
                </a:solidFill>
                <a:latin typeface="+mn-lt"/>
              </a:rPr>
              <a:t> have extraterritorial effect.</a:t>
            </a:r>
          </a:p>
          <a:p>
            <a:pPr marL="457200" indent="-457200" eaLnBrk="1" hangingPunct="1">
              <a:spcBef>
                <a:spcPct val="0"/>
              </a:spcBef>
              <a:spcAft>
                <a:spcPts val="600"/>
              </a:spcAft>
              <a:buFont typeface="Wingdings" charset="0"/>
              <a:buChar char="§"/>
            </a:pPr>
            <a:r>
              <a:rPr lang="en-US" altLang="en-US" sz="2800" dirty="0">
                <a:solidFill>
                  <a:schemeClr val="bg2">
                    <a:lumMod val="10000"/>
                  </a:schemeClr>
                </a:solidFill>
                <a:latin typeface="+mn-lt"/>
              </a:rPr>
              <a:t>Noted that </a:t>
            </a:r>
            <a:r>
              <a:rPr lang="en-US" altLang="en-US" sz="2800" dirty="0" smtClean="0">
                <a:solidFill>
                  <a:schemeClr val="bg2">
                    <a:lumMod val="10000"/>
                  </a:schemeClr>
                </a:solidFill>
                <a:latin typeface="+mn-lt"/>
              </a:rPr>
              <a:t>the minimum wage ordinance applied only to “work </a:t>
            </a:r>
            <a:r>
              <a:rPr lang="en-US" altLang="en-US" sz="2800" dirty="0">
                <a:solidFill>
                  <a:schemeClr val="bg2">
                    <a:lumMod val="10000"/>
                  </a:schemeClr>
                </a:solidFill>
                <a:latin typeface="+mn-lt"/>
              </a:rPr>
              <a:t>actually performed within the city limits of Minneapolis</a:t>
            </a:r>
            <a:r>
              <a:rPr lang="en-US" altLang="en-US" sz="2800" dirty="0" smtClean="0">
                <a:solidFill>
                  <a:schemeClr val="bg2">
                    <a:lumMod val="10000"/>
                  </a:schemeClr>
                </a:solidFill>
                <a:latin typeface="+mn-lt"/>
              </a:rPr>
              <a:t>.”</a:t>
            </a:r>
            <a:r>
              <a:rPr lang="en-US" altLang="en-US" sz="2800" dirty="0">
                <a:solidFill>
                  <a:schemeClr val="bg2">
                    <a:lumMod val="10000"/>
                  </a:schemeClr>
                </a:solidFill>
                <a:latin typeface="+mn-lt"/>
              </a:rPr>
              <a:t>	 	</a:t>
            </a:r>
            <a:endParaRPr lang="en-US" altLang="en-US" sz="2800" dirty="0" smtClean="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1200150" lvl="1" indent="-457200" eaLnBrk="1" hangingPunct="1">
              <a:spcBef>
                <a:spcPct val="0"/>
              </a:spcBef>
              <a:spcAft>
                <a:spcPts val="600"/>
              </a:spcAft>
              <a:buFont typeface="Wingdings" charset="0"/>
              <a:buChar char="§"/>
            </a:pPr>
            <a:endParaRPr lang="en-US" altLang="en-US" sz="2800" dirty="0" smtClean="0">
              <a:solidFill>
                <a:schemeClr val="bg2">
                  <a:lumMod val="10000"/>
                </a:schemeClr>
              </a:solidFill>
              <a:latin typeface="+mn-lt"/>
            </a:endParaRPr>
          </a:p>
          <a:p>
            <a:pPr marL="800100" indent="-457200">
              <a:spcBef>
                <a:spcPct val="0"/>
              </a:spcBef>
              <a:spcAft>
                <a:spcPts val="600"/>
              </a:spcAft>
              <a:buFont typeface="Wingdings" charset="0"/>
              <a:buChar char="§"/>
            </a:pPr>
            <a:endParaRPr lang="en-US" altLang="en-US" sz="2800" dirty="0" smtClean="0">
              <a:solidFill>
                <a:schemeClr val="bg2">
                  <a:lumMod val="10000"/>
                </a:schemeClr>
              </a:solidFill>
              <a:latin typeface="+mn-lt"/>
            </a:endParaRPr>
          </a:p>
        </p:txBody>
      </p:sp>
      <p:sp>
        <p:nvSpPr>
          <p:cNvPr id="3" name="Title 2"/>
          <p:cNvSpPr>
            <a:spLocks noGrp="1"/>
          </p:cNvSpPr>
          <p:nvPr>
            <p:ph type="ctrTitle"/>
          </p:nvPr>
        </p:nvSpPr>
        <p:spPr>
          <a:xfrm>
            <a:off x="0" y="1268760"/>
            <a:ext cx="9144000" cy="831503"/>
          </a:xfrm>
        </p:spPr>
        <p:txBody>
          <a:bodyPr/>
          <a:lstStyle/>
          <a:p>
            <a:pPr algn="ctr">
              <a:defRPr/>
            </a:pPr>
            <a:r>
              <a:rPr lang="en-US" sz="3200" b="1" dirty="0" smtClean="0">
                <a:latin typeface="+mj-lt"/>
              </a:rPr>
              <a:t>MPLS Minimum Wage </a:t>
            </a:r>
            <a:r>
              <a:rPr lang="en-US" sz="3200" dirty="0" smtClean="0">
                <a:latin typeface="+mj-lt"/>
              </a:rPr>
              <a:t>(cont.)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190</a:t>
            </a:fld>
            <a:endParaRPr lang="en-US">
              <a:solidFill>
                <a:srgbClr val="9C4636">
                  <a:tint val="75000"/>
                </a:srgbClr>
              </a:solidFill>
            </a:endParaRPr>
          </a:p>
        </p:txBody>
      </p:sp>
    </p:spTree>
    <p:extLst>
      <p:ext uri="{BB962C8B-B14F-4D97-AF65-F5344CB8AC3E}">
        <p14:creationId xmlns:p14="http://schemas.microsoft.com/office/powerpoint/2010/main" val="319055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544888"/>
          </a:xfrm>
        </p:spPr>
        <p:txBody>
          <a:bodyPr>
            <a:noAutofit/>
          </a:bodyPr>
          <a:lstStyle/>
          <a:p>
            <a:pPr marL="457200" indent="-457200">
              <a:spcBef>
                <a:spcPct val="0"/>
              </a:spcBef>
              <a:spcAft>
                <a:spcPts val="600"/>
              </a:spcAft>
              <a:buFont typeface="Wingdings" charset="0"/>
              <a:buChar char="§"/>
            </a:pPr>
            <a:r>
              <a:rPr lang="en-US" altLang="en-US" sz="2500" dirty="0" smtClean="0">
                <a:solidFill>
                  <a:schemeClr val="bg2">
                    <a:lumMod val="10000"/>
                  </a:schemeClr>
                </a:solidFill>
                <a:latin typeface="+mn-lt"/>
              </a:rPr>
              <a:t>St. Paul City Council propose a $15 minimum wage ordinance in Oct. 2018.</a:t>
            </a:r>
          </a:p>
          <a:p>
            <a:pPr marL="457200" indent="-457200">
              <a:spcBef>
                <a:spcPct val="0"/>
              </a:spcBef>
              <a:spcAft>
                <a:spcPts val="600"/>
              </a:spcAft>
              <a:buFont typeface="Wingdings" charset="0"/>
              <a:buChar char="§"/>
            </a:pPr>
            <a:r>
              <a:rPr lang="en-US" altLang="en-US" sz="2500" dirty="0">
                <a:solidFill>
                  <a:schemeClr val="bg2">
                    <a:lumMod val="10000"/>
                  </a:schemeClr>
                </a:solidFill>
                <a:latin typeface="+mn-lt"/>
              </a:rPr>
              <a:t>Proposal would begin phasing in the wage hike in </a:t>
            </a:r>
            <a:r>
              <a:rPr lang="en-US" altLang="en-US" sz="2500" dirty="0" smtClean="0">
                <a:solidFill>
                  <a:schemeClr val="bg2">
                    <a:lumMod val="10000"/>
                  </a:schemeClr>
                </a:solidFill>
                <a:latin typeface="+mn-lt"/>
              </a:rPr>
              <a:t>2020:</a:t>
            </a:r>
          </a:p>
          <a:p>
            <a:pPr marL="1200150" lvl="1" indent="-457200">
              <a:spcBef>
                <a:spcPct val="0"/>
              </a:spcBef>
              <a:spcAft>
                <a:spcPts val="600"/>
              </a:spcAft>
              <a:buFont typeface="Wingdings" charset="0"/>
              <a:buChar char="§"/>
            </a:pPr>
            <a:r>
              <a:rPr lang="en-US" altLang="en-US" sz="2500" dirty="0" smtClean="0">
                <a:solidFill>
                  <a:schemeClr val="bg2">
                    <a:lumMod val="10000"/>
                  </a:schemeClr>
                </a:solidFill>
                <a:latin typeface="+mn-lt"/>
              </a:rPr>
              <a:t>100+ </a:t>
            </a:r>
            <a:r>
              <a:rPr lang="en-US" altLang="en-US" sz="2500" dirty="0">
                <a:solidFill>
                  <a:schemeClr val="bg2">
                    <a:lumMod val="10000"/>
                  </a:schemeClr>
                </a:solidFill>
                <a:latin typeface="+mn-lt"/>
              </a:rPr>
              <a:t>workers</a:t>
            </a:r>
            <a:r>
              <a:rPr lang="en-US" altLang="en-US" sz="2500" dirty="0" smtClean="0">
                <a:solidFill>
                  <a:schemeClr val="bg2">
                    <a:lumMod val="10000"/>
                  </a:schemeClr>
                </a:solidFill>
                <a:latin typeface="+mn-lt"/>
              </a:rPr>
              <a:t>—$</a:t>
            </a:r>
            <a:r>
              <a:rPr lang="en-US" altLang="en-US" sz="2500" dirty="0">
                <a:solidFill>
                  <a:schemeClr val="bg2">
                    <a:lumMod val="10000"/>
                  </a:schemeClr>
                </a:solidFill>
                <a:latin typeface="+mn-lt"/>
              </a:rPr>
              <a:t>15 minimum wage by July 1, 2023.</a:t>
            </a:r>
            <a:endParaRPr lang="en-US" altLang="en-US" sz="2500" dirty="0" smtClean="0">
              <a:solidFill>
                <a:schemeClr val="bg2">
                  <a:lumMod val="10000"/>
                </a:schemeClr>
              </a:solidFill>
              <a:latin typeface="+mn-lt"/>
            </a:endParaRPr>
          </a:p>
          <a:p>
            <a:pPr marL="1200150" lvl="1" indent="-457200">
              <a:spcBef>
                <a:spcPct val="0"/>
              </a:spcBef>
              <a:spcAft>
                <a:spcPts val="600"/>
              </a:spcAft>
              <a:buFont typeface="Wingdings" charset="0"/>
              <a:buChar char="§"/>
            </a:pPr>
            <a:r>
              <a:rPr lang="en-US" altLang="en-US" sz="2500" dirty="0">
                <a:solidFill>
                  <a:schemeClr val="bg2">
                    <a:lumMod val="10000"/>
                  </a:schemeClr>
                </a:solidFill>
                <a:latin typeface="+mn-lt"/>
              </a:rPr>
              <a:t>6 to 100 workers—$15 an hour by July 1, </a:t>
            </a:r>
            <a:r>
              <a:rPr lang="en-US" altLang="en-US" sz="2500" dirty="0" smtClean="0">
                <a:solidFill>
                  <a:schemeClr val="bg2">
                    <a:lumMod val="10000"/>
                  </a:schemeClr>
                </a:solidFill>
                <a:latin typeface="+mn-lt"/>
              </a:rPr>
              <a:t>2025.</a:t>
            </a:r>
            <a:endParaRPr lang="en-US" altLang="en-US" sz="2500" dirty="0">
              <a:solidFill>
                <a:schemeClr val="bg2">
                  <a:lumMod val="10000"/>
                </a:schemeClr>
              </a:solidFill>
              <a:latin typeface="+mn-lt"/>
            </a:endParaRPr>
          </a:p>
          <a:p>
            <a:pPr marL="1200150" lvl="1" indent="-457200">
              <a:spcBef>
                <a:spcPct val="0"/>
              </a:spcBef>
              <a:spcAft>
                <a:spcPts val="600"/>
              </a:spcAft>
              <a:buFont typeface="Wingdings" charset="0"/>
              <a:buChar char="§"/>
            </a:pPr>
            <a:r>
              <a:rPr lang="en-US" altLang="en-US" sz="2500" dirty="0" smtClean="0">
                <a:solidFill>
                  <a:schemeClr val="bg2">
                    <a:lumMod val="10000"/>
                  </a:schemeClr>
                </a:solidFill>
                <a:latin typeface="+mn-lt"/>
              </a:rPr>
              <a:t>1 to </a:t>
            </a:r>
            <a:r>
              <a:rPr lang="en-US" altLang="en-US" sz="2500" dirty="0">
                <a:solidFill>
                  <a:schemeClr val="bg2">
                    <a:lumMod val="10000"/>
                  </a:schemeClr>
                </a:solidFill>
                <a:latin typeface="+mn-lt"/>
              </a:rPr>
              <a:t>5 workers—$15 an hour by July 1, </a:t>
            </a:r>
            <a:r>
              <a:rPr lang="en-US" altLang="en-US" sz="2500" dirty="0" smtClean="0">
                <a:solidFill>
                  <a:schemeClr val="bg2">
                    <a:lumMod val="10000"/>
                  </a:schemeClr>
                </a:solidFill>
                <a:latin typeface="+mn-lt"/>
              </a:rPr>
              <a:t>2027.</a:t>
            </a:r>
          </a:p>
          <a:p>
            <a:pPr marL="457200" indent="-457200">
              <a:spcBef>
                <a:spcPct val="0"/>
              </a:spcBef>
              <a:spcAft>
                <a:spcPts val="600"/>
              </a:spcAft>
              <a:buFont typeface="Wingdings" charset="0"/>
              <a:buChar char="§"/>
            </a:pPr>
            <a:r>
              <a:rPr lang="en-US" altLang="en-US" sz="2500" dirty="0" smtClean="0">
                <a:solidFill>
                  <a:schemeClr val="bg2">
                    <a:lumMod val="10000"/>
                  </a:schemeClr>
                </a:solidFill>
                <a:latin typeface="+mn-lt"/>
              </a:rPr>
              <a:t>No tip credit.</a:t>
            </a:r>
          </a:p>
        </p:txBody>
      </p:sp>
      <p:sp>
        <p:nvSpPr>
          <p:cNvPr id="3" name="Title 2"/>
          <p:cNvSpPr>
            <a:spLocks noGrp="1"/>
          </p:cNvSpPr>
          <p:nvPr>
            <p:ph type="ctrTitle"/>
          </p:nvPr>
        </p:nvSpPr>
        <p:spPr>
          <a:xfrm>
            <a:off x="762000" y="1268760"/>
            <a:ext cx="7924800" cy="831503"/>
          </a:xfrm>
        </p:spPr>
        <p:txBody>
          <a:bodyPr/>
          <a:lstStyle/>
          <a:p>
            <a:pPr algn="ctr">
              <a:defRPr/>
            </a:pPr>
            <a:r>
              <a:rPr lang="en-US" sz="3200" b="1" dirty="0" smtClean="0">
                <a:latin typeface="+mj-lt"/>
              </a:rPr>
              <a:t>St. Paul $15 Minimum Wage</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191</a:t>
            </a:fld>
            <a:endParaRPr lang="en-US">
              <a:solidFill>
                <a:srgbClr val="9C4636">
                  <a:tint val="75000"/>
                </a:srgbClr>
              </a:solidFill>
            </a:endParaRPr>
          </a:p>
        </p:txBody>
      </p:sp>
    </p:spTree>
    <p:extLst>
      <p:ext uri="{BB962C8B-B14F-4D97-AF65-F5344CB8AC3E}">
        <p14:creationId xmlns:p14="http://schemas.microsoft.com/office/powerpoint/2010/main" val="1645235279"/>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smtClean="0">
                <a:latin typeface="+mj-lt"/>
              </a:rPr>
              <a:t>Other Case Updates</a:t>
            </a:r>
            <a:endParaRPr lang="en-US" sz="3600" b="1" dirty="0">
              <a:latin typeface="+mj-lt"/>
            </a:endParaRPr>
          </a:p>
        </p:txBody>
      </p:sp>
      <p:pic>
        <p:nvPicPr>
          <p:cNvPr id="9218" name="Picture 2" descr="https://farm9.staticflickr.com/8062/8213432552_aa34a48fb2_k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420888"/>
            <a:ext cx="5259710" cy="35035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192</a:t>
            </a:fld>
            <a:endParaRPr lang="en-US">
              <a:solidFill>
                <a:srgbClr val="9C4636">
                  <a:tint val="75000"/>
                </a:srgbClr>
              </a:solidFill>
            </a:endParaRPr>
          </a:p>
        </p:txBody>
      </p:sp>
    </p:spTree>
    <p:extLst>
      <p:ext uri="{BB962C8B-B14F-4D97-AF65-F5344CB8AC3E}">
        <p14:creationId xmlns:p14="http://schemas.microsoft.com/office/powerpoint/2010/main" val="3643030055"/>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500" dirty="0" smtClean="0">
                <a:solidFill>
                  <a:schemeClr val="bg2">
                    <a:lumMod val="10000"/>
                  </a:schemeClr>
                </a:solidFill>
                <a:latin typeface="+mn-lt"/>
              </a:rPr>
              <a:t>Under the ADA, there is a split on how much leave is a reasonable accommodation:</a:t>
            </a:r>
          </a:p>
          <a:p>
            <a:pPr marL="1200150" lvl="1" indent="-457200" eaLnBrk="1" hangingPunct="1">
              <a:spcBef>
                <a:spcPct val="0"/>
              </a:spcBef>
              <a:spcAft>
                <a:spcPts val="1200"/>
              </a:spcAft>
              <a:buFont typeface="Wingdings" charset="0"/>
              <a:buChar char="§"/>
            </a:pPr>
            <a:r>
              <a:rPr lang="en-US" altLang="en-US" sz="2500" b="1" dirty="0">
                <a:solidFill>
                  <a:schemeClr val="bg2">
                    <a:lumMod val="10000"/>
                  </a:schemeClr>
                </a:solidFill>
                <a:latin typeface="+mn-lt"/>
              </a:rPr>
              <a:t>EEOC Guidance:</a:t>
            </a:r>
            <a:r>
              <a:rPr lang="en-US" altLang="en-US" sz="2500" dirty="0">
                <a:solidFill>
                  <a:schemeClr val="bg2">
                    <a:lumMod val="10000"/>
                  </a:schemeClr>
                </a:solidFill>
                <a:latin typeface="+mn-lt"/>
              </a:rPr>
              <a:t> Unpaid leave must be considered as an accommodation (unless undue hardship).</a:t>
            </a:r>
          </a:p>
          <a:p>
            <a:pPr marL="1200150" lvl="1" indent="-457200" eaLnBrk="1" hangingPunct="1">
              <a:spcBef>
                <a:spcPct val="0"/>
              </a:spcBef>
              <a:spcAft>
                <a:spcPts val="1200"/>
              </a:spcAft>
              <a:buFont typeface="Wingdings" charset="0"/>
              <a:buChar char="§"/>
            </a:pPr>
            <a:r>
              <a:rPr lang="en-US" altLang="en-US" sz="2500" b="1" dirty="0">
                <a:solidFill>
                  <a:schemeClr val="bg2">
                    <a:lumMod val="10000"/>
                  </a:schemeClr>
                </a:solidFill>
                <a:latin typeface="+mn-lt"/>
              </a:rPr>
              <a:t>7th Circuit:</a:t>
            </a:r>
            <a:r>
              <a:rPr lang="en-US" altLang="en-US" sz="2500" dirty="0">
                <a:solidFill>
                  <a:schemeClr val="bg2">
                    <a:lumMod val="10000"/>
                  </a:schemeClr>
                </a:solidFill>
                <a:latin typeface="+mn-lt"/>
              </a:rPr>
              <a:t> held in </a:t>
            </a:r>
            <a:r>
              <a:rPr lang="en-US" altLang="en-US" sz="2500" i="1" dirty="0">
                <a:solidFill>
                  <a:schemeClr val="bg2">
                    <a:lumMod val="10000"/>
                  </a:schemeClr>
                </a:solidFill>
                <a:latin typeface="+mn-lt"/>
              </a:rPr>
              <a:t>Severson</a:t>
            </a:r>
            <a:r>
              <a:rPr lang="en-US" altLang="en-US" sz="2500" dirty="0">
                <a:solidFill>
                  <a:schemeClr val="bg2">
                    <a:lumMod val="10000"/>
                  </a:schemeClr>
                </a:solidFill>
                <a:latin typeface="+mn-lt"/>
              </a:rPr>
              <a:t> and </a:t>
            </a:r>
            <a:r>
              <a:rPr lang="en-US" altLang="en-US" sz="2500" i="1" dirty="0">
                <a:solidFill>
                  <a:schemeClr val="bg2">
                    <a:lumMod val="10000"/>
                  </a:schemeClr>
                </a:solidFill>
                <a:latin typeface="+mn-lt"/>
              </a:rPr>
              <a:t>Golden</a:t>
            </a:r>
            <a:r>
              <a:rPr lang="en-US" altLang="en-US" sz="2500" dirty="0">
                <a:solidFill>
                  <a:schemeClr val="bg2">
                    <a:lumMod val="10000"/>
                  </a:schemeClr>
                </a:solidFill>
                <a:latin typeface="+mn-lt"/>
              </a:rPr>
              <a:t> that a multi-month leave is never a reasonable accommodation. </a:t>
            </a:r>
            <a:endParaRPr lang="en-US" altLang="en-US" sz="25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en-US" altLang="en-US" sz="2500" b="1" dirty="0" smtClean="0">
                <a:solidFill>
                  <a:schemeClr val="bg2">
                    <a:lumMod val="10000"/>
                  </a:schemeClr>
                </a:solidFill>
                <a:latin typeface="+mn-lt"/>
              </a:rPr>
              <a:t>8th </a:t>
            </a:r>
            <a:r>
              <a:rPr lang="en-US" altLang="en-US" sz="2500" b="1" dirty="0">
                <a:solidFill>
                  <a:schemeClr val="bg2">
                    <a:lumMod val="10000"/>
                  </a:schemeClr>
                </a:solidFill>
                <a:latin typeface="+mn-lt"/>
              </a:rPr>
              <a:t>Circuit:</a:t>
            </a:r>
            <a:r>
              <a:rPr lang="en-US" altLang="en-US" sz="2500" dirty="0">
                <a:solidFill>
                  <a:schemeClr val="bg2">
                    <a:lumMod val="10000"/>
                  </a:schemeClr>
                </a:solidFill>
                <a:latin typeface="+mn-lt"/>
              </a:rPr>
              <a:t> has not adopted </a:t>
            </a:r>
            <a:r>
              <a:rPr lang="en-US" altLang="en-US" sz="2500" i="1" dirty="0">
                <a:solidFill>
                  <a:schemeClr val="bg2">
                    <a:lumMod val="10000"/>
                  </a:schemeClr>
                </a:solidFill>
                <a:latin typeface="+mn-lt"/>
              </a:rPr>
              <a:t>Severson</a:t>
            </a:r>
            <a:r>
              <a:rPr lang="en-US" altLang="en-US" sz="2500" dirty="0">
                <a:solidFill>
                  <a:schemeClr val="bg2">
                    <a:lumMod val="10000"/>
                  </a:schemeClr>
                </a:solidFill>
                <a:latin typeface="+mn-lt"/>
              </a:rPr>
              <a:t> or </a:t>
            </a:r>
            <a:r>
              <a:rPr lang="en-US" altLang="en-US" sz="2500" i="1" dirty="0">
                <a:solidFill>
                  <a:schemeClr val="bg2">
                    <a:lumMod val="10000"/>
                  </a:schemeClr>
                </a:solidFill>
                <a:latin typeface="+mn-lt"/>
              </a:rPr>
              <a:t>Golden</a:t>
            </a:r>
            <a:r>
              <a:rPr lang="en-US" altLang="en-US" sz="2500" dirty="0">
                <a:solidFill>
                  <a:schemeClr val="bg2">
                    <a:lumMod val="10000"/>
                  </a:schemeClr>
                </a:solidFill>
                <a:latin typeface="+mn-lt"/>
              </a:rPr>
              <a:t>. </a:t>
            </a: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How Much Leave Is Too Much?</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193</a:t>
            </a:fld>
            <a:endParaRPr lang="en-US">
              <a:solidFill>
                <a:srgbClr val="9C4636">
                  <a:tint val="75000"/>
                </a:srgbClr>
              </a:solidFill>
            </a:endParaRPr>
          </a:p>
        </p:txBody>
      </p:sp>
    </p:spTree>
    <p:extLst>
      <p:ext uri="{BB962C8B-B14F-4D97-AF65-F5344CB8AC3E}">
        <p14:creationId xmlns:p14="http://schemas.microsoft.com/office/powerpoint/2010/main" val="2850734283"/>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sz="2800" b="1" u="sng" dirty="0" smtClean="0">
                <a:latin typeface="+mj-lt"/>
              </a:rPr>
              <a:t>Severson v</a:t>
            </a:r>
            <a:r>
              <a:rPr lang="en-US" sz="2800" b="1" u="sng" dirty="0">
                <a:latin typeface="+mj-lt"/>
              </a:rPr>
              <a:t>. </a:t>
            </a:r>
            <a:r>
              <a:rPr lang="en-US" sz="2800" b="1" u="sng" dirty="0" smtClean="0">
                <a:latin typeface="+mj-lt"/>
              </a:rPr>
              <a:t>Heartland Woodcraft, Inc.</a:t>
            </a:r>
            <a:r>
              <a:rPr lang="en-US" sz="2800" b="1" dirty="0" smtClean="0">
                <a:latin typeface="+mj-lt"/>
              </a:rPr>
              <a:t>, </a:t>
            </a:r>
            <a:r>
              <a:rPr lang="en-US" b="1" dirty="0" smtClean="0">
                <a:latin typeface="+mj-lt"/>
              </a:rPr>
              <a:t/>
            </a:r>
            <a:br>
              <a:rPr lang="en-US" b="1" dirty="0" smtClean="0">
                <a:latin typeface="+mj-lt"/>
              </a:rPr>
            </a:br>
            <a:r>
              <a:rPr lang="en-US" sz="2200" dirty="0" smtClean="0">
                <a:latin typeface="+mj-lt"/>
              </a:rPr>
              <a:t>(7th </a:t>
            </a:r>
            <a:r>
              <a:rPr lang="en-US" sz="2200" dirty="0">
                <a:latin typeface="+mj-lt"/>
              </a:rPr>
              <a:t>Cir. </a:t>
            </a:r>
            <a:r>
              <a:rPr lang="en-US" sz="2200" dirty="0" smtClean="0">
                <a:latin typeface="+mj-lt"/>
              </a:rPr>
              <a:t>Sept. 20, 2017)</a:t>
            </a:r>
            <a:endParaRPr lang="en-US" sz="2200"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In </a:t>
            </a:r>
            <a:r>
              <a:rPr lang="en-US" altLang="en-US" sz="2400" dirty="0">
                <a:solidFill>
                  <a:schemeClr val="bg2">
                    <a:lumMod val="10000"/>
                  </a:schemeClr>
                </a:solidFill>
                <a:latin typeface="+mn-lt"/>
              </a:rPr>
              <a:t>June 2013, Severson took a 12-week leave for a long-standing back problem</a:t>
            </a:r>
            <a:r>
              <a:rPr lang="en-US" altLang="en-US" sz="2400" dirty="0" smtClean="0">
                <a:solidFill>
                  <a:schemeClr val="bg2">
                    <a:lumMod val="10000"/>
                  </a:schemeClr>
                </a:solidFill>
                <a:latin typeface="+mn-lt"/>
              </a:rPr>
              <a:t>.</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At the end of </a:t>
            </a:r>
            <a:r>
              <a:rPr lang="en-US" altLang="en-US" sz="2400" dirty="0">
                <a:solidFill>
                  <a:schemeClr val="bg2">
                    <a:lumMod val="10000"/>
                  </a:schemeClr>
                </a:solidFill>
                <a:latin typeface="+mn-lt"/>
              </a:rPr>
              <a:t>his leave, Severson had surgery on his back, which would require that he be off work for another </a:t>
            </a:r>
            <a:r>
              <a:rPr lang="en-US" altLang="en-US" sz="2400" dirty="0" smtClean="0">
                <a:solidFill>
                  <a:schemeClr val="bg2">
                    <a:lumMod val="10000"/>
                  </a:schemeClr>
                </a:solidFill>
                <a:latin typeface="+mn-lt"/>
              </a:rPr>
              <a:t>2-3 months.</a:t>
            </a:r>
          </a:p>
          <a:p>
            <a:pPr marL="457200" indent="-457200">
              <a:spcBef>
                <a:spcPct val="0"/>
              </a:spcBef>
              <a:spcAft>
                <a:spcPts val="1200"/>
              </a:spcAft>
              <a:buFont typeface="Wingdings" charset="0"/>
              <a:buChar char="§"/>
            </a:pPr>
            <a:r>
              <a:rPr lang="en-US" altLang="en-US" sz="2400" dirty="0">
                <a:solidFill>
                  <a:schemeClr val="bg2">
                    <a:lumMod val="10000"/>
                  </a:schemeClr>
                </a:solidFill>
                <a:latin typeface="+mn-lt"/>
              </a:rPr>
              <a:t>Severson asked Heartland to continue his leave of </a:t>
            </a:r>
            <a:r>
              <a:rPr lang="en-US" altLang="en-US" sz="2400" dirty="0" smtClean="0">
                <a:solidFill>
                  <a:schemeClr val="bg2">
                    <a:lumMod val="10000"/>
                  </a:schemeClr>
                </a:solidFill>
                <a:latin typeface="+mn-lt"/>
              </a:rPr>
              <a:t>absence, </a:t>
            </a:r>
            <a:r>
              <a:rPr lang="en-US" altLang="en-US" sz="2400" dirty="0">
                <a:solidFill>
                  <a:schemeClr val="bg2">
                    <a:lumMod val="10000"/>
                  </a:schemeClr>
                </a:solidFill>
                <a:latin typeface="+mn-lt"/>
              </a:rPr>
              <a:t>but the company declined. </a:t>
            </a:r>
            <a:endParaRPr lang="en-US" altLang="en-US" sz="2400" dirty="0" smtClean="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Instead</a:t>
            </a:r>
            <a:r>
              <a:rPr lang="en-US" altLang="en-US" sz="2400" dirty="0">
                <a:solidFill>
                  <a:schemeClr val="bg2">
                    <a:lumMod val="10000"/>
                  </a:schemeClr>
                </a:solidFill>
                <a:latin typeface="+mn-lt"/>
              </a:rPr>
              <a:t>, </a:t>
            </a:r>
            <a:r>
              <a:rPr lang="en-US" altLang="en-US" sz="2400" dirty="0" smtClean="0">
                <a:solidFill>
                  <a:schemeClr val="bg2">
                    <a:lumMod val="10000"/>
                  </a:schemeClr>
                </a:solidFill>
                <a:latin typeface="+mn-lt"/>
              </a:rPr>
              <a:t>Heartland </a:t>
            </a:r>
            <a:r>
              <a:rPr lang="en-US" altLang="en-US" sz="2400" dirty="0">
                <a:solidFill>
                  <a:schemeClr val="bg2">
                    <a:lumMod val="10000"/>
                  </a:schemeClr>
                </a:solidFill>
                <a:latin typeface="+mn-lt"/>
              </a:rPr>
              <a:t>terminated his employment and invited him to reapply when he had recovered sufficiently to return to </a:t>
            </a:r>
            <a:r>
              <a:rPr lang="en-US" altLang="en-US" sz="2400" dirty="0" smtClean="0">
                <a:solidFill>
                  <a:schemeClr val="bg2">
                    <a:lumMod val="10000"/>
                  </a:schemeClr>
                </a:solidFill>
                <a:latin typeface="+mn-lt"/>
              </a:rPr>
              <a:t>works.</a:t>
            </a: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194</a:t>
            </a:fld>
            <a:endParaRPr lang="en-US">
              <a:solidFill>
                <a:srgbClr val="9C4636">
                  <a:tint val="75000"/>
                </a:srgbClr>
              </a:solidFill>
            </a:endParaRPr>
          </a:p>
        </p:txBody>
      </p:sp>
    </p:spTree>
    <p:extLst>
      <p:ext uri="{BB962C8B-B14F-4D97-AF65-F5344CB8AC3E}">
        <p14:creationId xmlns:p14="http://schemas.microsoft.com/office/powerpoint/2010/main" val="3949247041"/>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b="1" u="sng" dirty="0" smtClean="0">
                <a:latin typeface="+mj-lt"/>
              </a:rPr>
              <a:t>Severson v</a:t>
            </a:r>
            <a:r>
              <a:rPr lang="en-US" b="1" u="sng" dirty="0">
                <a:latin typeface="+mj-lt"/>
              </a:rPr>
              <a:t>. </a:t>
            </a:r>
            <a:r>
              <a:rPr lang="en-US" b="1" u="sng" dirty="0" smtClean="0">
                <a:latin typeface="+mj-lt"/>
              </a:rPr>
              <a:t>Heartland Woodcraft, Inc.</a:t>
            </a:r>
            <a:r>
              <a:rPr lang="en-US" b="1" dirty="0" smtClean="0">
                <a:latin typeface="+mj-lt"/>
              </a:rPr>
              <a:t>, cont.</a:t>
            </a:r>
            <a:endParaRPr lang="en-US" b="1"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Severson sued under ADA for failure-to-accommodate.</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7</a:t>
            </a:r>
            <a:r>
              <a:rPr lang="en-US" altLang="en-US" sz="2400" baseline="30000" dirty="0" smtClean="0">
                <a:solidFill>
                  <a:schemeClr val="bg2">
                    <a:lumMod val="10000"/>
                  </a:schemeClr>
                </a:solidFill>
                <a:latin typeface="+mn-lt"/>
              </a:rPr>
              <a:t>th</a:t>
            </a:r>
            <a:r>
              <a:rPr lang="en-US" altLang="en-US" sz="2400" dirty="0" smtClean="0">
                <a:solidFill>
                  <a:schemeClr val="bg2">
                    <a:lumMod val="10000"/>
                  </a:schemeClr>
                </a:solidFill>
                <a:latin typeface="+mn-lt"/>
              </a:rPr>
              <a:t> Circuit affirmed lower court’s dismissal of the case:</a:t>
            </a:r>
          </a:p>
          <a:p>
            <a:pPr marL="857250" lvl="1" indent="-457200">
              <a:spcBef>
                <a:spcPct val="0"/>
              </a:spcBef>
              <a:spcAft>
                <a:spcPts val="1200"/>
              </a:spcAft>
              <a:buFont typeface="Wingdings" charset="0"/>
              <a:buChar char="§"/>
            </a:pPr>
            <a:r>
              <a:rPr lang="en-US" altLang="en-US" sz="2400" dirty="0" smtClean="0">
                <a:solidFill>
                  <a:schemeClr val="bg2">
                    <a:lumMod val="10000"/>
                  </a:schemeClr>
                </a:solidFill>
                <a:latin typeface="+mn-lt"/>
              </a:rPr>
              <a:t>“The </a:t>
            </a:r>
            <a:r>
              <a:rPr lang="en-US" altLang="en-US" sz="2400" dirty="0">
                <a:solidFill>
                  <a:schemeClr val="bg2">
                    <a:lumMod val="10000"/>
                  </a:schemeClr>
                </a:solidFill>
                <a:latin typeface="+mn-lt"/>
              </a:rPr>
              <a:t>ADA is an </a:t>
            </a:r>
            <a:r>
              <a:rPr lang="en-US" altLang="en-US" sz="2400" b="1" i="1" dirty="0">
                <a:solidFill>
                  <a:schemeClr val="bg2">
                    <a:lumMod val="10000"/>
                  </a:schemeClr>
                </a:solidFill>
                <a:latin typeface="+mn-lt"/>
              </a:rPr>
              <a:t>antidiscrimination</a:t>
            </a:r>
            <a:r>
              <a:rPr lang="en-US" altLang="en-US" sz="2400" dirty="0">
                <a:solidFill>
                  <a:schemeClr val="bg2">
                    <a:lumMod val="10000"/>
                  </a:schemeClr>
                </a:solidFill>
                <a:latin typeface="+mn-lt"/>
              </a:rPr>
              <a:t> statute, not a </a:t>
            </a:r>
            <a:r>
              <a:rPr lang="en-US" altLang="en-US" sz="2400" b="1" i="1" dirty="0">
                <a:solidFill>
                  <a:schemeClr val="bg2">
                    <a:lumMod val="10000"/>
                  </a:schemeClr>
                </a:solidFill>
                <a:latin typeface="+mn-lt"/>
              </a:rPr>
              <a:t>medical-leave</a:t>
            </a:r>
            <a:r>
              <a:rPr lang="en-US" altLang="en-US" sz="2400" dirty="0">
                <a:solidFill>
                  <a:schemeClr val="bg2">
                    <a:lumMod val="10000"/>
                  </a:schemeClr>
                </a:solidFill>
                <a:latin typeface="+mn-lt"/>
              </a:rPr>
              <a:t> entitlement.” </a:t>
            </a: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195</a:t>
            </a:fld>
            <a:endParaRPr lang="en-US">
              <a:solidFill>
                <a:srgbClr val="9C4636">
                  <a:tint val="75000"/>
                </a:srgbClr>
              </a:solidFill>
            </a:endParaRPr>
          </a:p>
        </p:txBody>
      </p:sp>
    </p:spTree>
    <p:extLst>
      <p:ext uri="{BB962C8B-B14F-4D97-AF65-F5344CB8AC3E}">
        <p14:creationId xmlns:p14="http://schemas.microsoft.com/office/powerpoint/2010/main" val="3507363042"/>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b="1" u="sng" dirty="0">
                <a:latin typeface="+mj-lt"/>
              </a:rPr>
              <a:t>Golden v. Indianapolis Housing Agency</a:t>
            </a:r>
            <a:r>
              <a:rPr lang="en-US" b="1" dirty="0" smtClean="0">
                <a:latin typeface="+mj-lt"/>
              </a:rPr>
              <a:t>, </a:t>
            </a:r>
            <a:br>
              <a:rPr lang="en-US" b="1" dirty="0" smtClean="0">
                <a:latin typeface="+mj-lt"/>
              </a:rPr>
            </a:br>
            <a:r>
              <a:rPr lang="en-US" sz="2000" dirty="0" smtClean="0">
                <a:latin typeface="+mj-lt"/>
              </a:rPr>
              <a:t>(7th </a:t>
            </a:r>
            <a:r>
              <a:rPr lang="en-US" sz="2000" dirty="0">
                <a:latin typeface="+mj-lt"/>
              </a:rPr>
              <a:t>Cir. </a:t>
            </a:r>
            <a:r>
              <a:rPr lang="en-US" sz="2000" dirty="0" smtClean="0">
                <a:latin typeface="+mj-lt"/>
              </a:rPr>
              <a:t>Oct. 17, 2017)</a:t>
            </a:r>
            <a:endParaRPr lang="en-US" sz="2000"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Golden suffered </a:t>
            </a:r>
            <a:r>
              <a:rPr lang="en-US" altLang="en-US" sz="2400" dirty="0">
                <a:solidFill>
                  <a:schemeClr val="bg2">
                    <a:lumMod val="10000"/>
                  </a:schemeClr>
                </a:solidFill>
                <a:latin typeface="+mn-lt"/>
              </a:rPr>
              <a:t>from breast cancer, requiring surgery and an extended leave. </a:t>
            </a:r>
            <a:endParaRPr lang="en-US" altLang="en-US" sz="2400" dirty="0" smtClean="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As </a:t>
            </a:r>
            <a:r>
              <a:rPr lang="en-US" altLang="en-US" sz="2400" dirty="0">
                <a:solidFill>
                  <a:schemeClr val="bg2">
                    <a:lumMod val="10000"/>
                  </a:schemeClr>
                </a:solidFill>
                <a:latin typeface="+mn-lt"/>
              </a:rPr>
              <a:t>her 12 weeks of FMLA leave was about to expire, she sought an unspecified period of leave, which could have lasted as much as </a:t>
            </a:r>
            <a:r>
              <a:rPr lang="en-US" altLang="en-US" sz="2400" dirty="0" smtClean="0">
                <a:solidFill>
                  <a:schemeClr val="bg2">
                    <a:lumMod val="10000"/>
                  </a:schemeClr>
                </a:solidFill>
                <a:latin typeface="+mn-lt"/>
              </a:rPr>
              <a:t>6 months</a:t>
            </a:r>
            <a:r>
              <a:rPr lang="en-US" altLang="en-US" sz="2400" dirty="0">
                <a:solidFill>
                  <a:schemeClr val="bg2">
                    <a:lumMod val="10000"/>
                  </a:schemeClr>
                </a:solidFill>
                <a:latin typeface="+mn-lt"/>
              </a:rPr>
              <a:t>.  </a:t>
            </a:r>
            <a:endParaRPr lang="en-US" altLang="en-US" sz="2400" dirty="0" smtClean="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Her </a:t>
            </a:r>
            <a:r>
              <a:rPr lang="en-US" altLang="en-US" sz="2400" dirty="0">
                <a:solidFill>
                  <a:schemeClr val="bg2">
                    <a:lumMod val="10000"/>
                  </a:schemeClr>
                </a:solidFill>
                <a:latin typeface="+mn-lt"/>
              </a:rPr>
              <a:t>employer, the </a:t>
            </a:r>
            <a:r>
              <a:rPr lang="en-US" altLang="en-US" sz="2400" dirty="0" smtClean="0">
                <a:solidFill>
                  <a:schemeClr val="bg2">
                    <a:lumMod val="10000"/>
                  </a:schemeClr>
                </a:solidFill>
                <a:latin typeface="+mn-lt"/>
              </a:rPr>
              <a:t>IHA, </a:t>
            </a:r>
            <a:r>
              <a:rPr lang="en-US" altLang="en-US" sz="2400" dirty="0">
                <a:solidFill>
                  <a:schemeClr val="bg2">
                    <a:lumMod val="10000"/>
                  </a:schemeClr>
                </a:solidFill>
                <a:latin typeface="+mn-lt"/>
              </a:rPr>
              <a:t>declined to grant more than four additional weeks of leave. </a:t>
            </a:r>
            <a:endParaRPr lang="en-US" altLang="en-US" sz="2400" dirty="0" smtClean="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When Golden could </a:t>
            </a:r>
            <a:r>
              <a:rPr lang="en-US" altLang="en-US" sz="2400" dirty="0">
                <a:solidFill>
                  <a:schemeClr val="bg2">
                    <a:lumMod val="10000"/>
                  </a:schemeClr>
                </a:solidFill>
                <a:latin typeface="+mn-lt"/>
              </a:rPr>
              <a:t>not return from work after 16 weeks off (12 weeks of FMLA leave and 4 additional weeks), her employer terminated her employment</a:t>
            </a:r>
            <a:r>
              <a:rPr lang="en-US" altLang="en-US" sz="2400" dirty="0" smtClean="0">
                <a:solidFill>
                  <a:schemeClr val="bg2">
                    <a:lumMod val="10000"/>
                  </a:schemeClr>
                </a:solidFill>
                <a:latin typeface="+mn-lt"/>
              </a:rPr>
              <a:t>.</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196</a:t>
            </a:fld>
            <a:endParaRPr lang="en-US">
              <a:solidFill>
                <a:srgbClr val="9C4636">
                  <a:tint val="75000"/>
                </a:srgbClr>
              </a:solidFill>
            </a:endParaRPr>
          </a:p>
        </p:txBody>
      </p:sp>
    </p:spTree>
    <p:extLst>
      <p:ext uri="{BB962C8B-B14F-4D97-AF65-F5344CB8AC3E}">
        <p14:creationId xmlns:p14="http://schemas.microsoft.com/office/powerpoint/2010/main" val="1147494635"/>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b="1" u="sng" dirty="0">
                <a:latin typeface="+mj-lt"/>
              </a:rPr>
              <a:t>Golden v. Indianapolis Housing Agency</a:t>
            </a:r>
            <a:r>
              <a:rPr lang="en-US" b="1" dirty="0" smtClean="0">
                <a:latin typeface="+mj-lt"/>
              </a:rPr>
              <a:t>, cont.</a:t>
            </a:r>
            <a:endParaRPr lang="en-US" b="1"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Relied on </a:t>
            </a:r>
            <a:r>
              <a:rPr lang="en-US" altLang="en-US" sz="2400" u="sng" dirty="0" smtClean="0">
                <a:solidFill>
                  <a:schemeClr val="bg2">
                    <a:lumMod val="10000"/>
                  </a:schemeClr>
                </a:solidFill>
                <a:latin typeface="+mn-lt"/>
              </a:rPr>
              <a:t>Severson</a:t>
            </a:r>
            <a:r>
              <a:rPr lang="en-US" altLang="en-US" sz="2400" dirty="0" smtClean="0">
                <a:solidFill>
                  <a:schemeClr val="bg2">
                    <a:lumMod val="10000"/>
                  </a:schemeClr>
                </a:solidFill>
                <a:latin typeface="+mn-lt"/>
              </a:rPr>
              <a:t>.</a:t>
            </a:r>
          </a:p>
          <a:p>
            <a:pPr marL="457200" indent="-457200">
              <a:spcBef>
                <a:spcPct val="0"/>
              </a:spcBef>
              <a:spcAft>
                <a:spcPts val="1200"/>
              </a:spcAft>
              <a:buFont typeface="Wingdings" charset="0"/>
              <a:buChar char="§"/>
            </a:pPr>
            <a:r>
              <a:rPr lang="en-US" altLang="en-US" sz="2400" dirty="0">
                <a:solidFill>
                  <a:schemeClr val="bg2">
                    <a:lumMod val="10000"/>
                  </a:schemeClr>
                </a:solidFill>
                <a:latin typeface="+mn-lt"/>
              </a:rPr>
              <a:t>“A </a:t>
            </a:r>
            <a:r>
              <a:rPr lang="en-US" altLang="en-US" sz="2400" dirty="0" smtClean="0">
                <a:solidFill>
                  <a:schemeClr val="bg2">
                    <a:lumMod val="10000"/>
                  </a:schemeClr>
                </a:solidFill>
                <a:latin typeface="+mn-lt"/>
              </a:rPr>
              <a:t>multi-month </a:t>
            </a:r>
            <a:r>
              <a:rPr lang="en-US" altLang="en-US" sz="2400" dirty="0">
                <a:solidFill>
                  <a:schemeClr val="bg2">
                    <a:lumMod val="10000"/>
                  </a:schemeClr>
                </a:solidFill>
                <a:latin typeface="+mn-lt"/>
              </a:rPr>
              <a:t>leave of absence is beyond the scope of a reasonable accommodation under the </a:t>
            </a:r>
            <a:r>
              <a:rPr lang="en-US" altLang="en-US" sz="2400" dirty="0" smtClean="0">
                <a:solidFill>
                  <a:schemeClr val="bg2">
                    <a:lumMod val="10000"/>
                  </a:schemeClr>
                </a:solidFill>
                <a:latin typeface="+mn-lt"/>
              </a:rPr>
              <a:t>ADA.”</a:t>
            </a:r>
            <a:endParaRPr lang="en-US" altLang="en-US" sz="2400" dirty="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“A </a:t>
            </a:r>
            <a:r>
              <a:rPr lang="en-US" altLang="en-US" sz="2400" dirty="0">
                <a:solidFill>
                  <a:schemeClr val="bg2">
                    <a:lumMod val="10000"/>
                  </a:schemeClr>
                </a:solidFill>
                <a:latin typeface="+mn-lt"/>
              </a:rPr>
              <a:t>request for </a:t>
            </a:r>
            <a:r>
              <a:rPr lang="en-US" altLang="en-US" sz="2400" dirty="0" smtClean="0">
                <a:solidFill>
                  <a:schemeClr val="bg2">
                    <a:lumMod val="10000"/>
                  </a:schemeClr>
                </a:solidFill>
                <a:latin typeface="+mn-lt"/>
              </a:rPr>
              <a:t>six months </a:t>
            </a:r>
            <a:r>
              <a:rPr lang="en-US" altLang="en-US" sz="2400" dirty="0">
                <a:solidFill>
                  <a:schemeClr val="bg2">
                    <a:lumMod val="10000"/>
                  </a:schemeClr>
                </a:solidFill>
                <a:latin typeface="+mn-lt"/>
              </a:rPr>
              <a:t>of medical leave in addition to the twelve weeks required by the </a:t>
            </a:r>
            <a:r>
              <a:rPr lang="en-US" altLang="en-US" sz="2400" dirty="0" smtClean="0">
                <a:solidFill>
                  <a:schemeClr val="bg2">
                    <a:lumMod val="10000"/>
                  </a:schemeClr>
                </a:solidFill>
                <a:latin typeface="+mn-lt"/>
              </a:rPr>
              <a:t>FMLA removes </a:t>
            </a:r>
            <a:r>
              <a:rPr lang="en-US" altLang="en-US" sz="2400" dirty="0">
                <a:solidFill>
                  <a:schemeClr val="bg2">
                    <a:lumMod val="10000"/>
                  </a:schemeClr>
                </a:solidFill>
                <a:latin typeface="+mn-lt"/>
              </a:rPr>
              <a:t>an employee from the protected class under the ADA and the </a:t>
            </a:r>
            <a:r>
              <a:rPr lang="en-US" altLang="en-US" sz="2400" dirty="0" smtClean="0">
                <a:solidFill>
                  <a:schemeClr val="bg2">
                    <a:lumMod val="10000"/>
                  </a:schemeClr>
                </a:solidFill>
                <a:latin typeface="+mn-lt"/>
              </a:rPr>
              <a:t>Rehabilitation Act.”</a:t>
            </a:r>
            <a:endParaRPr lang="en-US" altLang="en-US" sz="24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197</a:t>
            </a:fld>
            <a:endParaRPr lang="en-US">
              <a:solidFill>
                <a:srgbClr val="9C4636">
                  <a:tint val="75000"/>
                </a:srgbClr>
              </a:solidFill>
            </a:endParaRPr>
          </a:p>
        </p:txBody>
      </p:sp>
    </p:spTree>
    <p:extLst>
      <p:ext uri="{BB962C8B-B14F-4D97-AF65-F5344CB8AC3E}">
        <p14:creationId xmlns:p14="http://schemas.microsoft.com/office/powerpoint/2010/main" val="703374916"/>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sz="2800" b="1" u="sng" dirty="0">
                <a:latin typeface="+mj-lt"/>
              </a:rPr>
              <a:t>EEOC v. S&amp;C Elec. Co.</a:t>
            </a:r>
            <a:r>
              <a:rPr lang="en-US" sz="2800" b="1" dirty="0" smtClean="0">
                <a:latin typeface="+mj-lt"/>
              </a:rPr>
              <a:t>, </a:t>
            </a:r>
            <a:r>
              <a:rPr lang="en-US" b="1" dirty="0" smtClean="0">
                <a:latin typeface="+mj-lt"/>
              </a:rPr>
              <a:t/>
            </a:r>
            <a:br>
              <a:rPr lang="en-US" b="1" dirty="0" smtClean="0">
                <a:latin typeface="+mj-lt"/>
              </a:rPr>
            </a:br>
            <a:r>
              <a:rPr lang="en-US" sz="2200" dirty="0" smtClean="0">
                <a:latin typeface="+mj-lt"/>
              </a:rPr>
              <a:t>(N.D. Ill., April 10, 2018)</a:t>
            </a:r>
            <a:endParaRPr lang="en-US" sz="2200"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err="1" smtClean="0">
                <a:solidFill>
                  <a:schemeClr val="bg2">
                    <a:lumMod val="10000"/>
                  </a:schemeClr>
                </a:solidFill>
                <a:latin typeface="+mn-lt"/>
              </a:rPr>
              <a:t>Rascher</a:t>
            </a:r>
            <a:r>
              <a:rPr lang="en-US" altLang="en-US" sz="2400" dirty="0" smtClean="0">
                <a:solidFill>
                  <a:schemeClr val="bg2">
                    <a:lumMod val="10000"/>
                  </a:schemeClr>
                </a:solidFill>
                <a:latin typeface="+mn-lt"/>
              </a:rPr>
              <a:t> worked for S&amp;C for 52 years.</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In May 2014, </a:t>
            </a:r>
            <a:r>
              <a:rPr lang="en-US" altLang="en-US" sz="2400" dirty="0" err="1" smtClean="0">
                <a:solidFill>
                  <a:schemeClr val="bg2">
                    <a:lumMod val="10000"/>
                  </a:schemeClr>
                </a:solidFill>
                <a:latin typeface="+mn-lt"/>
              </a:rPr>
              <a:t>Rascher</a:t>
            </a:r>
            <a:r>
              <a:rPr lang="en-US" altLang="en-US" sz="2400" dirty="0" smtClean="0">
                <a:solidFill>
                  <a:schemeClr val="bg2">
                    <a:lumMod val="10000"/>
                  </a:schemeClr>
                </a:solidFill>
                <a:latin typeface="+mn-lt"/>
              </a:rPr>
              <a:t> was diagnosed with colon cancer and thereafter with melanoma.</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In February 2015, he fractured a hip and was placed on an approved long-term disability leave (12 months) that was scheduled to end on August 29, 2015.</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On August 15, 2015, </a:t>
            </a:r>
            <a:r>
              <a:rPr lang="en-US" altLang="en-US" sz="2400" dirty="0" err="1" smtClean="0">
                <a:solidFill>
                  <a:schemeClr val="bg2">
                    <a:lumMod val="10000"/>
                  </a:schemeClr>
                </a:solidFill>
                <a:latin typeface="+mn-lt"/>
              </a:rPr>
              <a:t>Rascher</a:t>
            </a:r>
            <a:r>
              <a:rPr lang="en-US" altLang="en-US" sz="2400" dirty="0" smtClean="0">
                <a:solidFill>
                  <a:schemeClr val="bg2">
                    <a:lumMod val="10000"/>
                  </a:schemeClr>
                </a:solidFill>
                <a:latin typeface="+mn-lt"/>
              </a:rPr>
              <a:t> contacted S&amp;C to return to work.</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Employer suggested that he retire and, when he refused, discharged him.</a:t>
            </a:r>
          </a:p>
          <a:p>
            <a:pPr marL="1200150" lvl="1" indent="-457200">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198</a:t>
            </a:fld>
            <a:endParaRPr lang="en-US">
              <a:solidFill>
                <a:srgbClr val="9C4636">
                  <a:tint val="75000"/>
                </a:srgbClr>
              </a:solidFill>
            </a:endParaRPr>
          </a:p>
        </p:txBody>
      </p:sp>
    </p:spTree>
    <p:extLst>
      <p:ext uri="{BB962C8B-B14F-4D97-AF65-F5344CB8AC3E}">
        <p14:creationId xmlns:p14="http://schemas.microsoft.com/office/powerpoint/2010/main" val="1476490467"/>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sz="2800" b="1" u="sng" dirty="0" smtClean="0">
                <a:latin typeface="+mj-lt"/>
              </a:rPr>
              <a:t>S&amp;C </a:t>
            </a:r>
            <a:r>
              <a:rPr lang="en-US" sz="2800" b="1" u="sng" dirty="0">
                <a:latin typeface="+mj-lt"/>
              </a:rPr>
              <a:t>Elec. Co</a:t>
            </a:r>
            <a:r>
              <a:rPr lang="en-US" sz="2800" u="sng" dirty="0" smtClean="0">
                <a:latin typeface="+mj-lt"/>
              </a:rPr>
              <a:t>.</a:t>
            </a:r>
            <a:r>
              <a:rPr lang="en-US" sz="2800" dirty="0" smtClean="0">
                <a:latin typeface="+mj-lt"/>
              </a:rPr>
              <a:t>, (cont.)</a:t>
            </a:r>
            <a:endParaRPr lang="en-US" sz="2200"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S&amp;C moved to dismiss, relying on </a:t>
            </a:r>
            <a:r>
              <a:rPr lang="en-US" altLang="en-US" sz="2400" i="1" dirty="0" smtClean="0">
                <a:solidFill>
                  <a:schemeClr val="bg2">
                    <a:lumMod val="10000"/>
                  </a:schemeClr>
                </a:solidFill>
                <a:latin typeface="+mn-lt"/>
              </a:rPr>
              <a:t>Severson</a:t>
            </a:r>
            <a:r>
              <a:rPr lang="en-US" altLang="en-US" sz="2400" dirty="0" smtClean="0">
                <a:solidFill>
                  <a:schemeClr val="bg2">
                    <a:lumMod val="10000"/>
                  </a:schemeClr>
                </a:solidFill>
                <a:latin typeface="+mn-lt"/>
              </a:rPr>
              <a:t>, arguing that his 12 month leave meant he was not protected by the ADA.</a:t>
            </a:r>
          </a:p>
          <a:p>
            <a:pPr marL="457200" indent="-457200">
              <a:spcBef>
                <a:spcPct val="0"/>
              </a:spcBef>
              <a:spcAft>
                <a:spcPts val="1200"/>
              </a:spcAft>
              <a:buFont typeface="Wingdings" charset="0"/>
              <a:buChar char="§"/>
            </a:pPr>
            <a:r>
              <a:rPr lang="en-US" altLang="en-US" sz="2400" dirty="0" smtClean="0">
                <a:solidFill>
                  <a:schemeClr val="bg2">
                    <a:lumMod val="10000"/>
                  </a:schemeClr>
                </a:solidFill>
                <a:latin typeface="+mn-lt"/>
              </a:rPr>
              <a:t>Court held “nonsense.”</a:t>
            </a:r>
          </a:p>
          <a:p>
            <a:pPr marL="1200150" lvl="1" indent="-457200">
              <a:spcBef>
                <a:spcPct val="0"/>
              </a:spcBef>
              <a:spcAft>
                <a:spcPts val="1200"/>
              </a:spcAft>
              <a:buFont typeface="Wingdings" charset="0"/>
              <a:buChar char="§"/>
            </a:pPr>
            <a:r>
              <a:rPr lang="en-US" altLang="en-US" sz="2400" dirty="0">
                <a:solidFill>
                  <a:schemeClr val="bg2">
                    <a:lumMod val="10000"/>
                  </a:schemeClr>
                </a:solidFill>
                <a:latin typeface="+mn-lt"/>
              </a:rPr>
              <a:t>“Unlike the plaintiffs in Severson and Byrne he was ready, willing and able to return to his position without any accommodation</a:t>
            </a:r>
            <a:r>
              <a:rPr lang="en-US" altLang="en-US" sz="2400" dirty="0" smtClean="0">
                <a:solidFill>
                  <a:schemeClr val="bg2">
                    <a:lumMod val="10000"/>
                  </a:schemeClr>
                </a:solidFill>
                <a:latin typeface="+mn-lt"/>
              </a:rPr>
              <a:t>.”</a:t>
            </a:r>
          </a:p>
          <a:p>
            <a:pPr marL="1200150" lvl="1" indent="-457200">
              <a:spcBef>
                <a:spcPct val="0"/>
              </a:spcBef>
              <a:spcAft>
                <a:spcPts val="1200"/>
              </a:spcAft>
              <a:buFont typeface="Wingdings" charset="0"/>
              <a:buChar char="§"/>
            </a:pPr>
            <a:r>
              <a:rPr lang="en-US" altLang="en-US" sz="2400" dirty="0" smtClean="0">
                <a:solidFill>
                  <a:schemeClr val="bg2">
                    <a:lumMod val="10000"/>
                  </a:schemeClr>
                </a:solidFill>
                <a:latin typeface="+mn-lt"/>
              </a:rPr>
              <a:t>“Whether </a:t>
            </a:r>
            <a:r>
              <a:rPr lang="en-US" altLang="en-US" sz="2400" dirty="0">
                <a:solidFill>
                  <a:schemeClr val="bg2">
                    <a:lumMod val="10000"/>
                  </a:schemeClr>
                </a:solidFill>
                <a:latin typeface="+mn-lt"/>
              </a:rPr>
              <a:t>an individual is a qualified individual with a disability is determined at the time of the employment decision</a:t>
            </a:r>
            <a:r>
              <a:rPr lang="en-US" altLang="en-US" sz="2400" dirty="0" smtClean="0">
                <a:solidFill>
                  <a:schemeClr val="bg2">
                    <a:lumMod val="10000"/>
                  </a:schemeClr>
                </a:solidFill>
                <a:latin typeface="+mn-lt"/>
              </a:rPr>
              <a:t>.”</a:t>
            </a:r>
          </a:p>
          <a:p>
            <a:pPr marL="457200" indent="-457200">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199</a:t>
            </a:fld>
            <a:endParaRPr lang="en-US">
              <a:solidFill>
                <a:srgbClr val="9C4636">
                  <a:tint val="75000"/>
                </a:srgbClr>
              </a:solidFill>
            </a:endParaRPr>
          </a:p>
        </p:txBody>
      </p:sp>
    </p:spTree>
    <p:extLst>
      <p:ext uri="{BB962C8B-B14F-4D97-AF65-F5344CB8AC3E}">
        <p14:creationId xmlns:p14="http://schemas.microsoft.com/office/powerpoint/2010/main" val="12985956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645024"/>
            <a:ext cx="8640960" cy="1969393"/>
          </a:xfrm>
        </p:spPr>
        <p:txBody>
          <a:bodyPr rtlCol="0">
            <a:normAutofit fontScale="62500" lnSpcReduction="20000"/>
          </a:bodyPr>
          <a:lstStyle/>
          <a:p>
            <a:r>
              <a:rPr lang="en-US" sz="4000" u="sng" dirty="0" smtClean="0">
                <a:solidFill>
                  <a:srgbClr val="002060"/>
                </a:solidFill>
              </a:rPr>
              <a:t>2018 Labor and Employment Seminar</a:t>
            </a:r>
            <a:endParaRPr lang="en-US" sz="3600" i="1" u="sng" dirty="0">
              <a:solidFill>
                <a:srgbClr val="002060"/>
              </a:solidFill>
            </a:endParaRPr>
          </a:p>
          <a:p>
            <a:endParaRPr lang="en-US" sz="3200" dirty="0">
              <a:solidFill>
                <a:srgbClr val="002060"/>
              </a:solidFill>
            </a:endParaRPr>
          </a:p>
          <a:p>
            <a:r>
              <a:rPr lang="en-US" sz="3200" dirty="0" smtClean="0">
                <a:solidFill>
                  <a:srgbClr val="002060"/>
                </a:solidFill>
              </a:rPr>
              <a:t>Paul J. </a:t>
            </a:r>
            <a:r>
              <a:rPr lang="en-US" sz="3200" dirty="0" err="1" smtClean="0">
                <a:solidFill>
                  <a:srgbClr val="002060"/>
                </a:solidFill>
              </a:rPr>
              <a:t>Zech</a:t>
            </a:r>
            <a:endParaRPr lang="en-US" sz="3200" dirty="0">
              <a:solidFill>
                <a:srgbClr val="002060"/>
              </a:solidFill>
            </a:endParaRPr>
          </a:p>
          <a:p>
            <a:r>
              <a:rPr lang="en-US" sz="3200" dirty="0" err="1">
                <a:solidFill>
                  <a:srgbClr val="002060"/>
                </a:solidFill>
              </a:rPr>
              <a:t>Felhaber</a:t>
            </a:r>
            <a:r>
              <a:rPr lang="en-US" sz="3200" dirty="0">
                <a:solidFill>
                  <a:srgbClr val="002060"/>
                </a:solidFill>
              </a:rPr>
              <a:t> Larson</a:t>
            </a:r>
          </a:p>
          <a:p>
            <a:r>
              <a:rPr lang="en-US" sz="3200" dirty="0">
                <a:solidFill>
                  <a:srgbClr val="002060"/>
                </a:solidFill>
              </a:rPr>
              <a:t>220 South 6th Street, Suite 2200</a:t>
            </a:r>
          </a:p>
          <a:p>
            <a:r>
              <a:rPr lang="en-US" sz="3200" dirty="0">
                <a:solidFill>
                  <a:srgbClr val="002060"/>
                </a:solidFill>
              </a:rPr>
              <a:t>Minneapolis, MN 55402</a:t>
            </a:r>
          </a:p>
          <a:p>
            <a:pPr eaLnBrk="1" fontAlgn="auto" hangingPunct="1">
              <a:spcAft>
                <a:spcPct val="0"/>
              </a:spcAft>
              <a:buFont typeface="Arial"/>
              <a:buNone/>
              <a:defRPr/>
            </a:pPr>
            <a:endParaRPr lang="en-US" sz="3200" b="1" dirty="0" smtClean="0">
              <a:solidFill>
                <a:schemeClr val="tx2">
                  <a:lumMod val="75000"/>
                </a:schemeClr>
              </a:solidFill>
            </a:endParaRPr>
          </a:p>
        </p:txBody>
      </p:sp>
    </p:spTree>
    <p:extLst>
      <p:ext uri="{BB962C8B-B14F-4D97-AF65-F5344CB8AC3E}">
        <p14:creationId xmlns:p14="http://schemas.microsoft.com/office/powerpoint/2010/main" val="15972852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3200" u="sng" dirty="0" smtClean="0"/>
              <a:t>Category 2 Rules</a:t>
            </a:r>
          </a:p>
          <a:p>
            <a:pPr marL="1258888" lvl="2" indent="-458788" algn="just">
              <a:spcAft>
                <a:spcPts val="1200"/>
              </a:spcAft>
              <a:buFont typeface="Courier New" panose="02070309020205020404" pitchFamily="49" charset="0"/>
              <a:buChar char="o"/>
              <a:defRPr/>
            </a:pPr>
            <a:r>
              <a:rPr lang="en-US" b="1" dirty="0" smtClean="0"/>
              <a:t>Off-Duty </a:t>
            </a:r>
            <a:r>
              <a:rPr lang="en-US" b="1" dirty="0"/>
              <a:t>Conduct </a:t>
            </a:r>
            <a:r>
              <a:rPr lang="en-US" b="1" dirty="0" smtClean="0"/>
              <a:t>Rules</a:t>
            </a:r>
            <a:r>
              <a:rPr lang="en-US" dirty="0" smtClean="0"/>
              <a:t>: Will depend on which conduct is being regulated.</a:t>
            </a:r>
          </a:p>
          <a:p>
            <a:pPr marL="1258888" lvl="2" indent="-458788" algn="just">
              <a:spcAft>
                <a:spcPts val="1200"/>
              </a:spcAft>
              <a:buFont typeface="Courier New" panose="02070309020205020404" pitchFamily="49" charset="0"/>
              <a:buChar char="o"/>
              <a:defRPr/>
            </a:pPr>
            <a:r>
              <a:rPr lang="en-US" b="1" dirty="0" smtClean="0"/>
              <a:t>Rules Generally Prohibiting False Statements</a:t>
            </a:r>
            <a:r>
              <a:rPr lang="en-US" dirty="0" smtClean="0"/>
              <a:t>: Will be highly scrutinized (unlike rules against defamatory statements, which are lawful). </a:t>
            </a:r>
            <a:endParaRPr lang="en-US" b="1" dirty="0"/>
          </a:p>
          <a:p>
            <a:pPr marL="400050" lvl="1" indent="0" algn="just">
              <a:spcAft>
                <a:spcPts val="1200"/>
              </a:spcAft>
              <a:buNone/>
              <a:defRPr/>
            </a:pPr>
            <a:endParaRPr lang="en-US" sz="3200"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a:t>
            </a:fld>
            <a:endParaRPr lang="en-US">
              <a:solidFill>
                <a:srgbClr val="9C4636">
                  <a:tint val="75000"/>
                </a:srgbClr>
              </a:solidFill>
            </a:endParaRPr>
          </a:p>
        </p:txBody>
      </p:sp>
    </p:spTree>
    <p:extLst>
      <p:ext uri="{BB962C8B-B14F-4D97-AF65-F5344CB8AC3E}">
        <p14:creationId xmlns:p14="http://schemas.microsoft.com/office/powerpoint/2010/main" val="4019659990"/>
      </p:ext>
    </p:extLst>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marL="463550" indent="-463550">
              <a:defRPr/>
            </a:pPr>
            <a:r>
              <a:rPr lang="en-US" b="1" u="sng" dirty="0">
                <a:latin typeface="+mj-lt"/>
              </a:rPr>
              <a:t>Hostettler v. College of Wooster</a:t>
            </a:r>
            <a:r>
              <a:rPr lang="en-US" b="1" dirty="0" smtClean="0">
                <a:latin typeface="+mj-lt"/>
              </a:rPr>
              <a:t>, </a:t>
            </a:r>
            <a:br>
              <a:rPr lang="en-US" b="1" dirty="0" smtClean="0">
                <a:latin typeface="+mj-lt"/>
              </a:rPr>
            </a:br>
            <a:r>
              <a:rPr lang="en-US" sz="2000" dirty="0" smtClean="0">
                <a:latin typeface="+mj-lt"/>
              </a:rPr>
              <a:t>(6th </a:t>
            </a:r>
            <a:r>
              <a:rPr lang="en-US" sz="2000" dirty="0">
                <a:latin typeface="+mj-lt"/>
              </a:rPr>
              <a:t>Cir. </a:t>
            </a:r>
            <a:r>
              <a:rPr lang="en-US" sz="2000" dirty="0" smtClean="0">
                <a:latin typeface="+mj-lt"/>
              </a:rPr>
              <a:t>July 17, 2018)</a:t>
            </a:r>
            <a:endParaRPr lang="en-US" sz="2000"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200" dirty="0">
                <a:solidFill>
                  <a:schemeClr val="bg2">
                    <a:lumMod val="10000"/>
                  </a:schemeClr>
                </a:solidFill>
                <a:latin typeface="+mn-lt"/>
              </a:rPr>
              <a:t>Heidi </a:t>
            </a:r>
            <a:r>
              <a:rPr lang="en-US" altLang="en-US" sz="2200" dirty="0" smtClean="0">
                <a:solidFill>
                  <a:schemeClr val="bg2">
                    <a:lumMod val="10000"/>
                  </a:schemeClr>
                </a:solidFill>
                <a:latin typeface="+mn-lt"/>
              </a:rPr>
              <a:t>Hostettler was hired as an HR generalist.</a:t>
            </a:r>
            <a:endParaRPr lang="en-US" altLang="en-US" sz="2200" dirty="0">
              <a:solidFill>
                <a:schemeClr val="bg2">
                  <a:lumMod val="10000"/>
                </a:schemeClr>
              </a:solidFill>
              <a:latin typeface="+mn-lt"/>
            </a:endParaRPr>
          </a:p>
          <a:p>
            <a:pPr marL="457200" indent="-457200">
              <a:spcBef>
                <a:spcPct val="0"/>
              </a:spcBef>
              <a:spcAft>
                <a:spcPts val="1200"/>
              </a:spcAft>
              <a:buFont typeface="Wingdings" charset="0"/>
              <a:buChar char="§"/>
            </a:pPr>
            <a:r>
              <a:rPr lang="en-US" altLang="en-US" sz="2200" dirty="0" smtClean="0">
                <a:solidFill>
                  <a:schemeClr val="bg2">
                    <a:lumMod val="10000"/>
                  </a:schemeClr>
                </a:solidFill>
                <a:latin typeface="+mn-lt"/>
              </a:rPr>
              <a:t>She was pregnant and provided 12 weeks of FMLA after her child was born, though she didn’t qualify.</a:t>
            </a:r>
          </a:p>
          <a:p>
            <a:pPr marL="457200" indent="-457200">
              <a:spcBef>
                <a:spcPct val="0"/>
              </a:spcBef>
              <a:spcAft>
                <a:spcPts val="1200"/>
              </a:spcAft>
              <a:buFont typeface="Wingdings" charset="0"/>
              <a:buChar char="§"/>
            </a:pPr>
            <a:r>
              <a:rPr lang="en-US" altLang="en-US" sz="2200" dirty="0" smtClean="0">
                <a:solidFill>
                  <a:schemeClr val="bg2">
                    <a:lumMod val="10000"/>
                  </a:schemeClr>
                </a:solidFill>
                <a:latin typeface="+mn-lt"/>
              </a:rPr>
              <a:t>At end of her leave, in April 2014, Hostettler was suffering from postpartum depression and anxiety.  Requested a reduced work schedule for 2-6 months.</a:t>
            </a:r>
          </a:p>
          <a:p>
            <a:pPr marL="457200" indent="-457200">
              <a:spcBef>
                <a:spcPct val="0"/>
              </a:spcBef>
              <a:spcAft>
                <a:spcPts val="1200"/>
              </a:spcAft>
              <a:buFont typeface="Wingdings" charset="0"/>
              <a:buChar char="§"/>
            </a:pPr>
            <a:r>
              <a:rPr lang="en-US" altLang="en-US" sz="2200" dirty="0" smtClean="0">
                <a:solidFill>
                  <a:schemeClr val="bg2">
                    <a:lumMod val="10000"/>
                  </a:schemeClr>
                </a:solidFill>
                <a:latin typeface="+mn-lt"/>
              </a:rPr>
              <a:t>Returned in May on a reduced schedule of 3 days per week and, in July, she submitted updated medical information stating she could return to full-time in September. </a:t>
            </a:r>
          </a:p>
          <a:p>
            <a:pPr marL="457200" indent="-457200">
              <a:spcBef>
                <a:spcPct val="0"/>
              </a:spcBef>
              <a:spcAft>
                <a:spcPts val="1200"/>
              </a:spcAft>
              <a:buFont typeface="Wingdings" charset="0"/>
              <a:buChar char="§"/>
            </a:pPr>
            <a:r>
              <a:rPr lang="en-US" altLang="en-US" sz="2200" dirty="0" smtClean="0">
                <a:solidFill>
                  <a:schemeClr val="bg2">
                    <a:lumMod val="10000"/>
                  </a:schemeClr>
                </a:solidFill>
                <a:latin typeface="+mn-lt"/>
              </a:rPr>
              <a:t>College terminated her, and did not hire a replacement HR employee until October.</a:t>
            </a: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200</a:t>
            </a:fld>
            <a:endParaRPr lang="en-US">
              <a:solidFill>
                <a:srgbClr val="9C4636">
                  <a:tint val="75000"/>
                </a:srgbClr>
              </a:solidFill>
            </a:endParaRPr>
          </a:p>
        </p:txBody>
      </p:sp>
    </p:spTree>
    <p:extLst>
      <p:ext uri="{BB962C8B-B14F-4D97-AF65-F5344CB8AC3E}">
        <p14:creationId xmlns:p14="http://schemas.microsoft.com/office/powerpoint/2010/main" val="2778087604"/>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54497"/>
            <a:ext cx="8610600" cy="831503"/>
          </a:xfrm>
        </p:spPr>
        <p:txBody>
          <a:bodyPr>
            <a:noAutofit/>
          </a:bodyPr>
          <a:lstStyle/>
          <a:p>
            <a:pPr>
              <a:defRPr/>
            </a:pPr>
            <a:r>
              <a:rPr lang="en-US" b="1" u="sng" dirty="0" smtClean="0">
                <a:latin typeface="+mj-lt"/>
              </a:rPr>
              <a:t>Hostettler</a:t>
            </a:r>
            <a:r>
              <a:rPr lang="en-US" b="1" dirty="0" smtClean="0">
                <a:latin typeface="+mj-lt"/>
              </a:rPr>
              <a:t>, </a:t>
            </a:r>
            <a:r>
              <a:rPr lang="en-US" dirty="0" smtClean="0">
                <a:latin typeface="+mj-lt"/>
              </a:rPr>
              <a:t>(cont.)</a:t>
            </a:r>
            <a:endParaRPr lang="en-US" dirty="0">
              <a:latin typeface="+mj-lt"/>
            </a:endParaRPr>
          </a:p>
        </p:txBody>
      </p:sp>
      <p:sp>
        <p:nvSpPr>
          <p:cNvPr id="6" name="Content Placeholder 1"/>
          <p:cNvSpPr>
            <a:spLocks noGrp="1"/>
          </p:cNvSpPr>
          <p:nvPr>
            <p:ph sz="quarter" idx="4"/>
          </p:nvPr>
        </p:nvSpPr>
        <p:spPr>
          <a:xfrm>
            <a:off x="533400" y="2209800"/>
            <a:ext cx="8136904" cy="3544888"/>
          </a:xfrm>
        </p:spPr>
        <p:txBody>
          <a:bodyPr>
            <a:noAutofit/>
          </a:bodyPr>
          <a:lstStyle/>
          <a:p>
            <a:pPr marL="457200" indent="-457200">
              <a:spcBef>
                <a:spcPct val="0"/>
              </a:spcBef>
              <a:spcAft>
                <a:spcPts val="1200"/>
              </a:spcAft>
              <a:buFont typeface="Wingdings" charset="0"/>
              <a:buChar char="§"/>
            </a:pPr>
            <a:r>
              <a:rPr lang="en-US" altLang="en-US" sz="2200" dirty="0" smtClean="0">
                <a:solidFill>
                  <a:schemeClr val="bg2">
                    <a:lumMod val="10000"/>
                  </a:schemeClr>
                </a:solidFill>
                <a:latin typeface="+mn-lt"/>
              </a:rPr>
              <a:t>Reversed district court and held that summary judgment was inappropriate.</a:t>
            </a:r>
          </a:p>
          <a:p>
            <a:pPr marL="457200" indent="-457200">
              <a:spcBef>
                <a:spcPct val="0"/>
              </a:spcBef>
              <a:spcAft>
                <a:spcPts val="1200"/>
              </a:spcAft>
              <a:buFont typeface="Wingdings" charset="0"/>
              <a:buChar char="§"/>
            </a:pPr>
            <a:r>
              <a:rPr lang="en-US" altLang="en-US" sz="2200" dirty="0">
                <a:solidFill>
                  <a:schemeClr val="bg2">
                    <a:lumMod val="10000"/>
                  </a:schemeClr>
                </a:solidFill>
                <a:latin typeface="+mn-lt"/>
              </a:rPr>
              <a:t>“On its own, </a:t>
            </a:r>
            <a:r>
              <a:rPr lang="en-US" altLang="en-US" sz="2200" dirty="0" smtClean="0">
                <a:solidFill>
                  <a:schemeClr val="bg2">
                    <a:lumMod val="10000"/>
                  </a:schemeClr>
                </a:solidFill>
                <a:latin typeface="+mn-lt"/>
              </a:rPr>
              <a:t>. . . full-time </a:t>
            </a:r>
            <a:r>
              <a:rPr lang="en-US" altLang="en-US" sz="2200" dirty="0">
                <a:solidFill>
                  <a:schemeClr val="bg2">
                    <a:lumMod val="10000"/>
                  </a:schemeClr>
                </a:solidFill>
                <a:latin typeface="+mn-lt"/>
              </a:rPr>
              <a:t>presence at work is not an essential </a:t>
            </a:r>
            <a:r>
              <a:rPr lang="en-US" altLang="en-US" sz="2200" dirty="0" smtClean="0">
                <a:solidFill>
                  <a:schemeClr val="bg2">
                    <a:lumMod val="10000"/>
                  </a:schemeClr>
                </a:solidFill>
                <a:latin typeface="+mn-lt"/>
              </a:rPr>
              <a:t>function.  An </a:t>
            </a:r>
            <a:r>
              <a:rPr lang="en-US" altLang="en-US" sz="2200" dirty="0">
                <a:solidFill>
                  <a:schemeClr val="bg2">
                    <a:lumMod val="10000"/>
                  </a:schemeClr>
                </a:solidFill>
                <a:latin typeface="+mn-lt"/>
              </a:rPr>
              <a:t>employer must tie time-and-presence requirements to some other job requirement</a:t>
            </a:r>
            <a:r>
              <a:rPr lang="en-US" altLang="en-US" sz="2200" dirty="0" smtClean="0">
                <a:solidFill>
                  <a:schemeClr val="bg2">
                    <a:lumMod val="10000"/>
                  </a:schemeClr>
                </a:solidFill>
                <a:latin typeface="+mn-lt"/>
              </a:rPr>
              <a:t>.”</a:t>
            </a:r>
          </a:p>
          <a:p>
            <a:pPr marL="457200" indent="-457200">
              <a:spcBef>
                <a:spcPct val="0"/>
              </a:spcBef>
              <a:spcAft>
                <a:spcPts val="1200"/>
              </a:spcAft>
              <a:buFont typeface="Wingdings" charset="0"/>
              <a:buChar char="§"/>
            </a:pPr>
            <a:r>
              <a:rPr lang="en-US" altLang="en-US" sz="2200" dirty="0">
                <a:solidFill>
                  <a:schemeClr val="bg2">
                    <a:lumMod val="10000"/>
                  </a:schemeClr>
                </a:solidFill>
                <a:latin typeface="+mn-lt"/>
              </a:rPr>
              <a:t>“An employer cannot deny a modified work schedule as unreasonable unless the employer can show why the employee is needed on a full-time schedule; merely stating that anything less than full-time employment is per se unreasonable will not relieve an employer of its ADA responsibilities</a:t>
            </a:r>
            <a:r>
              <a:rPr lang="en-US" altLang="en-US" sz="2200" dirty="0" smtClean="0">
                <a:solidFill>
                  <a:schemeClr val="bg2">
                    <a:lumMod val="10000"/>
                  </a:schemeClr>
                </a:solidFill>
                <a:latin typeface="+mn-lt"/>
              </a:rPr>
              <a:t>.”</a:t>
            </a: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endParaRPr lang="en-US" altLang="en-US" sz="2400" dirty="0" smtClean="0">
              <a:solidFill>
                <a:schemeClr val="bg2">
                  <a:lumMod val="10000"/>
                </a:schemeClr>
              </a:solidFill>
              <a:latin typeface="+mn-lt"/>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201</a:t>
            </a:fld>
            <a:endParaRPr lang="en-US">
              <a:solidFill>
                <a:srgbClr val="9C4636">
                  <a:tint val="75000"/>
                </a:srgbClr>
              </a:solidFill>
            </a:endParaRPr>
          </a:p>
        </p:txBody>
      </p:sp>
    </p:spTree>
    <p:extLst>
      <p:ext uri="{BB962C8B-B14F-4D97-AF65-F5344CB8AC3E}">
        <p14:creationId xmlns:p14="http://schemas.microsoft.com/office/powerpoint/2010/main" val="4190391655"/>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500" dirty="0" smtClean="0">
                <a:solidFill>
                  <a:schemeClr val="bg2">
                    <a:lumMod val="10000"/>
                  </a:schemeClr>
                </a:solidFill>
                <a:latin typeface="+mn-lt"/>
              </a:rPr>
              <a:t>Courts find that sexual orientation is protected by Title VII.</a:t>
            </a:r>
          </a:p>
          <a:p>
            <a:pPr marL="1200150" lvl="1" indent="-457200" eaLnBrk="1" hangingPunct="1">
              <a:spcBef>
                <a:spcPct val="0"/>
              </a:spcBef>
              <a:spcAft>
                <a:spcPts val="1200"/>
              </a:spcAft>
              <a:buFont typeface="Wingdings" charset="0"/>
              <a:buChar char="§"/>
            </a:pPr>
            <a:r>
              <a:rPr lang="en-US" altLang="en-US" sz="2500" i="1" dirty="0" err="1">
                <a:solidFill>
                  <a:schemeClr val="bg2">
                    <a:lumMod val="10000"/>
                  </a:schemeClr>
                </a:solidFill>
                <a:latin typeface="+mn-lt"/>
              </a:rPr>
              <a:t>Hively</a:t>
            </a:r>
            <a:r>
              <a:rPr lang="en-US" altLang="en-US" sz="2500" i="1" dirty="0">
                <a:solidFill>
                  <a:schemeClr val="bg2">
                    <a:lumMod val="10000"/>
                  </a:schemeClr>
                </a:solidFill>
                <a:latin typeface="+mn-lt"/>
              </a:rPr>
              <a:t> v. Ivy </a:t>
            </a:r>
            <a:r>
              <a:rPr lang="en-US" altLang="en-US" sz="2500" i="1" dirty="0" smtClean="0">
                <a:solidFill>
                  <a:schemeClr val="bg2">
                    <a:lumMod val="10000"/>
                  </a:schemeClr>
                </a:solidFill>
                <a:latin typeface="+mn-lt"/>
              </a:rPr>
              <a:t>Tech</a:t>
            </a:r>
            <a:r>
              <a:rPr lang="en-US" altLang="en-US" sz="2500" dirty="0" smtClean="0">
                <a:solidFill>
                  <a:schemeClr val="bg2">
                    <a:lumMod val="10000"/>
                  </a:schemeClr>
                </a:solidFill>
                <a:latin typeface="+mn-lt"/>
              </a:rPr>
              <a:t>, (7</a:t>
            </a:r>
            <a:r>
              <a:rPr lang="en-US" altLang="en-US" sz="2500" baseline="30000" dirty="0" smtClean="0">
                <a:solidFill>
                  <a:schemeClr val="bg2">
                    <a:lumMod val="10000"/>
                  </a:schemeClr>
                </a:solidFill>
                <a:latin typeface="+mn-lt"/>
              </a:rPr>
              <a:t>th</a:t>
            </a:r>
            <a:r>
              <a:rPr lang="en-US" altLang="en-US" sz="2500" dirty="0" smtClean="0">
                <a:solidFill>
                  <a:schemeClr val="bg2">
                    <a:lumMod val="10000"/>
                  </a:schemeClr>
                </a:solidFill>
                <a:latin typeface="+mn-lt"/>
              </a:rPr>
              <a:t> Cir. 2017)</a:t>
            </a:r>
            <a:endParaRPr lang="en-US" altLang="en-US" sz="2500" dirty="0">
              <a:solidFill>
                <a:schemeClr val="bg2">
                  <a:lumMod val="10000"/>
                </a:schemeClr>
              </a:solidFill>
              <a:latin typeface="+mn-lt"/>
            </a:endParaRPr>
          </a:p>
          <a:p>
            <a:pPr marL="1200150" lvl="1" indent="-457200" eaLnBrk="1" hangingPunct="1">
              <a:spcBef>
                <a:spcPct val="0"/>
              </a:spcBef>
              <a:spcAft>
                <a:spcPts val="1200"/>
              </a:spcAft>
              <a:buFont typeface="Wingdings" charset="0"/>
              <a:buChar char="§"/>
            </a:pPr>
            <a:r>
              <a:rPr lang="pt-BR" altLang="en-US" sz="2500" i="1" dirty="0">
                <a:solidFill>
                  <a:schemeClr val="bg2">
                    <a:lumMod val="10000"/>
                  </a:schemeClr>
                </a:solidFill>
                <a:latin typeface="+mn-lt"/>
              </a:rPr>
              <a:t>Zarda v. Altitude Express, Inc</a:t>
            </a:r>
            <a:r>
              <a:rPr lang="pt-BR" altLang="en-US" sz="2500" i="1" dirty="0" smtClean="0">
                <a:solidFill>
                  <a:schemeClr val="bg2">
                    <a:lumMod val="10000"/>
                  </a:schemeClr>
                </a:solidFill>
                <a:latin typeface="+mn-lt"/>
              </a:rPr>
              <a:t>.</a:t>
            </a:r>
            <a:r>
              <a:rPr lang="pt-BR" altLang="en-US" sz="2500" dirty="0" smtClean="0">
                <a:solidFill>
                  <a:schemeClr val="bg2">
                    <a:lumMod val="10000"/>
                  </a:schemeClr>
                </a:solidFill>
                <a:latin typeface="+mn-lt"/>
              </a:rPr>
              <a:t>, (2d Cir. Feb. 26, 2018)</a:t>
            </a:r>
            <a:endParaRPr lang="pt-BR" altLang="en-US" sz="2500" i="1" dirty="0">
              <a:solidFill>
                <a:schemeClr val="bg2">
                  <a:lumMod val="10000"/>
                </a:schemeClr>
              </a:solidFill>
              <a:latin typeface="+mn-lt"/>
            </a:endParaRPr>
          </a:p>
          <a:p>
            <a:pPr marL="457200" indent="-457200" eaLnBrk="1" hangingPunct="1">
              <a:spcBef>
                <a:spcPct val="0"/>
              </a:spcBef>
              <a:spcAft>
                <a:spcPts val="1200"/>
              </a:spcAft>
              <a:buFont typeface="Wingdings" charset="0"/>
              <a:buChar char="§"/>
            </a:pPr>
            <a:r>
              <a:rPr lang="en-US" altLang="en-US" sz="2500" dirty="0" smtClean="0">
                <a:solidFill>
                  <a:schemeClr val="bg2">
                    <a:lumMod val="10000"/>
                  </a:schemeClr>
                </a:solidFill>
                <a:latin typeface="+mn-lt"/>
              </a:rPr>
              <a:t>In </a:t>
            </a:r>
            <a:r>
              <a:rPr lang="en-US" altLang="en-US" sz="2500" i="1" dirty="0" smtClean="0">
                <a:solidFill>
                  <a:schemeClr val="bg2">
                    <a:lumMod val="10000"/>
                  </a:schemeClr>
                </a:solidFill>
                <a:latin typeface="+mn-lt"/>
              </a:rPr>
              <a:t>EEOC </a:t>
            </a:r>
            <a:r>
              <a:rPr lang="en-US" altLang="en-US" sz="2500" i="1" dirty="0">
                <a:solidFill>
                  <a:schemeClr val="bg2">
                    <a:lumMod val="10000"/>
                  </a:schemeClr>
                </a:solidFill>
                <a:latin typeface="+mn-lt"/>
              </a:rPr>
              <a:t>v. </a:t>
            </a:r>
            <a:r>
              <a:rPr lang="en-US" altLang="en-US" sz="2500" i="1" dirty="0" smtClean="0">
                <a:solidFill>
                  <a:schemeClr val="bg2">
                    <a:lumMod val="10000"/>
                  </a:schemeClr>
                </a:solidFill>
                <a:latin typeface="+mn-lt"/>
              </a:rPr>
              <a:t>R.G. &amp; G.R. Harris</a:t>
            </a:r>
            <a:r>
              <a:rPr lang="en-US" altLang="en-US" sz="2500" dirty="0" smtClean="0">
                <a:solidFill>
                  <a:schemeClr val="bg2">
                    <a:lumMod val="10000"/>
                  </a:schemeClr>
                </a:solidFill>
                <a:latin typeface="+mn-lt"/>
              </a:rPr>
              <a:t>, (6</a:t>
            </a:r>
            <a:r>
              <a:rPr lang="en-US" altLang="en-US" sz="2500" baseline="30000" dirty="0" smtClean="0">
                <a:solidFill>
                  <a:schemeClr val="bg2">
                    <a:lumMod val="10000"/>
                  </a:schemeClr>
                </a:solidFill>
                <a:latin typeface="+mn-lt"/>
              </a:rPr>
              <a:t>th</a:t>
            </a:r>
            <a:r>
              <a:rPr lang="en-US" altLang="en-US" sz="2500" dirty="0" smtClean="0">
                <a:solidFill>
                  <a:schemeClr val="bg2">
                    <a:lumMod val="10000"/>
                  </a:schemeClr>
                </a:solidFill>
                <a:latin typeface="+mn-lt"/>
              </a:rPr>
              <a:t> Cir</a:t>
            </a:r>
            <a:r>
              <a:rPr lang="en-US" altLang="en-US" sz="2500" dirty="0">
                <a:solidFill>
                  <a:schemeClr val="bg2">
                    <a:lumMod val="10000"/>
                  </a:schemeClr>
                </a:solidFill>
                <a:latin typeface="+mn-lt"/>
              </a:rPr>
              <a:t>. Mar. 7, </a:t>
            </a:r>
            <a:r>
              <a:rPr lang="en-US" altLang="en-US" sz="2500" dirty="0" smtClean="0">
                <a:solidFill>
                  <a:schemeClr val="bg2">
                    <a:lumMod val="10000"/>
                  </a:schemeClr>
                </a:solidFill>
                <a:latin typeface="+mn-lt"/>
              </a:rPr>
              <a:t>2018), the court extended </a:t>
            </a:r>
            <a:r>
              <a:rPr lang="en-US" altLang="en-US" sz="2500" dirty="0">
                <a:solidFill>
                  <a:schemeClr val="bg2">
                    <a:lumMod val="10000"/>
                  </a:schemeClr>
                </a:solidFill>
                <a:latin typeface="+mn-lt"/>
              </a:rPr>
              <a:t>Title VII’s prohibition against sex discrimination to include a prohibition of discrimination based on employee’s transgender status.</a:t>
            </a:r>
          </a:p>
          <a:p>
            <a:pPr marL="457200" indent="-457200" eaLnBrk="1" hangingPunct="1">
              <a:spcBef>
                <a:spcPct val="0"/>
              </a:spcBef>
              <a:spcAft>
                <a:spcPts val="1200"/>
              </a:spcAft>
              <a:buFont typeface="Wingdings" charset="0"/>
              <a:buChar char="§"/>
            </a:pPr>
            <a:endParaRPr lang="en-US" altLang="en-US" sz="28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Title VII and Sexual Orientation</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202</a:t>
            </a:fld>
            <a:endParaRPr lang="en-US">
              <a:solidFill>
                <a:srgbClr val="9C4636">
                  <a:tint val="75000"/>
                </a:srgbClr>
              </a:solidFill>
            </a:endParaRPr>
          </a:p>
        </p:txBody>
      </p:sp>
    </p:spTree>
    <p:extLst>
      <p:ext uri="{BB962C8B-B14F-4D97-AF65-F5344CB8AC3E}">
        <p14:creationId xmlns:p14="http://schemas.microsoft.com/office/powerpoint/2010/main" val="1297881400"/>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In </a:t>
            </a:r>
            <a:r>
              <a:rPr lang="en-US" altLang="en-US" sz="2600" i="1" dirty="0" smtClean="0">
                <a:solidFill>
                  <a:schemeClr val="bg2">
                    <a:lumMod val="10000"/>
                  </a:schemeClr>
                </a:solidFill>
                <a:latin typeface="+mn-lt"/>
              </a:rPr>
              <a:t>Evans v. Georgia Regional Hospital</a:t>
            </a:r>
            <a:r>
              <a:rPr lang="en-US" altLang="en-US" sz="2600" dirty="0">
                <a:solidFill>
                  <a:schemeClr val="bg2">
                    <a:lumMod val="10000"/>
                  </a:schemeClr>
                </a:solidFill>
                <a:latin typeface="+mn-lt"/>
              </a:rPr>
              <a:t> (11th Cir. 2017),  held that discrimination based on sexual orientation does </a:t>
            </a:r>
            <a:r>
              <a:rPr lang="en-US" altLang="en-US" sz="2600" b="1" i="1" dirty="0">
                <a:solidFill>
                  <a:schemeClr val="bg2">
                    <a:lumMod val="10000"/>
                  </a:schemeClr>
                </a:solidFill>
                <a:latin typeface="+mn-lt"/>
              </a:rPr>
              <a:t>not</a:t>
            </a:r>
            <a:r>
              <a:rPr lang="en-US" altLang="en-US" sz="2600" dirty="0">
                <a:solidFill>
                  <a:schemeClr val="bg2">
                    <a:lumMod val="10000"/>
                  </a:schemeClr>
                </a:solidFill>
                <a:latin typeface="+mn-lt"/>
              </a:rPr>
              <a:t> violate </a:t>
            </a:r>
            <a:r>
              <a:rPr lang="en-US" altLang="en-US" sz="2600" dirty="0" smtClean="0">
                <a:solidFill>
                  <a:schemeClr val="bg2">
                    <a:lumMod val="10000"/>
                  </a:schemeClr>
                </a:solidFill>
                <a:latin typeface="+mn-lt"/>
              </a:rPr>
              <a:t>Title VII.</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The Supreme Court denied cert. on Dec. 11, 2017.</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As a result, the Circuit split will continue to grow.</a:t>
            </a: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Title VII </a:t>
            </a:r>
            <a:r>
              <a:rPr lang="en-US" sz="3400" dirty="0" smtClean="0">
                <a:latin typeface="+mj-lt"/>
              </a:rPr>
              <a:t>(cont.)</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203</a:t>
            </a:fld>
            <a:endParaRPr lang="en-US">
              <a:solidFill>
                <a:srgbClr val="9C4636">
                  <a:tint val="75000"/>
                </a:srgbClr>
              </a:solidFill>
            </a:endParaRPr>
          </a:p>
        </p:txBody>
      </p:sp>
    </p:spTree>
    <p:extLst>
      <p:ext uri="{BB962C8B-B14F-4D97-AF65-F5344CB8AC3E}">
        <p14:creationId xmlns:p14="http://schemas.microsoft.com/office/powerpoint/2010/main" val="3245044835"/>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a:t>
            </a:r>
            <a:r>
              <a:rPr lang="en-US" altLang="en-US" sz="2600" dirty="0" err="1" smtClean="0">
                <a:solidFill>
                  <a:schemeClr val="bg2">
                    <a:lumMod val="10000"/>
                  </a:schemeClr>
                </a:solidFill>
                <a:latin typeface="+mn-lt"/>
              </a:rPr>
              <a:t>MeToo</a:t>
            </a:r>
            <a:r>
              <a:rPr lang="en-US" altLang="en-US" sz="2600" dirty="0" smtClean="0">
                <a:solidFill>
                  <a:schemeClr val="bg2">
                    <a:lumMod val="10000"/>
                  </a:schemeClr>
                </a:solidFill>
                <a:latin typeface="+mn-lt"/>
              </a:rPr>
              <a:t> Movement</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New laws to be expected.</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Pay Equity</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Both federal and state laws</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Stricter Auditing of Contractors</a:t>
            </a:r>
          </a:p>
          <a:p>
            <a:pPr marL="1200150" lvl="1"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OFCCP and state auditors (e.g., MDHR audits, including WCC and WESA).</a:t>
            </a:r>
          </a:p>
          <a:p>
            <a:pPr marL="457200" indent="-457200" eaLnBrk="1" hangingPunct="1">
              <a:spcBef>
                <a:spcPct val="0"/>
              </a:spcBef>
              <a:spcAft>
                <a:spcPts val="1200"/>
              </a:spcAft>
              <a:buFont typeface="Wingdings" charset="0"/>
              <a:buChar char="§"/>
            </a:pPr>
            <a:r>
              <a:rPr lang="en-US" altLang="en-US" sz="2600" dirty="0" smtClean="0">
                <a:solidFill>
                  <a:schemeClr val="bg2">
                    <a:lumMod val="10000"/>
                  </a:schemeClr>
                </a:solidFill>
                <a:latin typeface="+mn-lt"/>
              </a:rPr>
              <a:t>Retaliation claims continue to grow</a:t>
            </a:r>
          </a:p>
          <a:p>
            <a:pPr marL="457200"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Other 2018 Trends</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Trends"/>
          <p:cNvSpPr>
            <a:spLocks noChangeAspect="1" noChangeArrowheads="1"/>
          </p:cNvSpPr>
          <p:nvPr/>
        </p:nvSpPr>
        <p:spPr bwMode="auto">
          <a:xfrm>
            <a:off x="155575" y="-2446338"/>
            <a:ext cx="9067800" cy="510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Trends"/>
          <p:cNvSpPr>
            <a:spLocks noChangeAspect="1" noChangeArrowheads="1"/>
          </p:cNvSpPr>
          <p:nvPr/>
        </p:nvSpPr>
        <p:spPr bwMode="auto">
          <a:xfrm>
            <a:off x="307975" y="-2293938"/>
            <a:ext cx="9067800" cy="510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Tre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742" y="2188333"/>
            <a:ext cx="2213505" cy="12462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204</a:t>
            </a:fld>
            <a:endParaRPr lang="en-US">
              <a:solidFill>
                <a:srgbClr val="9C4636">
                  <a:tint val="75000"/>
                </a:srgbClr>
              </a:solidFill>
            </a:endParaRPr>
          </a:p>
        </p:txBody>
      </p:sp>
    </p:spTree>
    <p:extLst>
      <p:ext uri="{BB962C8B-B14F-4D97-AF65-F5344CB8AC3E}">
        <p14:creationId xmlns:p14="http://schemas.microsoft.com/office/powerpoint/2010/main" val="930151363"/>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Definition of “Employee”</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California adopts “ABC test” for workers </a:t>
            </a:r>
            <a:r>
              <a:rPr lang="en-US" altLang="en-US" sz="2400" dirty="0">
                <a:solidFill>
                  <a:schemeClr val="bg2">
                    <a:lumMod val="10000"/>
                  </a:schemeClr>
                </a:solidFill>
                <a:latin typeface="+mn-lt"/>
              </a:rPr>
              <a:t>in </a:t>
            </a:r>
            <a:r>
              <a:rPr lang="en-US" altLang="en-US" sz="2400" i="1" dirty="0" err="1" smtClean="0">
                <a:solidFill>
                  <a:schemeClr val="bg2">
                    <a:lumMod val="10000"/>
                  </a:schemeClr>
                </a:solidFill>
                <a:latin typeface="+mn-lt"/>
              </a:rPr>
              <a:t>Dynamex</a:t>
            </a:r>
            <a:r>
              <a:rPr lang="en-US" altLang="en-US" sz="2400" i="1" dirty="0" smtClean="0">
                <a:solidFill>
                  <a:schemeClr val="bg2">
                    <a:lumMod val="10000"/>
                  </a:schemeClr>
                </a:solidFill>
                <a:latin typeface="+mn-lt"/>
              </a:rPr>
              <a:t> </a:t>
            </a:r>
            <a:r>
              <a:rPr lang="en-US" altLang="en-US" sz="2400" i="1" dirty="0">
                <a:solidFill>
                  <a:schemeClr val="bg2">
                    <a:lumMod val="10000"/>
                  </a:schemeClr>
                </a:solidFill>
                <a:latin typeface="+mn-lt"/>
              </a:rPr>
              <a:t>Operations West, Inc. v. Superior Court</a:t>
            </a:r>
            <a:r>
              <a:rPr lang="en-US" altLang="en-US" sz="2400" dirty="0" smtClean="0">
                <a:solidFill>
                  <a:schemeClr val="bg2">
                    <a:lumMod val="10000"/>
                  </a:schemeClr>
                </a:solidFill>
                <a:latin typeface="+mn-lt"/>
              </a:rPr>
              <a:t>, (Cal. April 30, 2018).</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Drug Testing</a:t>
            </a:r>
          </a:p>
          <a:p>
            <a:pPr marL="1200150" lvl="1" indent="-457200" eaLnBrk="1" hangingPunct="1">
              <a:spcBef>
                <a:spcPct val="0"/>
              </a:spcBef>
              <a:spcAft>
                <a:spcPts val="1200"/>
              </a:spcAft>
              <a:buFont typeface="Wingdings" charset="0"/>
              <a:buChar char="§"/>
            </a:pPr>
            <a:r>
              <a:rPr lang="en-US" altLang="en-US" sz="2400" dirty="0">
                <a:solidFill>
                  <a:schemeClr val="bg2">
                    <a:lumMod val="10000"/>
                  </a:schemeClr>
                </a:solidFill>
                <a:latin typeface="+mn-lt"/>
              </a:rPr>
              <a:t>On </a:t>
            </a:r>
            <a:r>
              <a:rPr lang="en-US" altLang="en-US" sz="2400" dirty="0" smtClean="0">
                <a:solidFill>
                  <a:schemeClr val="bg2">
                    <a:lumMod val="10000"/>
                  </a:schemeClr>
                </a:solidFill>
                <a:latin typeface="+mn-lt"/>
              </a:rPr>
              <a:t>02-01-18, </a:t>
            </a:r>
            <a:r>
              <a:rPr lang="en-US" altLang="en-US" sz="2400" dirty="0">
                <a:solidFill>
                  <a:schemeClr val="bg2">
                    <a:lumMod val="10000"/>
                  </a:schemeClr>
                </a:solidFill>
                <a:latin typeface="+mn-lt"/>
              </a:rPr>
              <a:t>Maine </a:t>
            </a:r>
            <a:r>
              <a:rPr lang="en-US" altLang="en-US" sz="2400" dirty="0" smtClean="0">
                <a:solidFill>
                  <a:schemeClr val="bg2">
                    <a:lumMod val="10000"/>
                  </a:schemeClr>
                </a:solidFill>
                <a:latin typeface="+mn-lt"/>
              </a:rPr>
              <a:t>became first state to </a:t>
            </a:r>
            <a:r>
              <a:rPr lang="en-US" altLang="en-US" sz="2400" dirty="0">
                <a:solidFill>
                  <a:schemeClr val="bg2">
                    <a:lumMod val="10000"/>
                  </a:schemeClr>
                </a:solidFill>
                <a:latin typeface="+mn-lt"/>
              </a:rPr>
              <a:t>protect workers from adverse employment action based on their use of marijuana and marijuana products, provided the use occurs away from the workplace.</a:t>
            </a:r>
            <a:endParaRPr lang="en-US" altLang="en-US" sz="24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2018 Trends</a:t>
            </a:r>
            <a:r>
              <a:rPr lang="en-US" sz="3400" dirty="0" smtClean="0">
                <a:latin typeface="+mj-lt"/>
              </a:rPr>
              <a:t> (cont.)</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205</a:t>
            </a:fld>
            <a:endParaRPr lang="en-US">
              <a:solidFill>
                <a:srgbClr val="9C4636">
                  <a:tint val="75000"/>
                </a:srgbClr>
              </a:solidFill>
            </a:endParaRPr>
          </a:p>
        </p:txBody>
      </p:sp>
    </p:spTree>
    <p:extLst>
      <p:ext uri="{BB962C8B-B14F-4D97-AF65-F5344CB8AC3E}">
        <p14:creationId xmlns:p14="http://schemas.microsoft.com/office/powerpoint/2010/main" val="2274932463"/>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3544888"/>
          </a:xfrm>
        </p:spPr>
        <p:txBody>
          <a:bodyPr>
            <a:noAutofit/>
          </a:bodyPr>
          <a:lstStyle/>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Salary History</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CA, CT, DE, HI, KY, MA, NJ, NY, OR, PA, VT, WA prohibit the requesting an applicant’s salary history.</a:t>
            </a:r>
          </a:p>
          <a:p>
            <a:pPr marL="457200"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Sexual Harassment Training</a:t>
            </a:r>
          </a:p>
          <a:p>
            <a:pPr marL="1200150" lvl="1" indent="-457200" eaLnBrk="1" hangingPunct="1">
              <a:spcBef>
                <a:spcPct val="0"/>
              </a:spcBef>
              <a:spcAft>
                <a:spcPts val="1200"/>
              </a:spcAft>
              <a:buFont typeface="Wingdings" charset="0"/>
              <a:buChar char="§"/>
            </a:pPr>
            <a:r>
              <a:rPr lang="en-US" altLang="en-US" sz="2400" dirty="0" smtClean="0">
                <a:solidFill>
                  <a:schemeClr val="bg2">
                    <a:lumMod val="10000"/>
                  </a:schemeClr>
                </a:solidFill>
                <a:latin typeface="+mn-lt"/>
              </a:rPr>
              <a:t>Effective 1-1-19, California will have mandatory sexual harassment training for supervisors and non-supervisors.</a:t>
            </a:r>
          </a:p>
          <a:p>
            <a:pPr marL="457200" indent="-457200" eaLnBrk="1" hangingPunct="1">
              <a:spcBef>
                <a:spcPct val="0"/>
              </a:spcBef>
              <a:spcAft>
                <a:spcPts val="1200"/>
              </a:spcAft>
              <a:buFont typeface="Wingdings" charset="0"/>
              <a:buChar char="§"/>
            </a:pPr>
            <a:endParaRPr lang="en-US" altLang="en-US" sz="2600" dirty="0" smtClean="0">
              <a:solidFill>
                <a:schemeClr val="bg2">
                  <a:lumMod val="10000"/>
                </a:schemeClr>
              </a:solidFill>
              <a:latin typeface="+mn-lt"/>
            </a:endParaRPr>
          </a:p>
          <a:p>
            <a:pPr marL="457200" indent="-457200" eaLnBrk="1" hangingPunct="1">
              <a:spcBef>
                <a:spcPct val="0"/>
              </a:spcBef>
              <a:spcAft>
                <a:spcPts val="1200"/>
              </a:spcAft>
              <a:buFont typeface="Wingdings" charset="0"/>
              <a:buChar char="§"/>
            </a:pP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762000" y="1412776"/>
            <a:ext cx="7924800" cy="831503"/>
          </a:xfrm>
        </p:spPr>
        <p:txBody>
          <a:bodyPr>
            <a:noAutofit/>
          </a:bodyPr>
          <a:lstStyle/>
          <a:p>
            <a:pPr marL="457200" indent="-457200" algn="ctr">
              <a:defRPr/>
            </a:pPr>
            <a:r>
              <a:rPr lang="en-US" sz="3400" b="1" dirty="0" smtClean="0">
                <a:latin typeface="+mj-lt"/>
              </a:rPr>
              <a:t>2018 Trends</a:t>
            </a:r>
            <a:r>
              <a:rPr lang="en-US" sz="3400" dirty="0" smtClean="0">
                <a:latin typeface="+mj-lt"/>
              </a:rPr>
              <a:t> (cont.)</a:t>
            </a:r>
            <a:endParaRPr lang="en-US" sz="2600"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206</a:t>
            </a:fld>
            <a:endParaRPr lang="en-US">
              <a:solidFill>
                <a:srgbClr val="9C4636">
                  <a:tint val="75000"/>
                </a:srgbClr>
              </a:solidFill>
            </a:endParaRPr>
          </a:p>
        </p:txBody>
      </p:sp>
    </p:spTree>
    <p:extLst>
      <p:ext uri="{BB962C8B-B14F-4D97-AF65-F5344CB8AC3E}">
        <p14:creationId xmlns:p14="http://schemas.microsoft.com/office/powerpoint/2010/main" val="3755284824"/>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645024"/>
            <a:ext cx="8640960" cy="1969393"/>
          </a:xfrm>
        </p:spPr>
        <p:txBody>
          <a:bodyPr rtlCol="0">
            <a:normAutofit fontScale="62500" lnSpcReduction="20000"/>
          </a:bodyPr>
          <a:lstStyle/>
          <a:p>
            <a:r>
              <a:rPr lang="en-US" sz="4000" u="sng" dirty="0" smtClean="0">
                <a:solidFill>
                  <a:srgbClr val="002060"/>
                </a:solidFill>
              </a:rPr>
              <a:t>2018 Labor and Employment Seminar</a:t>
            </a:r>
            <a:endParaRPr lang="en-US" sz="3600" i="1" u="sng" dirty="0">
              <a:solidFill>
                <a:srgbClr val="002060"/>
              </a:solidFill>
            </a:endParaRPr>
          </a:p>
          <a:p>
            <a:endParaRPr lang="en-US" sz="3200" dirty="0">
              <a:solidFill>
                <a:srgbClr val="002060"/>
              </a:solidFill>
            </a:endParaRPr>
          </a:p>
          <a:p>
            <a:r>
              <a:rPr lang="en-US" sz="3200" dirty="0" smtClean="0">
                <a:solidFill>
                  <a:srgbClr val="002060"/>
                </a:solidFill>
              </a:rPr>
              <a:t>Grant Collins</a:t>
            </a:r>
            <a:endParaRPr lang="en-US" sz="3200" dirty="0">
              <a:solidFill>
                <a:srgbClr val="002060"/>
              </a:solidFill>
            </a:endParaRPr>
          </a:p>
          <a:p>
            <a:r>
              <a:rPr lang="en-US" sz="3200" dirty="0" err="1">
                <a:solidFill>
                  <a:srgbClr val="002060"/>
                </a:solidFill>
              </a:rPr>
              <a:t>Felhaber</a:t>
            </a:r>
            <a:r>
              <a:rPr lang="en-US" sz="3200" dirty="0">
                <a:solidFill>
                  <a:srgbClr val="002060"/>
                </a:solidFill>
              </a:rPr>
              <a:t> Larson</a:t>
            </a:r>
          </a:p>
          <a:p>
            <a:r>
              <a:rPr lang="en-US" sz="3200" dirty="0">
                <a:solidFill>
                  <a:srgbClr val="002060"/>
                </a:solidFill>
              </a:rPr>
              <a:t>220 South 6th Street, Suite 2200</a:t>
            </a:r>
          </a:p>
          <a:p>
            <a:r>
              <a:rPr lang="en-US" sz="3200" dirty="0">
                <a:solidFill>
                  <a:srgbClr val="002060"/>
                </a:solidFill>
              </a:rPr>
              <a:t>Minneapolis, MN 55402</a:t>
            </a:r>
          </a:p>
          <a:p>
            <a:pPr eaLnBrk="1" fontAlgn="auto" hangingPunct="1">
              <a:spcAft>
                <a:spcPct val="0"/>
              </a:spcAft>
              <a:buFont typeface="Arial"/>
              <a:buNone/>
              <a:defRPr/>
            </a:pPr>
            <a:endParaRPr lang="en-US" sz="3200" b="1" dirty="0" smtClean="0">
              <a:solidFill>
                <a:schemeClr val="tx2">
                  <a:lumMod val="75000"/>
                </a:schemeClr>
              </a:solidFill>
            </a:endParaRPr>
          </a:p>
        </p:txBody>
      </p:sp>
    </p:spTree>
    <p:extLst>
      <p:ext uri="{BB962C8B-B14F-4D97-AF65-F5344CB8AC3E}">
        <p14:creationId xmlns:p14="http://schemas.microsoft.com/office/powerpoint/2010/main" val="4172774285"/>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645024"/>
            <a:ext cx="8640960" cy="1969393"/>
          </a:xfrm>
        </p:spPr>
        <p:txBody>
          <a:bodyPr rtlCol="0">
            <a:normAutofit/>
          </a:bodyPr>
          <a:lstStyle/>
          <a:p>
            <a:r>
              <a:rPr lang="en-US" sz="4000" u="sng" smtClean="0">
                <a:solidFill>
                  <a:srgbClr val="002060"/>
                </a:solidFill>
              </a:rPr>
              <a:t>Pay Equity and the New </a:t>
            </a:r>
          </a:p>
          <a:p>
            <a:r>
              <a:rPr lang="en-US" sz="4000" u="sng" smtClean="0">
                <a:solidFill>
                  <a:srgbClr val="002060"/>
                </a:solidFill>
              </a:rPr>
              <a:t>Glass Ceiling</a:t>
            </a:r>
            <a:endParaRPr lang="en-US" sz="3200" b="1" smtClean="0">
              <a:solidFill>
                <a:schemeClr val="tx2">
                  <a:lumMod val="75000"/>
                </a:schemeClr>
              </a:solidFill>
            </a:endParaRPr>
          </a:p>
        </p:txBody>
      </p:sp>
    </p:spTree>
    <p:extLst>
      <p:ext uri="{BB962C8B-B14F-4D97-AF65-F5344CB8AC3E}">
        <p14:creationId xmlns:p14="http://schemas.microsoft.com/office/powerpoint/2010/main" val="2752868020"/>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Summary</a:t>
            </a:r>
            <a:endParaRPr lang="en-US" b="1" dirty="0"/>
          </a:p>
        </p:txBody>
      </p:sp>
      <p:sp>
        <p:nvSpPr>
          <p:cNvPr id="2" name="Content Placeholder 1"/>
          <p:cNvSpPr>
            <a:spLocks noGrp="1"/>
          </p:cNvSpPr>
          <p:nvPr>
            <p:ph sz="quarter" idx="4"/>
          </p:nvPr>
        </p:nvSpPr>
        <p:spPr>
          <a:xfrm>
            <a:off x="457201" y="2438400"/>
            <a:ext cx="8159260" cy="4038600"/>
          </a:xfrm>
        </p:spPr>
        <p:txBody>
          <a:bodyPr>
            <a:normAutofit/>
          </a:bodyPr>
          <a:lstStyle/>
          <a:p>
            <a:r>
              <a:rPr lang="en-US" sz="2800" dirty="0" smtClean="0">
                <a:solidFill>
                  <a:schemeClr val="tx1"/>
                </a:solidFill>
              </a:rPr>
              <a:t>Current state of the wage gap </a:t>
            </a:r>
          </a:p>
          <a:p>
            <a:r>
              <a:rPr lang="en-US" sz="2800" dirty="0" smtClean="0">
                <a:solidFill>
                  <a:schemeClr val="tx1"/>
                </a:solidFill>
              </a:rPr>
              <a:t>Federal laws prohibiting pay discrimination</a:t>
            </a:r>
          </a:p>
          <a:p>
            <a:pPr lvl="2">
              <a:buFont typeface="Arial" panose="020B0604020202020204" pitchFamily="34" charset="0"/>
              <a:buChar char="•"/>
            </a:pPr>
            <a:r>
              <a:rPr lang="en-US" sz="2800" dirty="0" smtClean="0">
                <a:solidFill>
                  <a:schemeClr val="tx1"/>
                </a:solidFill>
              </a:rPr>
              <a:t>Equal Pay Act of 1963</a:t>
            </a:r>
          </a:p>
          <a:p>
            <a:pPr lvl="2">
              <a:buFont typeface="Arial" panose="020B0604020202020204" pitchFamily="34" charset="0"/>
              <a:buChar char="•"/>
            </a:pPr>
            <a:r>
              <a:rPr lang="en-US" sz="2800" dirty="0" smtClean="0">
                <a:solidFill>
                  <a:schemeClr val="tx1"/>
                </a:solidFill>
              </a:rPr>
              <a:t>Title VII of the Civil Rights Act of 1964</a:t>
            </a:r>
          </a:p>
          <a:p>
            <a:r>
              <a:rPr lang="en-US" sz="2800" dirty="0" smtClean="0">
                <a:solidFill>
                  <a:schemeClr val="tx1"/>
                </a:solidFill>
              </a:rPr>
              <a:t>State laws</a:t>
            </a:r>
          </a:p>
          <a:p>
            <a:r>
              <a:rPr lang="en-US" sz="2800" dirty="0" smtClean="0">
                <a:solidFill>
                  <a:schemeClr val="tx1"/>
                </a:solidFill>
              </a:rPr>
              <a:t>Recent case law regarding pay discrimination </a:t>
            </a:r>
          </a:p>
          <a:p>
            <a:r>
              <a:rPr lang="en-US" sz="2800" dirty="0" err="1" smtClean="0">
                <a:solidFill>
                  <a:schemeClr val="tx1"/>
                </a:solidFill>
              </a:rPr>
              <a:t>Reccommenations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209</a:t>
            </a:fld>
            <a:endParaRPr lang="en-US" dirty="0"/>
          </a:p>
        </p:txBody>
      </p:sp>
    </p:spTree>
    <p:extLst>
      <p:ext uri="{BB962C8B-B14F-4D97-AF65-F5344CB8AC3E}">
        <p14:creationId xmlns:p14="http://schemas.microsoft.com/office/powerpoint/2010/main" val="2562500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92500" lnSpcReduction="20000"/>
          </a:bodyPr>
          <a:lstStyle/>
          <a:p>
            <a:pPr marL="458788" indent="-458788" algn="just" fontAlgn="auto">
              <a:spcAft>
                <a:spcPts val="1200"/>
              </a:spcAft>
              <a:buFont typeface="Arial" panose="020B0604020202020204" pitchFamily="34" charset="0"/>
              <a:buChar char="•"/>
              <a:defRPr/>
            </a:pPr>
            <a:r>
              <a:rPr lang="en-US" sz="3200" u="sng" dirty="0" smtClean="0"/>
              <a:t>Category 3 Rules</a:t>
            </a:r>
          </a:p>
          <a:p>
            <a:pPr marL="858838" lvl="1" indent="-458788" algn="just">
              <a:spcAft>
                <a:spcPts val="1200"/>
              </a:spcAft>
              <a:buFont typeface="Courier New" panose="02070309020205020404" pitchFamily="49" charset="0"/>
              <a:buChar char="o"/>
              <a:defRPr/>
            </a:pPr>
            <a:r>
              <a:rPr lang="en-US" sz="3200" dirty="0" smtClean="0"/>
              <a:t>Presumptively Unlawful</a:t>
            </a:r>
          </a:p>
          <a:p>
            <a:pPr marL="858838" lvl="1" indent="-458788" algn="just">
              <a:spcAft>
                <a:spcPts val="1200"/>
              </a:spcAft>
              <a:buFont typeface="Courier New" panose="02070309020205020404" pitchFamily="49" charset="0"/>
              <a:buChar char="o"/>
              <a:defRPr/>
            </a:pPr>
            <a:r>
              <a:rPr lang="en-US" sz="3200" dirty="0" smtClean="0"/>
              <a:t>Examples:</a:t>
            </a:r>
          </a:p>
          <a:p>
            <a:pPr marL="1258888" lvl="2" indent="-458788" algn="just">
              <a:spcAft>
                <a:spcPts val="1200"/>
              </a:spcAft>
              <a:buFont typeface="Wingdings" panose="05000000000000000000" pitchFamily="2" charset="2"/>
              <a:buChar char="§"/>
              <a:defRPr/>
            </a:pPr>
            <a:r>
              <a:rPr lang="en-US" sz="3200" dirty="0" smtClean="0"/>
              <a:t>Cannot prohibit disclosure of wage, salary, benefit, working conditions.</a:t>
            </a:r>
          </a:p>
          <a:p>
            <a:pPr marL="1258888" lvl="2" indent="-458788" algn="just">
              <a:spcAft>
                <a:spcPts val="1200"/>
              </a:spcAft>
              <a:buFont typeface="Wingdings" panose="05000000000000000000" pitchFamily="2" charset="2"/>
              <a:buChar char="§"/>
              <a:defRPr/>
            </a:pPr>
            <a:r>
              <a:rPr lang="en-US" sz="3200" dirty="0" smtClean="0"/>
              <a:t>Cannot prohibit joining outside organizations (</a:t>
            </a:r>
            <a:r>
              <a:rPr lang="en-US" sz="3200" i="1" dirty="0" smtClean="0"/>
              <a:t>i.e. </a:t>
            </a:r>
            <a:r>
              <a:rPr lang="en-US" sz="3200" dirty="0" smtClean="0"/>
              <a:t>unions).</a:t>
            </a:r>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21</a:t>
            </a:fld>
            <a:endParaRPr lang="en-US">
              <a:solidFill>
                <a:srgbClr val="9C4636">
                  <a:tint val="75000"/>
                </a:srgbClr>
              </a:solidFill>
            </a:endParaRPr>
          </a:p>
        </p:txBody>
      </p:sp>
    </p:spTree>
    <p:extLst>
      <p:ext uri="{BB962C8B-B14F-4D97-AF65-F5344CB8AC3E}">
        <p14:creationId xmlns:p14="http://schemas.microsoft.com/office/powerpoint/2010/main" val="273227971"/>
      </p:ext>
    </p:extLst>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What is Pay Equity?</a:t>
            </a:r>
            <a:endParaRPr lang="en-US" b="1" dirty="0"/>
          </a:p>
        </p:txBody>
      </p:sp>
      <p:sp>
        <p:nvSpPr>
          <p:cNvPr id="2" name="Content Placeholder 1"/>
          <p:cNvSpPr>
            <a:spLocks noGrp="1"/>
          </p:cNvSpPr>
          <p:nvPr>
            <p:ph sz="quarter" idx="4"/>
          </p:nvPr>
        </p:nvSpPr>
        <p:spPr>
          <a:xfrm>
            <a:off x="761999" y="2438400"/>
            <a:ext cx="7854461" cy="4038600"/>
          </a:xfrm>
        </p:spPr>
        <p:txBody>
          <a:bodyPr>
            <a:normAutofit fontScale="92500"/>
          </a:bodyPr>
          <a:lstStyle/>
          <a:p>
            <a:r>
              <a:rPr lang="en-US" sz="3600" dirty="0" smtClean="0">
                <a:solidFill>
                  <a:schemeClr val="tx1"/>
                </a:solidFill>
              </a:rPr>
              <a:t>“Equal pay for equal work.”</a:t>
            </a:r>
          </a:p>
          <a:p>
            <a:r>
              <a:rPr lang="en-US" sz="3600" dirty="0" smtClean="0">
                <a:solidFill>
                  <a:schemeClr val="tx1"/>
                </a:solidFill>
              </a:rPr>
              <a:t>Origin: Male v. Female</a:t>
            </a:r>
          </a:p>
          <a:p>
            <a:r>
              <a:rPr lang="en-US" sz="3600" dirty="0" smtClean="0">
                <a:solidFill>
                  <a:schemeClr val="tx1"/>
                </a:solidFill>
              </a:rPr>
              <a:t>Now, many state laws require equal pay across all groups</a:t>
            </a:r>
          </a:p>
          <a:p>
            <a:pPr lvl="1"/>
            <a:r>
              <a:rPr lang="en-US" sz="3600" dirty="0" smtClean="0">
                <a:solidFill>
                  <a:schemeClr val="tx1"/>
                </a:solidFill>
              </a:rPr>
              <a:t>Sex, race, national origin, ethnicity, etc. </a:t>
            </a:r>
          </a:p>
          <a:p>
            <a:r>
              <a:rPr lang="en-US" sz="3600" dirty="0" smtClean="0">
                <a:solidFill>
                  <a:schemeClr val="tx1"/>
                </a:solidFill>
              </a:rPr>
              <a:t>Pay equity is growing more complex as pay and work structures evolve</a:t>
            </a:r>
            <a:r>
              <a:rPr lang="en-US" dirty="0" smtClean="0"/>
              <a:t>.</a:t>
            </a:r>
          </a:p>
          <a:p>
            <a:pPr lvl="1"/>
            <a:endParaRPr lang="en-US" dirty="0" smtClean="0"/>
          </a:p>
        </p:txBody>
      </p:sp>
      <p:sp>
        <p:nvSpPr>
          <p:cNvPr id="4" name="Slide Number Placeholder 3"/>
          <p:cNvSpPr>
            <a:spLocks noGrp="1"/>
          </p:cNvSpPr>
          <p:nvPr>
            <p:ph type="sldNum" sz="quarter" idx="12"/>
          </p:nvPr>
        </p:nvSpPr>
        <p:spPr/>
        <p:txBody>
          <a:bodyPr/>
          <a:lstStyle/>
          <a:p>
            <a:fld id="{3EA74849-DAE2-2C4E-8A30-A8C3411AC971}" type="slidenum">
              <a:rPr lang="en-US" smtClean="0"/>
              <a:t>210</a:t>
            </a:fld>
            <a:endParaRPr lang="en-US" dirty="0"/>
          </a:p>
        </p:txBody>
      </p:sp>
    </p:spTree>
    <p:extLst>
      <p:ext uri="{BB962C8B-B14F-4D97-AF65-F5344CB8AC3E}">
        <p14:creationId xmlns:p14="http://schemas.microsoft.com/office/powerpoint/2010/main" val="2766144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599" y="2362200"/>
            <a:ext cx="8006861" cy="4114800"/>
          </a:xfrm>
        </p:spPr>
        <p:txBody>
          <a:bodyPr>
            <a:noAutofit/>
          </a:bodyPr>
          <a:lstStyle/>
          <a:p>
            <a:r>
              <a:rPr lang="en-US" sz="2800" dirty="0" smtClean="0">
                <a:solidFill>
                  <a:schemeClr val="tx1"/>
                </a:solidFill>
              </a:rPr>
              <a:t>The wage gap has been slowly closing over time. </a:t>
            </a: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r>
              <a:rPr lang="en-US" sz="3600" dirty="0" smtClean="0">
                <a:solidFill>
                  <a:schemeClr val="tx1"/>
                </a:solidFill>
              </a:rPr>
              <a:t>Ariane </a:t>
            </a:r>
            <a:r>
              <a:rPr lang="en-US" sz="3600" dirty="0" err="1" smtClean="0">
                <a:solidFill>
                  <a:schemeClr val="tx1"/>
                </a:solidFill>
              </a:rPr>
              <a:t>Hegewisch</a:t>
            </a:r>
            <a:r>
              <a:rPr lang="en-US" sz="3600" dirty="0" smtClean="0">
                <a:solidFill>
                  <a:schemeClr val="tx1"/>
                </a:solidFill>
              </a:rPr>
              <a:t>, </a:t>
            </a:r>
            <a:r>
              <a:rPr lang="en-US" sz="3600" u="sng" dirty="0" smtClean="0">
                <a:solidFill>
                  <a:schemeClr val="tx1"/>
                </a:solidFill>
              </a:rPr>
              <a:t>The Gender Wage Gap: 2017; Earnings Differences by Gender, Race, and Ethnicity</a:t>
            </a:r>
            <a:r>
              <a:rPr lang="en-US" sz="3600" dirty="0" smtClean="0">
                <a:solidFill>
                  <a:schemeClr val="tx1"/>
                </a:solidFill>
              </a:rPr>
              <a:t> (2017).</a:t>
            </a:r>
          </a:p>
        </p:txBody>
      </p:sp>
      <p:sp>
        <p:nvSpPr>
          <p:cNvPr id="3" name="Title 2"/>
          <p:cNvSpPr>
            <a:spLocks noGrp="1"/>
          </p:cNvSpPr>
          <p:nvPr>
            <p:ph type="ctrTitle"/>
          </p:nvPr>
        </p:nvSpPr>
        <p:spPr/>
        <p:txBody>
          <a:bodyPr/>
          <a:lstStyle/>
          <a:p>
            <a:r>
              <a:rPr lang="en-US" b="1" dirty="0" smtClean="0"/>
              <a:t>The Wage Gap – Historically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07" y="3124200"/>
            <a:ext cx="7203017" cy="3124200"/>
          </a:xfrm>
          <a:prstGeom prst="rect">
            <a:avLst/>
          </a:prstGeom>
        </p:spPr>
      </p:pic>
      <p:sp>
        <p:nvSpPr>
          <p:cNvPr id="4" name="Slide Number Placeholder 3"/>
          <p:cNvSpPr>
            <a:spLocks noGrp="1"/>
          </p:cNvSpPr>
          <p:nvPr>
            <p:ph type="sldNum" sz="quarter" idx="12"/>
          </p:nvPr>
        </p:nvSpPr>
        <p:spPr/>
        <p:txBody>
          <a:bodyPr/>
          <a:lstStyle/>
          <a:p>
            <a:fld id="{3EA74849-DAE2-2C4E-8A30-A8C3411AC971}" type="slidenum">
              <a:rPr lang="en-US" smtClean="0"/>
              <a:t>211</a:t>
            </a:fld>
            <a:endParaRPr lang="en-US" dirty="0"/>
          </a:p>
        </p:txBody>
      </p:sp>
    </p:spTree>
    <p:extLst>
      <p:ext uri="{BB962C8B-B14F-4D97-AF65-F5344CB8AC3E}">
        <p14:creationId xmlns:p14="http://schemas.microsoft.com/office/powerpoint/2010/main" val="172928761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The Wage Gap – Today </a:t>
            </a:r>
            <a:endParaRPr lang="en-US" b="1" dirty="0"/>
          </a:p>
        </p:txBody>
      </p:sp>
      <p:sp>
        <p:nvSpPr>
          <p:cNvPr id="2" name="Content Placeholder 1"/>
          <p:cNvSpPr>
            <a:spLocks noGrp="1"/>
          </p:cNvSpPr>
          <p:nvPr>
            <p:ph sz="quarter" idx="4"/>
          </p:nvPr>
        </p:nvSpPr>
        <p:spPr>
          <a:xfrm>
            <a:off x="838199" y="2362200"/>
            <a:ext cx="7778261" cy="4114800"/>
          </a:xfrm>
        </p:spPr>
        <p:txBody>
          <a:bodyPr>
            <a:normAutofit fontScale="55000" lnSpcReduction="20000"/>
          </a:bodyPr>
          <a:lstStyle/>
          <a:p>
            <a:pPr marL="0" indent="0" algn="just">
              <a:buNone/>
            </a:pPr>
            <a:endParaRPr lang="en-US" sz="3600" dirty="0" smtClean="0">
              <a:solidFill>
                <a:schemeClr val="tx1"/>
              </a:solidFill>
            </a:endParaRPr>
          </a:p>
          <a:p>
            <a:pPr algn="just"/>
            <a:r>
              <a:rPr lang="en-US" sz="3600" dirty="0" smtClean="0">
                <a:solidFill>
                  <a:schemeClr val="tx1"/>
                </a:solidFill>
              </a:rPr>
              <a:t>At the 10th percentile of wages, women earn 92 cents for every dollar paid to men.</a:t>
            </a:r>
          </a:p>
          <a:p>
            <a:pPr algn="just"/>
            <a:r>
              <a:rPr lang="en-US" sz="3600" dirty="0" smtClean="0">
                <a:solidFill>
                  <a:schemeClr val="tx1"/>
                </a:solidFill>
              </a:rPr>
              <a:t>At the 95th percentile of wages, women earn 74 cents for every dollar paid to men.</a:t>
            </a:r>
          </a:p>
          <a:p>
            <a:pPr algn="just"/>
            <a:r>
              <a:rPr lang="en-US" sz="3600" dirty="0" smtClean="0">
                <a:solidFill>
                  <a:schemeClr val="tx1"/>
                </a:solidFill>
              </a:rPr>
              <a:t>The average female worker loses more than $530,000 over the course of her lifetime.</a:t>
            </a:r>
          </a:p>
          <a:p>
            <a:pPr algn="just"/>
            <a:r>
              <a:rPr lang="en-US" sz="3600" dirty="0" smtClean="0">
                <a:solidFill>
                  <a:schemeClr val="tx1"/>
                </a:solidFill>
              </a:rPr>
              <a:t>The average college-educated female worker loses nearly $800,000 over the course of her lifetime.</a:t>
            </a:r>
          </a:p>
          <a:p>
            <a:pPr marL="0" indent="0" algn="just">
              <a:buNone/>
            </a:pPr>
            <a:endParaRPr lang="en-US" sz="3600" dirty="0">
              <a:solidFill>
                <a:schemeClr val="tx1"/>
              </a:solidFill>
            </a:endParaRPr>
          </a:p>
          <a:p>
            <a:pPr marL="0" indent="0" algn="just">
              <a:buNone/>
            </a:pPr>
            <a:endParaRPr lang="en-US" sz="3600" dirty="0" smtClean="0">
              <a:solidFill>
                <a:schemeClr val="tx1"/>
              </a:solidFill>
            </a:endParaRPr>
          </a:p>
          <a:p>
            <a:pPr marL="0" indent="0" algn="just">
              <a:buNone/>
            </a:pPr>
            <a:r>
              <a:rPr lang="en-US" sz="3600" dirty="0" smtClean="0">
                <a:solidFill>
                  <a:schemeClr val="tx1"/>
                </a:solidFill>
              </a:rPr>
              <a:t>Elise Goulding et al., </a:t>
            </a:r>
            <a:r>
              <a:rPr lang="en-US" sz="3600" u="sng" dirty="0" smtClean="0">
                <a:solidFill>
                  <a:schemeClr val="tx1"/>
                </a:solidFill>
              </a:rPr>
              <a:t>What is the Gender </a:t>
            </a:r>
            <a:r>
              <a:rPr lang="en-US" sz="3600" u="sng" dirty="0">
                <a:solidFill>
                  <a:schemeClr val="tx1"/>
                </a:solidFill>
              </a:rPr>
              <a:t>P</a:t>
            </a:r>
            <a:r>
              <a:rPr lang="en-US" sz="3600" u="sng" dirty="0" smtClean="0">
                <a:solidFill>
                  <a:schemeClr val="tx1"/>
                </a:solidFill>
              </a:rPr>
              <a:t>ay </a:t>
            </a:r>
            <a:r>
              <a:rPr lang="en-US" sz="3600" u="sng" dirty="0">
                <a:solidFill>
                  <a:schemeClr val="tx1"/>
                </a:solidFill>
              </a:rPr>
              <a:t>G</a:t>
            </a:r>
            <a:r>
              <a:rPr lang="en-US" sz="3600" u="sng" dirty="0" smtClean="0">
                <a:solidFill>
                  <a:schemeClr val="tx1"/>
                </a:solidFill>
              </a:rPr>
              <a:t>ap and is it Real?</a:t>
            </a:r>
            <a:r>
              <a:rPr lang="en-US" sz="3600" dirty="0">
                <a:solidFill>
                  <a:schemeClr val="tx1"/>
                </a:solidFill>
              </a:rPr>
              <a:t> </a:t>
            </a:r>
            <a:r>
              <a:rPr lang="en-US" sz="3600" dirty="0" smtClean="0">
                <a:solidFill>
                  <a:schemeClr val="tx1"/>
                </a:solidFill>
              </a:rPr>
              <a:t>(2016).</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212</a:t>
            </a:fld>
            <a:endParaRPr lang="en-US" dirty="0"/>
          </a:p>
        </p:txBody>
      </p:sp>
    </p:spTree>
    <p:extLst>
      <p:ext uri="{BB962C8B-B14F-4D97-AF65-F5344CB8AC3E}">
        <p14:creationId xmlns:p14="http://schemas.microsoft.com/office/powerpoint/2010/main" val="131470618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8200" y="974056"/>
            <a:ext cx="7391400" cy="5883944"/>
          </a:xfrm>
        </p:spPr>
      </p:pic>
      <p:sp>
        <p:nvSpPr>
          <p:cNvPr id="2" name="Slide Number Placeholder 1"/>
          <p:cNvSpPr>
            <a:spLocks noGrp="1"/>
          </p:cNvSpPr>
          <p:nvPr>
            <p:ph type="sldNum" sz="quarter" idx="12"/>
          </p:nvPr>
        </p:nvSpPr>
        <p:spPr/>
        <p:txBody>
          <a:bodyPr/>
          <a:lstStyle/>
          <a:p>
            <a:fld id="{3EA74849-DAE2-2C4E-8A30-A8C3411AC971}" type="slidenum">
              <a:rPr lang="en-US" smtClean="0"/>
              <a:t>213</a:t>
            </a:fld>
            <a:endParaRPr lang="en-US" dirty="0"/>
          </a:p>
        </p:txBody>
      </p:sp>
    </p:spTree>
    <p:extLst>
      <p:ext uri="{BB962C8B-B14F-4D97-AF65-F5344CB8AC3E}">
        <p14:creationId xmlns:p14="http://schemas.microsoft.com/office/powerpoint/2010/main" val="291017158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The Stalled Wage Gap</a:t>
            </a:r>
            <a:endParaRPr lang="en-US" b="1" dirty="0"/>
          </a:p>
        </p:txBody>
      </p:sp>
      <p:sp>
        <p:nvSpPr>
          <p:cNvPr id="7" name="Rectangle 2"/>
          <p:cNvSpPr>
            <a:spLocks noChangeArrowheads="1"/>
          </p:cNvSpPr>
          <p:nvPr/>
        </p:nvSpPr>
        <p:spPr bwMode="auto">
          <a:xfrm>
            <a:off x="2136775"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 name="Content Placeholder 7"/>
          <p:cNvSpPr>
            <a:spLocks noGrp="1"/>
          </p:cNvSpPr>
          <p:nvPr>
            <p:ph sz="quarter" idx="4"/>
          </p:nvPr>
        </p:nvSpPr>
        <p:spPr/>
        <p:txBody>
          <a:bodyPr>
            <a:normAutofit fontScale="77500" lnSpcReduction="20000"/>
          </a:bodyPr>
          <a:lstStyle/>
          <a:p>
            <a:pPr algn="just"/>
            <a:r>
              <a:rPr lang="en-US" sz="3600" dirty="0" smtClean="0">
                <a:solidFill>
                  <a:schemeClr val="tx1"/>
                </a:solidFill>
                <a:ea typeface="Tahoma" panose="020B0604030504040204" pitchFamily="34" charset="0"/>
                <a:cs typeface="Times New Roman" panose="02020603050405020304" pitchFamily="18" charset="0"/>
              </a:rPr>
              <a:t>Since 1973:</a:t>
            </a:r>
          </a:p>
          <a:p>
            <a:pPr lvl="1" algn="just"/>
            <a:r>
              <a:rPr lang="en-US" sz="3600" dirty="0" smtClean="0">
                <a:solidFill>
                  <a:schemeClr val="tx1"/>
                </a:solidFill>
                <a:ea typeface="Tahoma" panose="020B0604030504040204" pitchFamily="34" charset="0"/>
                <a:cs typeface="Times New Roman" panose="02020603050405020304" pitchFamily="18" charset="0"/>
              </a:rPr>
              <a:t>60% of the wage gap change due to drop in men's real earnings.</a:t>
            </a:r>
          </a:p>
          <a:p>
            <a:pPr lvl="1" algn="just"/>
            <a:r>
              <a:rPr lang="en-US" sz="3600" dirty="0" smtClean="0">
                <a:solidFill>
                  <a:schemeClr val="tx1"/>
                </a:solidFill>
                <a:ea typeface="Tahoma" panose="020B0604030504040204" pitchFamily="34" charset="0"/>
                <a:cs typeface="Times New Roman" panose="02020603050405020304" pitchFamily="18" charset="0"/>
              </a:rPr>
              <a:t>40% of change due to increase in women’s earnings.</a:t>
            </a:r>
          </a:p>
          <a:p>
            <a:pPr algn="just"/>
            <a:r>
              <a:rPr lang="en-US" sz="3600" dirty="0" smtClean="0">
                <a:solidFill>
                  <a:schemeClr val="tx1"/>
                </a:solidFill>
                <a:ea typeface="Tahoma" panose="020B0604030504040204" pitchFamily="34" charset="0"/>
                <a:cs typeface="Times New Roman" panose="02020603050405020304" pitchFamily="18" charset="0"/>
              </a:rPr>
              <a:t>At current pace, </a:t>
            </a:r>
            <a:r>
              <a:rPr lang="en-US" sz="3600" dirty="0">
                <a:solidFill>
                  <a:schemeClr val="tx1"/>
                </a:solidFill>
                <a:ea typeface="Tahoma" panose="020B0604030504040204" pitchFamily="34" charset="0"/>
                <a:cs typeface="Times New Roman" panose="02020603050405020304" pitchFamily="18" charset="0"/>
              </a:rPr>
              <a:t>the Institute for Women's Policy Research estimates that it will take 50 years to close the wage gap.</a:t>
            </a:r>
          </a:p>
        </p:txBody>
      </p:sp>
      <p:sp>
        <p:nvSpPr>
          <p:cNvPr id="10" name="Rectangle 3"/>
          <p:cNvSpPr>
            <a:spLocks noChangeArrowheads="1"/>
          </p:cNvSpPr>
          <p:nvPr/>
        </p:nvSpPr>
        <p:spPr bwMode="auto">
          <a:xfrm>
            <a:off x="2171700" y="230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214</a:t>
            </a:fld>
            <a:endParaRPr lang="en-US" dirty="0"/>
          </a:p>
        </p:txBody>
      </p:sp>
    </p:spTree>
    <p:extLst>
      <p:ext uri="{BB962C8B-B14F-4D97-AF65-F5344CB8AC3E}">
        <p14:creationId xmlns:p14="http://schemas.microsoft.com/office/powerpoint/2010/main" val="73895921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7500" lnSpcReduction="20000"/>
          </a:bodyPr>
          <a:lstStyle/>
          <a:p>
            <a:r>
              <a:rPr lang="en-US" sz="3600" dirty="0" smtClean="0">
                <a:solidFill>
                  <a:schemeClr val="tx1"/>
                </a:solidFill>
              </a:rPr>
              <a:t>Equal Pay Act of 1963 (EPA)</a:t>
            </a:r>
          </a:p>
          <a:p>
            <a:r>
              <a:rPr lang="en-US" sz="3600" dirty="0" smtClean="0">
                <a:solidFill>
                  <a:schemeClr val="tx1"/>
                </a:solidFill>
              </a:rPr>
              <a:t>Title VII of the Civil Rights Act of 1964 (Title VII)</a:t>
            </a:r>
          </a:p>
          <a:p>
            <a:r>
              <a:rPr lang="en-US" sz="3600" dirty="0" smtClean="0">
                <a:solidFill>
                  <a:schemeClr val="tx1"/>
                </a:solidFill>
              </a:rPr>
              <a:t>Lilly Ledbetter Fair Pay Act of 2009</a:t>
            </a:r>
          </a:p>
          <a:p>
            <a:r>
              <a:rPr lang="en-US" sz="3600" dirty="0" smtClean="0">
                <a:solidFill>
                  <a:schemeClr val="tx1"/>
                </a:solidFill>
              </a:rPr>
              <a:t>Other federal laws ban discrimination in pay based on:</a:t>
            </a:r>
          </a:p>
          <a:p>
            <a:pPr lvl="2">
              <a:buFont typeface="Arial" panose="020B0604020202020204" pitchFamily="34" charset="0"/>
              <a:buChar char="•"/>
            </a:pPr>
            <a:r>
              <a:rPr lang="en-US" sz="3600" dirty="0" smtClean="0">
                <a:solidFill>
                  <a:schemeClr val="tx1"/>
                </a:solidFill>
              </a:rPr>
              <a:t>Age (ADEA)</a:t>
            </a:r>
          </a:p>
          <a:p>
            <a:pPr lvl="2">
              <a:buFont typeface="Arial" panose="020B0604020202020204" pitchFamily="34" charset="0"/>
              <a:buChar char="•"/>
            </a:pPr>
            <a:r>
              <a:rPr lang="en-US" sz="3600" dirty="0" smtClean="0">
                <a:solidFill>
                  <a:schemeClr val="tx1"/>
                </a:solidFill>
              </a:rPr>
              <a:t>Disability (ADA)</a:t>
            </a:r>
            <a:endParaRPr lang="en-US" sz="3600" dirty="0">
              <a:solidFill>
                <a:schemeClr val="tx1"/>
              </a:solidFill>
            </a:endParaRPr>
          </a:p>
        </p:txBody>
      </p:sp>
      <p:sp>
        <p:nvSpPr>
          <p:cNvPr id="3" name="Title 2"/>
          <p:cNvSpPr>
            <a:spLocks noGrp="1"/>
          </p:cNvSpPr>
          <p:nvPr>
            <p:ph type="ctrTitle"/>
          </p:nvPr>
        </p:nvSpPr>
        <p:spPr/>
        <p:txBody>
          <a:bodyPr/>
          <a:lstStyle/>
          <a:p>
            <a:r>
              <a:rPr lang="en-US" b="1" dirty="0" smtClean="0"/>
              <a:t>Federal Laws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215</a:t>
            </a:fld>
            <a:endParaRPr lang="en-US" dirty="0"/>
          </a:p>
        </p:txBody>
      </p:sp>
    </p:spTree>
    <p:extLst>
      <p:ext uri="{BB962C8B-B14F-4D97-AF65-F5344CB8AC3E}">
        <p14:creationId xmlns:p14="http://schemas.microsoft.com/office/powerpoint/2010/main" val="341888910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2419600"/>
            <a:ext cx="5939321" cy="3905000"/>
          </a:xfrm>
        </p:spPr>
        <p:txBody>
          <a:bodyPr>
            <a:normAutofit fontScale="62500" lnSpcReduction="20000"/>
          </a:bodyPr>
          <a:lstStyle/>
          <a:p>
            <a:pPr algn="just"/>
            <a:r>
              <a:rPr lang="en-US" sz="3600" b="1" dirty="0" smtClean="0">
                <a:solidFill>
                  <a:schemeClr val="tx1"/>
                </a:solidFill>
              </a:rPr>
              <a:t>Enforcement</a:t>
            </a:r>
          </a:p>
          <a:p>
            <a:pPr lvl="1" algn="just">
              <a:lnSpc>
                <a:spcPct val="90000"/>
              </a:lnSpc>
              <a:buClr>
                <a:schemeClr val="tx1"/>
              </a:buClr>
            </a:pPr>
            <a:r>
              <a:rPr lang="en-US" altLang="en-US" sz="3600" dirty="0" smtClean="0">
                <a:solidFill>
                  <a:schemeClr val="tx1"/>
                </a:solidFill>
              </a:rPr>
              <a:t>EEOC -- independent federal </a:t>
            </a:r>
            <a:r>
              <a:rPr lang="en-US" altLang="en-US" sz="3600" dirty="0">
                <a:solidFill>
                  <a:schemeClr val="tx1"/>
                </a:solidFill>
              </a:rPr>
              <a:t>agency created by </a:t>
            </a:r>
            <a:r>
              <a:rPr lang="en-US" altLang="en-US" sz="3600" dirty="0" smtClean="0">
                <a:solidFill>
                  <a:schemeClr val="tx1"/>
                </a:solidFill>
              </a:rPr>
              <a:t>Congress </a:t>
            </a:r>
            <a:r>
              <a:rPr lang="en-US" altLang="en-US" sz="3600" dirty="0">
                <a:solidFill>
                  <a:schemeClr val="tx1"/>
                </a:solidFill>
              </a:rPr>
              <a:t>in 1964 to </a:t>
            </a:r>
            <a:r>
              <a:rPr lang="en-US" altLang="en-US" sz="3600" dirty="0" smtClean="0">
                <a:solidFill>
                  <a:schemeClr val="tx1"/>
                </a:solidFill>
              </a:rPr>
              <a:t>eradicate </a:t>
            </a:r>
            <a:r>
              <a:rPr lang="en-US" altLang="en-US" sz="3600" dirty="0">
                <a:solidFill>
                  <a:schemeClr val="tx1"/>
                </a:solidFill>
              </a:rPr>
              <a:t>discrimination in </a:t>
            </a:r>
            <a:r>
              <a:rPr lang="en-US" altLang="en-US" sz="3600" dirty="0" smtClean="0">
                <a:solidFill>
                  <a:schemeClr val="tx1"/>
                </a:solidFill>
              </a:rPr>
              <a:t>employment</a:t>
            </a:r>
            <a:r>
              <a:rPr lang="en-US" altLang="en-US" sz="3600" dirty="0">
                <a:solidFill>
                  <a:schemeClr val="tx1"/>
                </a:solidFill>
              </a:rPr>
              <a:t>.</a:t>
            </a:r>
          </a:p>
          <a:p>
            <a:pPr lvl="1" algn="just">
              <a:lnSpc>
                <a:spcPct val="90000"/>
              </a:lnSpc>
              <a:buClr>
                <a:schemeClr val="tx1"/>
              </a:buClr>
            </a:pPr>
            <a:r>
              <a:rPr lang="en-US" altLang="en-US" sz="3600" dirty="0" smtClean="0">
                <a:solidFill>
                  <a:schemeClr val="tx1"/>
                </a:solidFill>
              </a:rPr>
              <a:t>EEOC </a:t>
            </a:r>
            <a:r>
              <a:rPr lang="en-US" altLang="en-US" sz="3600" dirty="0">
                <a:solidFill>
                  <a:schemeClr val="tx1"/>
                </a:solidFill>
              </a:rPr>
              <a:t>wields great power and </a:t>
            </a:r>
            <a:r>
              <a:rPr lang="en-US" altLang="en-US" sz="3600" dirty="0" smtClean="0">
                <a:solidFill>
                  <a:schemeClr val="tx1"/>
                </a:solidFill>
              </a:rPr>
              <a:t>discretion </a:t>
            </a:r>
            <a:r>
              <a:rPr lang="en-US" altLang="en-US" sz="3600" dirty="0">
                <a:solidFill>
                  <a:schemeClr val="tx1"/>
                </a:solidFill>
              </a:rPr>
              <a:t>in </a:t>
            </a:r>
            <a:r>
              <a:rPr lang="en-US" altLang="en-US" sz="3600" dirty="0" smtClean="0">
                <a:solidFill>
                  <a:schemeClr val="tx1"/>
                </a:solidFill>
              </a:rPr>
              <a:t>achieving </a:t>
            </a:r>
            <a:r>
              <a:rPr lang="en-US" altLang="en-US" sz="3600" dirty="0">
                <a:solidFill>
                  <a:schemeClr val="tx1"/>
                </a:solidFill>
              </a:rPr>
              <a:t>the goal of eradicating discrimination in employment</a:t>
            </a:r>
            <a:r>
              <a:rPr lang="en-US" altLang="en-US" sz="3600" dirty="0" smtClean="0">
                <a:solidFill>
                  <a:schemeClr val="tx1"/>
                </a:solidFill>
              </a:rPr>
              <a:t>.</a:t>
            </a:r>
          </a:p>
          <a:p>
            <a:pPr marL="457200" lvl="1" indent="0" algn="just">
              <a:lnSpc>
                <a:spcPct val="90000"/>
              </a:lnSpc>
              <a:buClr>
                <a:schemeClr val="tx1"/>
              </a:buClr>
              <a:buNone/>
            </a:pPr>
            <a:endParaRPr lang="en-US" altLang="en-US" sz="3600" dirty="0" smtClean="0">
              <a:solidFill>
                <a:schemeClr val="tx1"/>
              </a:solidFill>
            </a:endParaRPr>
          </a:p>
          <a:p>
            <a:pPr algn="just">
              <a:lnSpc>
                <a:spcPct val="90000"/>
              </a:lnSpc>
              <a:buClr>
                <a:schemeClr val="tx1"/>
              </a:buClr>
            </a:pPr>
            <a:r>
              <a:rPr lang="en-US" sz="3600" dirty="0" smtClean="0">
                <a:solidFill>
                  <a:schemeClr val="tx1"/>
                </a:solidFill>
              </a:rPr>
              <a:t>Under EPA and many state laws, plaintiff can bring a claim privately instead of first filing a charge with the EEOC or state equivalent. </a:t>
            </a:r>
          </a:p>
          <a:p>
            <a:pPr marL="0" indent="0" algn="just">
              <a:lnSpc>
                <a:spcPct val="90000"/>
              </a:lnSpc>
              <a:buClr>
                <a:schemeClr val="tx1"/>
              </a:buClr>
              <a:buNone/>
            </a:pPr>
            <a:endParaRPr lang="en-US" altLang="en-US" dirty="0"/>
          </a:p>
          <a:p>
            <a:pPr lvl="1" algn="just">
              <a:lnSpc>
                <a:spcPct val="90000"/>
              </a:lnSpc>
              <a:buClr>
                <a:schemeClr val="tx1"/>
              </a:buClr>
              <a:buFont typeface="Wingdings" pitchFamily="2" charset="2"/>
              <a:buChar char="§"/>
            </a:pPr>
            <a:endParaRPr lang="en-US" altLang="en-US" dirty="0" smtClean="0"/>
          </a:p>
          <a:p>
            <a:pPr marL="0" indent="0" algn="just">
              <a:buNone/>
            </a:pPr>
            <a:endParaRPr lang="en-US" b="1" dirty="0"/>
          </a:p>
        </p:txBody>
      </p:sp>
      <p:sp>
        <p:nvSpPr>
          <p:cNvPr id="3" name="Title 2"/>
          <p:cNvSpPr>
            <a:spLocks noGrp="1"/>
          </p:cNvSpPr>
          <p:nvPr>
            <p:ph type="ctrTitle"/>
          </p:nvPr>
        </p:nvSpPr>
        <p:spPr/>
        <p:txBody>
          <a:bodyPr/>
          <a:lstStyle/>
          <a:p>
            <a:r>
              <a:rPr lang="en-US" b="1" dirty="0" smtClean="0"/>
              <a:t>Federal Laws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216</a:t>
            </a:fld>
            <a:endParaRPr lang="en-US" dirty="0"/>
          </a:p>
        </p:txBody>
      </p:sp>
    </p:spTree>
    <p:extLst>
      <p:ext uri="{BB962C8B-B14F-4D97-AF65-F5344CB8AC3E}">
        <p14:creationId xmlns:p14="http://schemas.microsoft.com/office/powerpoint/2010/main" val="196796008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0000" lnSpcReduction="20000"/>
          </a:bodyPr>
          <a:lstStyle/>
          <a:p>
            <a:r>
              <a:rPr lang="en-US" sz="3600" b="1" dirty="0" smtClean="0">
                <a:solidFill>
                  <a:schemeClr val="tx1"/>
                </a:solidFill>
              </a:rPr>
              <a:t>Enforcement</a:t>
            </a:r>
          </a:p>
          <a:p>
            <a:pPr lvl="1"/>
            <a:r>
              <a:rPr lang="en-US" sz="3600" dirty="0" smtClean="0">
                <a:solidFill>
                  <a:schemeClr val="tx1"/>
                </a:solidFill>
              </a:rPr>
              <a:t>The EEOC has identified pay equity as one of six enforcement priorities. </a:t>
            </a:r>
          </a:p>
          <a:p>
            <a:pPr lvl="1"/>
            <a:r>
              <a:rPr lang="en-US" sz="3600" dirty="0" smtClean="0">
                <a:solidFill>
                  <a:schemeClr val="tx1"/>
                </a:solidFill>
              </a:rPr>
              <a:t>In recent years, the EEOC has increased the number of EPA claims it has filed against employers.</a:t>
            </a:r>
          </a:p>
          <a:p>
            <a:pPr lvl="2"/>
            <a:r>
              <a:rPr lang="en-US" sz="3600" dirty="0" smtClean="0">
                <a:solidFill>
                  <a:schemeClr val="tx1"/>
                </a:solidFill>
              </a:rPr>
              <a:t>2017: 11 EPA claims</a:t>
            </a:r>
          </a:p>
          <a:p>
            <a:pPr lvl="2"/>
            <a:r>
              <a:rPr lang="en-US" sz="3600" dirty="0" smtClean="0">
                <a:solidFill>
                  <a:schemeClr val="tx1"/>
                </a:solidFill>
              </a:rPr>
              <a:t>2016: 6 EPA claims</a:t>
            </a:r>
          </a:p>
          <a:p>
            <a:pPr lvl="2"/>
            <a:r>
              <a:rPr lang="en-US" sz="3600" dirty="0" smtClean="0">
                <a:solidFill>
                  <a:schemeClr val="tx1"/>
                </a:solidFill>
              </a:rPr>
              <a:t>2015: 5 EPA claims</a:t>
            </a:r>
          </a:p>
        </p:txBody>
      </p:sp>
      <p:sp>
        <p:nvSpPr>
          <p:cNvPr id="3" name="Title 2"/>
          <p:cNvSpPr>
            <a:spLocks noGrp="1"/>
          </p:cNvSpPr>
          <p:nvPr>
            <p:ph type="ctrTitle"/>
          </p:nvPr>
        </p:nvSpPr>
        <p:spPr/>
        <p:txBody>
          <a:bodyPr/>
          <a:lstStyle/>
          <a:p>
            <a:r>
              <a:rPr lang="en-US" b="1" dirty="0" smtClean="0"/>
              <a:t>Federal Laws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217</a:t>
            </a:fld>
            <a:endParaRPr lang="en-US" dirty="0"/>
          </a:p>
        </p:txBody>
      </p:sp>
    </p:spTree>
    <p:extLst>
      <p:ext uri="{BB962C8B-B14F-4D97-AF65-F5344CB8AC3E}">
        <p14:creationId xmlns:p14="http://schemas.microsoft.com/office/powerpoint/2010/main" val="337207635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2419600"/>
            <a:ext cx="5939321" cy="3828800"/>
          </a:xfrm>
        </p:spPr>
        <p:txBody>
          <a:bodyPr>
            <a:normAutofit fontScale="70000" lnSpcReduction="20000"/>
          </a:bodyPr>
          <a:lstStyle/>
          <a:p>
            <a:pPr algn="just"/>
            <a:r>
              <a:rPr lang="en-US" sz="3600" dirty="0" smtClean="0">
                <a:solidFill>
                  <a:schemeClr val="tx1"/>
                </a:solidFill>
              </a:rPr>
              <a:t>Creates as an amendment to the minimum wage provision of the FLSA.</a:t>
            </a:r>
          </a:p>
          <a:p>
            <a:pPr algn="just"/>
            <a:r>
              <a:rPr lang="en-US" sz="3600" dirty="0" smtClean="0">
                <a:solidFill>
                  <a:schemeClr val="tx1"/>
                </a:solidFill>
              </a:rPr>
              <a:t>Employers may not pay men and women differently for “equal work.”</a:t>
            </a:r>
          </a:p>
          <a:p>
            <a:pPr algn="just"/>
            <a:r>
              <a:rPr lang="en-US" sz="3600" dirty="0" smtClean="0">
                <a:solidFill>
                  <a:schemeClr val="tx1"/>
                </a:solidFill>
              </a:rPr>
              <a:t>The EPA defines “equal work” as work done:</a:t>
            </a:r>
          </a:p>
          <a:p>
            <a:pPr lvl="2" algn="just">
              <a:buFont typeface="Arial" panose="020B0604020202020204" pitchFamily="34" charset="0"/>
              <a:buChar char="•"/>
            </a:pPr>
            <a:r>
              <a:rPr lang="en-US" sz="3600" dirty="0" smtClean="0">
                <a:solidFill>
                  <a:schemeClr val="tx1"/>
                </a:solidFill>
              </a:rPr>
              <a:t>In the same location;</a:t>
            </a:r>
          </a:p>
          <a:p>
            <a:pPr lvl="2" algn="just">
              <a:buFont typeface="Arial" panose="020B0604020202020204" pitchFamily="34" charset="0"/>
              <a:buChar char="•"/>
            </a:pPr>
            <a:r>
              <a:rPr lang="en-US" sz="3600" dirty="0" smtClean="0">
                <a:solidFill>
                  <a:schemeClr val="tx1"/>
                </a:solidFill>
              </a:rPr>
              <a:t>Under similar working conditions; and</a:t>
            </a:r>
          </a:p>
          <a:p>
            <a:pPr lvl="2" algn="just">
              <a:buFont typeface="Arial" panose="020B0604020202020204" pitchFamily="34" charset="0"/>
              <a:buChar char="•"/>
            </a:pPr>
            <a:r>
              <a:rPr lang="en-US" sz="3600" dirty="0" smtClean="0">
                <a:solidFill>
                  <a:schemeClr val="tx1"/>
                </a:solidFill>
              </a:rPr>
              <a:t>Using equal skill, equal effort, and equal responsibility.  </a:t>
            </a:r>
          </a:p>
          <a:p>
            <a:pPr algn="just"/>
            <a:endParaRPr lang="en-US" dirty="0" smtClean="0"/>
          </a:p>
          <a:p>
            <a:pPr algn="just"/>
            <a:endParaRPr lang="en-US" dirty="0"/>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218</a:t>
            </a:fld>
            <a:endParaRPr lang="en-US" dirty="0"/>
          </a:p>
        </p:txBody>
      </p:sp>
    </p:spTree>
    <p:extLst>
      <p:ext uri="{BB962C8B-B14F-4D97-AF65-F5344CB8AC3E}">
        <p14:creationId xmlns:p14="http://schemas.microsoft.com/office/powerpoint/2010/main" val="411331426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62500" lnSpcReduction="20000"/>
          </a:bodyPr>
          <a:lstStyle/>
          <a:p>
            <a:r>
              <a:rPr lang="en-US" sz="3600" dirty="0" smtClean="0">
                <a:solidFill>
                  <a:schemeClr val="tx1"/>
                </a:solidFill>
              </a:rPr>
              <a:t>What is </a:t>
            </a:r>
            <a:r>
              <a:rPr lang="en-US" sz="3600" b="1" dirty="0" smtClean="0">
                <a:solidFill>
                  <a:schemeClr val="tx1"/>
                </a:solidFill>
              </a:rPr>
              <a:t>equal work</a:t>
            </a:r>
            <a:r>
              <a:rPr lang="en-US" sz="3600" dirty="0" smtClean="0">
                <a:solidFill>
                  <a:schemeClr val="tx1"/>
                </a:solidFill>
              </a:rPr>
              <a:t>?</a:t>
            </a:r>
          </a:p>
          <a:p>
            <a:pPr lvl="1"/>
            <a:r>
              <a:rPr lang="en-US" sz="3600" dirty="0" smtClean="0">
                <a:solidFill>
                  <a:schemeClr val="tx1"/>
                </a:solidFill>
              </a:rPr>
              <a:t>“Substantially equal” – not “identical.”</a:t>
            </a:r>
          </a:p>
          <a:p>
            <a:pPr lvl="1"/>
            <a:r>
              <a:rPr lang="en-US" sz="3600" dirty="0" smtClean="0">
                <a:solidFill>
                  <a:schemeClr val="tx1"/>
                </a:solidFill>
              </a:rPr>
              <a:t>Look at job content, not title.</a:t>
            </a:r>
          </a:p>
          <a:p>
            <a:r>
              <a:rPr lang="en-US" sz="3600" dirty="0" smtClean="0">
                <a:solidFill>
                  <a:schemeClr val="tx1"/>
                </a:solidFill>
              </a:rPr>
              <a:t>What is </a:t>
            </a:r>
            <a:r>
              <a:rPr lang="en-US" sz="3600" b="1" dirty="0" smtClean="0">
                <a:solidFill>
                  <a:schemeClr val="tx1"/>
                </a:solidFill>
              </a:rPr>
              <a:t>equal pay</a:t>
            </a:r>
            <a:r>
              <a:rPr lang="en-US" sz="3600" dirty="0" smtClean="0">
                <a:solidFill>
                  <a:schemeClr val="tx1"/>
                </a:solidFill>
              </a:rPr>
              <a:t>?</a:t>
            </a:r>
          </a:p>
          <a:p>
            <a:pPr lvl="1"/>
            <a:r>
              <a:rPr lang="en-US" sz="3600" dirty="0">
                <a:solidFill>
                  <a:schemeClr val="tx1"/>
                </a:solidFill>
              </a:rPr>
              <a:t> All forms of </a:t>
            </a:r>
            <a:r>
              <a:rPr lang="en-US" sz="3600" dirty="0" smtClean="0">
                <a:solidFill>
                  <a:schemeClr val="tx1"/>
                </a:solidFill>
              </a:rPr>
              <a:t>pay. Examples:</a:t>
            </a:r>
          </a:p>
          <a:p>
            <a:pPr lvl="2"/>
            <a:r>
              <a:rPr lang="en-US" sz="3600" dirty="0" smtClean="0">
                <a:solidFill>
                  <a:schemeClr val="tx1"/>
                </a:solidFill>
              </a:rPr>
              <a:t>Salary</a:t>
            </a:r>
          </a:p>
          <a:p>
            <a:pPr lvl="2"/>
            <a:r>
              <a:rPr lang="en-US" sz="3600" dirty="0" smtClean="0">
                <a:solidFill>
                  <a:schemeClr val="tx1"/>
                </a:solidFill>
              </a:rPr>
              <a:t>Overtime and bonuses</a:t>
            </a:r>
          </a:p>
          <a:p>
            <a:pPr lvl="2"/>
            <a:r>
              <a:rPr lang="en-US" sz="3600" dirty="0" smtClean="0">
                <a:solidFill>
                  <a:schemeClr val="tx1"/>
                </a:solidFill>
              </a:rPr>
              <a:t>Vacation </a:t>
            </a:r>
          </a:p>
          <a:p>
            <a:pPr lvl="2"/>
            <a:r>
              <a:rPr lang="en-US" sz="3600" dirty="0" smtClean="0">
                <a:solidFill>
                  <a:schemeClr val="tx1"/>
                </a:solidFill>
              </a:rPr>
              <a:t>Benefits, stock options, and profit sharing.</a:t>
            </a:r>
            <a:endParaRPr lang="en-US" sz="3600" dirty="0">
              <a:solidFill>
                <a:schemeClr val="tx1"/>
              </a:solidFill>
            </a:endParaRPr>
          </a:p>
        </p:txBody>
      </p:sp>
      <p:sp>
        <p:nvSpPr>
          <p:cNvPr id="3" name="Title 2"/>
          <p:cNvSpPr>
            <a:spLocks noGrp="1"/>
          </p:cNvSpPr>
          <p:nvPr>
            <p:ph type="ctrTitle"/>
          </p:nvPr>
        </p:nvSpPr>
        <p:spPr/>
        <p:txBody>
          <a:bodyPr/>
          <a:lstStyle/>
          <a:p>
            <a:r>
              <a:rPr lang="en-US" sz="3200" b="1" dirty="0" smtClean="0"/>
              <a:t>Equal Pay Act </a:t>
            </a:r>
            <a:endParaRPr lang="en-US" sz="3200"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219</a:t>
            </a:fld>
            <a:endParaRPr lang="en-US" dirty="0"/>
          </a:p>
        </p:txBody>
      </p:sp>
    </p:spTree>
    <p:extLst>
      <p:ext uri="{BB962C8B-B14F-4D97-AF65-F5344CB8AC3E}">
        <p14:creationId xmlns:p14="http://schemas.microsoft.com/office/powerpoint/2010/main" val="3012043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fontScale="85000" lnSpcReduction="10000"/>
          </a:bodyPr>
          <a:lstStyle/>
          <a:p>
            <a:pPr marL="458788" indent="-458788" algn="just" fontAlgn="auto">
              <a:spcAft>
                <a:spcPts val="1200"/>
              </a:spcAft>
              <a:buFont typeface="Arial" panose="020B0604020202020204" pitchFamily="34" charset="0"/>
              <a:buChar char="•"/>
              <a:defRPr/>
            </a:pPr>
            <a:r>
              <a:rPr lang="en-US" sz="3200" b="1" dirty="0" smtClean="0"/>
              <a:t>Takeaways</a:t>
            </a:r>
          </a:p>
          <a:p>
            <a:pPr marL="858838" lvl="1" indent="-458788" algn="just">
              <a:spcAft>
                <a:spcPts val="1200"/>
              </a:spcAft>
              <a:buFont typeface="Courier New" panose="02070309020205020404" pitchFamily="49" charset="0"/>
              <a:buChar char="o"/>
              <a:defRPr/>
            </a:pPr>
            <a:r>
              <a:rPr lang="en-US" sz="3200" dirty="0" smtClean="0"/>
              <a:t>These interpretations and rule changes represent a dramatic change.</a:t>
            </a:r>
          </a:p>
          <a:p>
            <a:pPr marL="858838" lvl="1" indent="-458788" algn="just">
              <a:spcAft>
                <a:spcPts val="1200"/>
              </a:spcAft>
              <a:buFont typeface="Courier New" panose="02070309020205020404" pitchFamily="49" charset="0"/>
              <a:buChar char="o"/>
              <a:defRPr/>
            </a:pPr>
            <a:r>
              <a:rPr lang="en-US" sz="3200" dirty="0" smtClean="0"/>
              <a:t>Several of these now-lawful rules were expressly banned under previous Board interpretations.</a:t>
            </a:r>
          </a:p>
          <a:p>
            <a:pPr marL="1258888" lvl="2" indent="-458788" algn="just">
              <a:spcAft>
                <a:spcPts val="1200"/>
              </a:spcAft>
              <a:buFont typeface="Wingdings" panose="05000000000000000000" pitchFamily="2" charset="2"/>
              <a:buChar char="§"/>
              <a:defRPr/>
            </a:pPr>
            <a:r>
              <a:rPr lang="en-US" sz="3200" dirty="0" smtClean="0"/>
              <a:t>Examples: Photo/video recording at work; use of employer logo; confidentiality.</a:t>
            </a:r>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 Rules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22</a:t>
            </a:fld>
            <a:endParaRPr lang="en-US">
              <a:solidFill>
                <a:srgbClr val="9C4636">
                  <a:tint val="75000"/>
                </a:srgbClr>
              </a:solidFill>
            </a:endParaRPr>
          </a:p>
        </p:txBody>
      </p:sp>
    </p:spTree>
    <p:extLst>
      <p:ext uri="{BB962C8B-B14F-4D97-AF65-F5344CB8AC3E}">
        <p14:creationId xmlns:p14="http://schemas.microsoft.com/office/powerpoint/2010/main" val="1243861333"/>
      </p:ext>
    </p:extLst>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0000" lnSpcReduction="20000"/>
          </a:bodyPr>
          <a:lstStyle/>
          <a:p>
            <a:pPr algn="just"/>
            <a:r>
              <a:rPr lang="en-US" sz="3600" b="1" dirty="0" smtClean="0">
                <a:solidFill>
                  <a:schemeClr val="tx1"/>
                </a:solidFill>
              </a:rPr>
              <a:t>Affirmative Defenses</a:t>
            </a:r>
            <a:r>
              <a:rPr lang="en-US" sz="3600" dirty="0" smtClean="0">
                <a:solidFill>
                  <a:schemeClr val="tx1"/>
                </a:solidFill>
              </a:rPr>
              <a:t>:</a:t>
            </a:r>
          </a:p>
          <a:p>
            <a:pPr algn="just"/>
            <a:r>
              <a:rPr lang="en-US" sz="3600" dirty="0" smtClean="0">
                <a:solidFill>
                  <a:schemeClr val="tx1"/>
                </a:solidFill>
              </a:rPr>
              <a:t>Employers may provide unequal pay for equal work, if the differential in pay is attributable to:</a:t>
            </a:r>
          </a:p>
          <a:p>
            <a:pPr lvl="2" algn="just">
              <a:buFont typeface="Arial" panose="020B0604020202020204" pitchFamily="34" charset="0"/>
              <a:buChar char="•"/>
            </a:pPr>
            <a:r>
              <a:rPr lang="en-US" sz="3600" dirty="0" smtClean="0">
                <a:solidFill>
                  <a:schemeClr val="tx1"/>
                </a:solidFill>
              </a:rPr>
              <a:t>A seniority system;</a:t>
            </a:r>
          </a:p>
          <a:p>
            <a:pPr lvl="2" algn="just">
              <a:buFont typeface="Arial" panose="020B0604020202020204" pitchFamily="34" charset="0"/>
              <a:buChar char="•"/>
            </a:pPr>
            <a:r>
              <a:rPr lang="en-US" sz="3600" dirty="0" smtClean="0">
                <a:solidFill>
                  <a:schemeClr val="tx1"/>
                </a:solidFill>
              </a:rPr>
              <a:t>A merit system;</a:t>
            </a:r>
          </a:p>
          <a:p>
            <a:pPr lvl="2" algn="just">
              <a:buFont typeface="Arial" panose="020B0604020202020204" pitchFamily="34" charset="0"/>
              <a:buChar char="•"/>
            </a:pPr>
            <a:r>
              <a:rPr lang="en-US" sz="3600" dirty="0" smtClean="0">
                <a:solidFill>
                  <a:schemeClr val="tx1"/>
                </a:solidFill>
              </a:rPr>
              <a:t>A system based upon quality or quantity of production; or</a:t>
            </a:r>
          </a:p>
          <a:p>
            <a:pPr lvl="2" algn="just">
              <a:buFont typeface="Arial" panose="020B0604020202020204" pitchFamily="34" charset="0"/>
              <a:buChar char="•"/>
            </a:pPr>
            <a:r>
              <a:rPr lang="en-US" sz="3600" dirty="0" smtClean="0">
                <a:solidFill>
                  <a:schemeClr val="tx1"/>
                </a:solidFill>
              </a:rPr>
              <a:t>Any factor other than sex. </a:t>
            </a:r>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220</a:t>
            </a:fld>
            <a:endParaRPr lang="en-US" dirty="0"/>
          </a:p>
        </p:txBody>
      </p:sp>
    </p:spTree>
    <p:extLst>
      <p:ext uri="{BB962C8B-B14F-4D97-AF65-F5344CB8AC3E}">
        <p14:creationId xmlns:p14="http://schemas.microsoft.com/office/powerpoint/2010/main" val="197991482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85000" lnSpcReduction="20000"/>
          </a:bodyPr>
          <a:lstStyle/>
          <a:p>
            <a:pPr algn="just"/>
            <a:r>
              <a:rPr lang="en-US" sz="3200" b="1" dirty="0" smtClean="0">
                <a:solidFill>
                  <a:schemeClr val="tx1"/>
                </a:solidFill>
              </a:rPr>
              <a:t>Affirmative Defenses</a:t>
            </a:r>
            <a:r>
              <a:rPr lang="en-US" sz="3200" dirty="0" smtClean="0">
                <a:solidFill>
                  <a:schemeClr val="tx1"/>
                </a:solidFill>
              </a:rPr>
              <a:t>:</a:t>
            </a:r>
          </a:p>
          <a:p>
            <a:pPr lvl="1" algn="just"/>
            <a:r>
              <a:rPr lang="en-US" sz="3200" dirty="0" smtClean="0">
                <a:solidFill>
                  <a:schemeClr val="tx1"/>
                </a:solidFill>
              </a:rPr>
              <a:t>Merit, seniority, or incentive systems must be:</a:t>
            </a:r>
          </a:p>
          <a:p>
            <a:pPr lvl="2" algn="just"/>
            <a:r>
              <a:rPr lang="en-US" sz="3200" dirty="0">
                <a:solidFill>
                  <a:schemeClr val="tx1"/>
                </a:solidFill>
              </a:rPr>
              <a:t>B</a:t>
            </a:r>
            <a:r>
              <a:rPr lang="en-US" sz="3200" dirty="0" smtClean="0">
                <a:solidFill>
                  <a:schemeClr val="tx1"/>
                </a:solidFill>
              </a:rPr>
              <a:t>ased on predetermined criteria.</a:t>
            </a:r>
          </a:p>
          <a:p>
            <a:pPr lvl="2" algn="just"/>
            <a:r>
              <a:rPr lang="en-US" sz="3200" dirty="0">
                <a:solidFill>
                  <a:schemeClr val="tx1"/>
                </a:solidFill>
              </a:rPr>
              <a:t>A</a:t>
            </a:r>
            <a:r>
              <a:rPr lang="en-US" sz="3200" dirty="0" smtClean="0">
                <a:solidFill>
                  <a:schemeClr val="tx1"/>
                </a:solidFill>
              </a:rPr>
              <a:t>pplied consistently and even-handedly.</a:t>
            </a:r>
          </a:p>
          <a:p>
            <a:pPr lvl="2" algn="just"/>
            <a:r>
              <a:rPr lang="en-US" sz="3200" dirty="0" smtClean="0">
                <a:solidFill>
                  <a:schemeClr val="tx1"/>
                </a:solidFill>
              </a:rPr>
              <a:t>Communicated to all employees.</a:t>
            </a:r>
            <a:endParaRPr lang="en-US" sz="3200" dirty="0">
              <a:solidFill>
                <a:schemeClr val="tx1"/>
              </a:solidFill>
            </a:endParaRPr>
          </a:p>
          <a:p>
            <a:pPr lvl="1" algn="just"/>
            <a:r>
              <a:rPr lang="en-US" sz="3200" dirty="0" smtClean="0">
                <a:solidFill>
                  <a:schemeClr val="tx1"/>
                </a:solidFill>
              </a:rPr>
              <a:t>Must eliminate arbitrary decision making.</a:t>
            </a:r>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221</a:t>
            </a:fld>
            <a:endParaRPr lang="en-US" dirty="0"/>
          </a:p>
        </p:txBody>
      </p:sp>
    </p:spTree>
    <p:extLst>
      <p:ext uri="{BB962C8B-B14F-4D97-AF65-F5344CB8AC3E}">
        <p14:creationId xmlns:p14="http://schemas.microsoft.com/office/powerpoint/2010/main" val="208880116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85000" lnSpcReduction="20000"/>
          </a:bodyPr>
          <a:lstStyle/>
          <a:p>
            <a:pPr algn="just"/>
            <a:r>
              <a:rPr lang="en-US" sz="3200" b="1" dirty="0" smtClean="0">
                <a:solidFill>
                  <a:schemeClr val="tx1"/>
                </a:solidFill>
              </a:rPr>
              <a:t>Affirmative Defenses</a:t>
            </a:r>
            <a:r>
              <a:rPr lang="en-US" sz="3200" dirty="0" smtClean="0">
                <a:solidFill>
                  <a:schemeClr val="tx1"/>
                </a:solidFill>
              </a:rPr>
              <a:t>:</a:t>
            </a:r>
          </a:p>
          <a:p>
            <a:pPr lvl="1" algn="just"/>
            <a:r>
              <a:rPr lang="en-US" sz="3200" dirty="0" smtClean="0">
                <a:solidFill>
                  <a:schemeClr val="tx1"/>
                </a:solidFill>
              </a:rPr>
              <a:t>Merit system:</a:t>
            </a:r>
          </a:p>
          <a:p>
            <a:pPr lvl="2" algn="just"/>
            <a:r>
              <a:rPr lang="en-US" sz="3200" dirty="0">
                <a:solidFill>
                  <a:schemeClr val="tx1"/>
                </a:solidFill>
              </a:rPr>
              <a:t>Raises based </a:t>
            </a:r>
            <a:r>
              <a:rPr lang="en-US" sz="3200" dirty="0" smtClean="0">
                <a:solidFill>
                  <a:schemeClr val="tx1"/>
                </a:solidFill>
              </a:rPr>
              <a:t>on high performance</a:t>
            </a:r>
            <a:endParaRPr lang="en-US" sz="3200" dirty="0">
              <a:solidFill>
                <a:schemeClr val="tx1"/>
              </a:solidFill>
            </a:endParaRPr>
          </a:p>
          <a:p>
            <a:pPr lvl="2" algn="just"/>
            <a:r>
              <a:rPr lang="en-US" sz="3200" dirty="0" smtClean="0">
                <a:solidFill>
                  <a:schemeClr val="tx1"/>
                </a:solidFill>
              </a:rPr>
              <a:t>Must evaluate employees regularly</a:t>
            </a:r>
          </a:p>
          <a:p>
            <a:pPr lvl="2" algn="just"/>
            <a:r>
              <a:rPr lang="en-US" sz="3200" dirty="0" smtClean="0">
                <a:solidFill>
                  <a:schemeClr val="tx1"/>
                </a:solidFill>
              </a:rPr>
              <a:t>Can contain subjectivity (supervisor rating), but must be otherwise objective. </a:t>
            </a:r>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222</a:t>
            </a:fld>
            <a:endParaRPr lang="en-US" dirty="0"/>
          </a:p>
        </p:txBody>
      </p:sp>
    </p:spTree>
    <p:extLst>
      <p:ext uri="{BB962C8B-B14F-4D97-AF65-F5344CB8AC3E}">
        <p14:creationId xmlns:p14="http://schemas.microsoft.com/office/powerpoint/2010/main" val="48003056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7500" lnSpcReduction="20000"/>
          </a:bodyPr>
          <a:lstStyle/>
          <a:p>
            <a:pPr algn="just"/>
            <a:r>
              <a:rPr lang="en-US" sz="2800" b="1" dirty="0" smtClean="0">
                <a:solidFill>
                  <a:schemeClr val="tx1"/>
                </a:solidFill>
              </a:rPr>
              <a:t>Affirmative Defenses</a:t>
            </a:r>
            <a:r>
              <a:rPr lang="en-US" sz="2800" dirty="0" smtClean="0">
                <a:solidFill>
                  <a:schemeClr val="tx1"/>
                </a:solidFill>
              </a:rPr>
              <a:t>:</a:t>
            </a:r>
          </a:p>
          <a:p>
            <a:pPr lvl="1" algn="just"/>
            <a:r>
              <a:rPr lang="en-US" sz="2800" dirty="0" smtClean="0">
                <a:solidFill>
                  <a:schemeClr val="tx1"/>
                </a:solidFill>
              </a:rPr>
              <a:t>Incentive system:</a:t>
            </a:r>
          </a:p>
          <a:p>
            <a:pPr lvl="2" algn="just"/>
            <a:r>
              <a:rPr lang="en-US" sz="2800" dirty="0" smtClean="0">
                <a:solidFill>
                  <a:schemeClr val="tx1"/>
                </a:solidFill>
              </a:rPr>
              <a:t>Pay is tied to quantity or quality of production</a:t>
            </a:r>
          </a:p>
          <a:p>
            <a:pPr lvl="2" algn="just"/>
            <a:r>
              <a:rPr lang="en-US" sz="2800" dirty="0" smtClean="0">
                <a:solidFill>
                  <a:schemeClr val="tx1"/>
                </a:solidFill>
              </a:rPr>
              <a:t>Common in sales jobs (</a:t>
            </a:r>
            <a:r>
              <a:rPr lang="en-US" sz="2800" i="1" dirty="0" smtClean="0">
                <a:solidFill>
                  <a:schemeClr val="tx1"/>
                </a:solidFill>
              </a:rPr>
              <a:t>i.e. </a:t>
            </a:r>
            <a:r>
              <a:rPr lang="en-US" sz="2800" dirty="0" smtClean="0">
                <a:solidFill>
                  <a:schemeClr val="tx1"/>
                </a:solidFill>
              </a:rPr>
              <a:t>commission)</a:t>
            </a:r>
            <a:endParaRPr lang="en-US" sz="2800" dirty="0">
              <a:solidFill>
                <a:schemeClr val="tx1"/>
              </a:solidFill>
            </a:endParaRPr>
          </a:p>
          <a:p>
            <a:pPr lvl="2" algn="just"/>
            <a:r>
              <a:rPr lang="en-US" sz="2800" dirty="0" smtClean="0">
                <a:solidFill>
                  <a:schemeClr val="tx1"/>
                </a:solidFill>
              </a:rPr>
              <a:t>Like merit systems, criteria must be objective and uniformly applied. </a:t>
            </a:r>
          </a:p>
          <a:p>
            <a:pPr lvl="1" algn="just"/>
            <a:r>
              <a:rPr lang="en-US" sz="2800" dirty="0" smtClean="0">
                <a:solidFill>
                  <a:schemeClr val="tx1"/>
                </a:solidFill>
              </a:rPr>
              <a:t>Seniority system:</a:t>
            </a:r>
          </a:p>
          <a:p>
            <a:pPr lvl="2" algn="just"/>
            <a:r>
              <a:rPr lang="en-US" sz="2800" dirty="0" smtClean="0">
                <a:solidFill>
                  <a:schemeClr val="tx1"/>
                </a:solidFill>
              </a:rPr>
              <a:t>Pay primarily based on length of service.</a:t>
            </a:r>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223</a:t>
            </a:fld>
            <a:endParaRPr lang="en-US" dirty="0"/>
          </a:p>
        </p:txBody>
      </p:sp>
    </p:spTree>
    <p:extLst>
      <p:ext uri="{BB962C8B-B14F-4D97-AF65-F5344CB8AC3E}">
        <p14:creationId xmlns:p14="http://schemas.microsoft.com/office/powerpoint/2010/main" val="219954615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76400" y="2362200"/>
            <a:ext cx="5939321" cy="3544961"/>
          </a:xfrm>
        </p:spPr>
        <p:txBody>
          <a:bodyPr>
            <a:normAutofit fontScale="85000" lnSpcReduction="10000"/>
          </a:bodyPr>
          <a:lstStyle/>
          <a:p>
            <a:pPr algn="just"/>
            <a:r>
              <a:rPr lang="en-US" sz="3200" b="1" dirty="0" smtClean="0">
                <a:solidFill>
                  <a:schemeClr val="tx1"/>
                </a:solidFill>
              </a:rPr>
              <a:t>Affirmative Defenses</a:t>
            </a:r>
            <a:r>
              <a:rPr lang="en-US" sz="3200" dirty="0" smtClean="0">
                <a:solidFill>
                  <a:schemeClr val="tx1"/>
                </a:solidFill>
              </a:rPr>
              <a:t>:</a:t>
            </a:r>
          </a:p>
          <a:p>
            <a:pPr lvl="1" algn="just"/>
            <a:r>
              <a:rPr lang="en-US" sz="3200" dirty="0" smtClean="0">
                <a:solidFill>
                  <a:schemeClr val="tx1"/>
                </a:solidFill>
              </a:rPr>
              <a:t>For all bona fide systems, the employer must show that the system is the true reason for the difference in pay.</a:t>
            </a:r>
          </a:p>
          <a:p>
            <a:pPr lvl="1" algn="just"/>
            <a:r>
              <a:rPr lang="en-US" sz="3200" dirty="0" smtClean="0">
                <a:solidFill>
                  <a:schemeClr val="tx1"/>
                </a:solidFill>
              </a:rPr>
              <a:t>Existence of system is not sufficient.</a:t>
            </a:r>
          </a:p>
          <a:p>
            <a:pPr lvl="1" algn="just"/>
            <a:r>
              <a:rPr lang="en-US" sz="3200" dirty="0" smtClean="0">
                <a:solidFill>
                  <a:schemeClr val="tx1"/>
                </a:solidFill>
              </a:rPr>
              <a:t>System must be related to business and to job requirements.</a:t>
            </a:r>
          </a:p>
        </p:txBody>
      </p:sp>
      <p:sp>
        <p:nvSpPr>
          <p:cNvPr id="3" name="Title 2"/>
          <p:cNvSpPr>
            <a:spLocks noGrp="1"/>
          </p:cNvSpPr>
          <p:nvPr>
            <p:ph type="ctrTitle"/>
          </p:nvPr>
        </p:nvSpPr>
        <p:spPr/>
        <p:txBody>
          <a:bodyPr/>
          <a:lstStyle/>
          <a:p>
            <a:r>
              <a:rPr lang="en-US" b="1" dirty="0" smtClean="0"/>
              <a:t>Equal Pay Act</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224</a:t>
            </a:fld>
            <a:endParaRPr lang="en-US" dirty="0"/>
          </a:p>
        </p:txBody>
      </p:sp>
    </p:spTree>
    <p:extLst>
      <p:ext uri="{BB962C8B-B14F-4D97-AF65-F5344CB8AC3E}">
        <p14:creationId xmlns:p14="http://schemas.microsoft.com/office/powerpoint/2010/main" val="96003813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76400" y="2667000"/>
            <a:ext cx="5939321" cy="3544961"/>
          </a:xfrm>
        </p:spPr>
        <p:txBody>
          <a:bodyPr>
            <a:normAutofit fontScale="70000" lnSpcReduction="20000"/>
          </a:bodyPr>
          <a:lstStyle/>
          <a:p>
            <a:pPr algn="just"/>
            <a:r>
              <a:rPr lang="en-US" sz="3600" dirty="0" smtClean="0">
                <a:solidFill>
                  <a:schemeClr val="tx1"/>
                </a:solidFill>
              </a:rPr>
              <a:t>Prohibits discrimination in all aspects of employment. </a:t>
            </a:r>
          </a:p>
          <a:p>
            <a:pPr algn="just"/>
            <a:r>
              <a:rPr lang="en-US" sz="3600" dirty="0" smtClean="0">
                <a:solidFill>
                  <a:schemeClr val="tx1"/>
                </a:solidFill>
              </a:rPr>
              <a:t>Broader than EPA.</a:t>
            </a:r>
          </a:p>
          <a:p>
            <a:pPr lvl="1" algn="just"/>
            <a:r>
              <a:rPr lang="en-US" sz="3600" dirty="0" smtClean="0">
                <a:solidFill>
                  <a:schemeClr val="tx1"/>
                </a:solidFill>
              </a:rPr>
              <a:t>Prohibits wage discrimination on the basis of race, color, sex, religion or national origin. </a:t>
            </a:r>
          </a:p>
          <a:p>
            <a:pPr lvl="1" algn="just"/>
            <a:r>
              <a:rPr lang="en-US" sz="3600" dirty="0" smtClean="0">
                <a:solidFill>
                  <a:schemeClr val="tx1"/>
                </a:solidFill>
              </a:rPr>
              <a:t>Prohibits wage discrimination even </a:t>
            </a:r>
            <a:r>
              <a:rPr lang="en-US" sz="3600" dirty="0">
                <a:solidFill>
                  <a:schemeClr val="tx1"/>
                </a:solidFill>
              </a:rPr>
              <a:t>when the jobs are not identical</a:t>
            </a:r>
            <a:r>
              <a:rPr lang="en-US" sz="3600" dirty="0" smtClean="0">
                <a:solidFill>
                  <a:schemeClr val="tx1"/>
                </a:solidFill>
              </a:rPr>
              <a:t>.</a:t>
            </a:r>
          </a:p>
          <a:p>
            <a:pPr algn="just"/>
            <a:r>
              <a:rPr lang="en-US" sz="3600" dirty="0" smtClean="0">
                <a:solidFill>
                  <a:schemeClr val="tx1"/>
                </a:solidFill>
              </a:rPr>
              <a:t>Thus, employee who has EPA claim likely has viable Title VII claim</a:t>
            </a:r>
            <a:r>
              <a:rPr lang="en-US" dirty="0" smtClean="0"/>
              <a:t>.</a:t>
            </a:r>
          </a:p>
          <a:p>
            <a:pPr algn="just"/>
            <a:endParaRPr lang="en-US" dirty="0" smtClean="0"/>
          </a:p>
          <a:p>
            <a:pPr algn="just"/>
            <a:endParaRPr lang="en-US" dirty="0"/>
          </a:p>
        </p:txBody>
      </p:sp>
      <p:sp>
        <p:nvSpPr>
          <p:cNvPr id="3" name="Title 2"/>
          <p:cNvSpPr>
            <a:spLocks noGrp="1"/>
          </p:cNvSpPr>
          <p:nvPr>
            <p:ph type="ctrTitle"/>
          </p:nvPr>
        </p:nvSpPr>
        <p:spPr/>
        <p:txBody>
          <a:bodyPr>
            <a:normAutofit fontScale="90000"/>
          </a:bodyPr>
          <a:lstStyle/>
          <a:p>
            <a:r>
              <a:rPr lang="en-US" sz="3200" b="1" dirty="0" smtClean="0"/>
              <a:t>Title VII of the Civil Rights Act of 1964 (Title VII) </a:t>
            </a:r>
            <a:endParaRPr lang="en-US" sz="3200"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225</a:t>
            </a:fld>
            <a:endParaRPr lang="en-US" dirty="0"/>
          </a:p>
        </p:txBody>
      </p:sp>
    </p:spTree>
    <p:extLst>
      <p:ext uri="{BB962C8B-B14F-4D97-AF65-F5344CB8AC3E}">
        <p14:creationId xmlns:p14="http://schemas.microsoft.com/office/powerpoint/2010/main" val="310756365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76400" y="2667000"/>
            <a:ext cx="5939321" cy="3544961"/>
          </a:xfrm>
        </p:spPr>
        <p:txBody>
          <a:bodyPr>
            <a:normAutofit lnSpcReduction="10000"/>
          </a:bodyPr>
          <a:lstStyle/>
          <a:p>
            <a:pPr algn="just"/>
            <a:r>
              <a:rPr lang="en-US" sz="2800" dirty="0" smtClean="0">
                <a:solidFill>
                  <a:schemeClr val="tx1"/>
                </a:solidFill>
              </a:rPr>
              <a:t>Must show:</a:t>
            </a:r>
          </a:p>
          <a:p>
            <a:pPr lvl="1" algn="just"/>
            <a:r>
              <a:rPr lang="en-US" sz="2800" dirty="0" smtClean="0">
                <a:solidFill>
                  <a:schemeClr val="tx1"/>
                </a:solidFill>
              </a:rPr>
              <a:t>Discriminatory intent; or</a:t>
            </a:r>
          </a:p>
          <a:p>
            <a:pPr lvl="1" algn="just"/>
            <a:r>
              <a:rPr lang="en-US" sz="2800" dirty="0" smtClean="0">
                <a:solidFill>
                  <a:schemeClr val="tx1"/>
                </a:solidFill>
              </a:rPr>
              <a:t>Facially neutral policy with disparate impact.</a:t>
            </a:r>
          </a:p>
          <a:p>
            <a:pPr algn="just"/>
            <a:r>
              <a:rPr lang="en-US" sz="2800" dirty="0" smtClean="0">
                <a:solidFill>
                  <a:schemeClr val="tx1"/>
                </a:solidFill>
              </a:rPr>
              <a:t>Need not show “equal work.”</a:t>
            </a:r>
          </a:p>
          <a:p>
            <a:pPr algn="just"/>
            <a:r>
              <a:rPr lang="en-US" sz="2800" dirty="0" smtClean="0">
                <a:solidFill>
                  <a:schemeClr val="tx1"/>
                </a:solidFill>
              </a:rPr>
              <a:t>Same affirmative defenses available under EPA are available under Title VII.</a:t>
            </a:r>
          </a:p>
          <a:p>
            <a:pPr algn="just"/>
            <a:endParaRPr lang="en-US" dirty="0" smtClean="0"/>
          </a:p>
          <a:p>
            <a:pPr lvl="1" algn="just"/>
            <a:endParaRPr lang="en-US" dirty="0" smtClean="0"/>
          </a:p>
          <a:p>
            <a:pPr algn="just"/>
            <a:endParaRPr lang="en-US" dirty="0" smtClean="0"/>
          </a:p>
          <a:p>
            <a:pPr algn="just"/>
            <a:endParaRPr lang="en-US" dirty="0"/>
          </a:p>
        </p:txBody>
      </p:sp>
      <p:sp>
        <p:nvSpPr>
          <p:cNvPr id="3" name="Title 2"/>
          <p:cNvSpPr>
            <a:spLocks noGrp="1"/>
          </p:cNvSpPr>
          <p:nvPr>
            <p:ph type="ctrTitle"/>
          </p:nvPr>
        </p:nvSpPr>
        <p:spPr/>
        <p:txBody>
          <a:bodyPr>
            <a:normAutofit fontScale="90000"/>
          </a:bodyPr>
          <a:lstStyle/>
          <a:p>
            <a:r>
              <a:rPr lang="en-US" sz="3200" b="1" dirty="0" smtClean="0"/>
              <a:t>Title VII of the Civil Rights Act of 1964 (Title VII) </a:t>
            </a:r>
            <a:endParaRPr lang="en-US" sz="3200"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226</a:t>
            </a:fld>
            <a:endParaRPr lang="en-US" dirty="0"/>
          </a:p>
        </p:txBody>
      </p:sp>
    </p:spTree>
    <p:extLst>
      <p:ext uri="{BB962C8B-B14F-4D97-AF65-F5344CB8AC3E}">
        <p14:creationId xmlns:p14="http://schemas.microsoft.com/office/powerpoint/2010/main" val="368288415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19200" y="2419600"/>
            <a:ext cx="6934199" cy="3544961"/>
          </a:xfrm>
        </p:spPr>
        <p:txBody>
          <a:bodyPr>
            <a:normAutofit fontScale="85000" lnSpcReduction="20000"/>
          </a:bodyPr>
          <a:lstStyle/>
          <a:p>
            <a:pPr algn="just"/>
            <a:r>
              <a:rPr lang="en-US" sz="2800" dirty="0" smtClean="0">
                <a:solidFill>
                  <a:schemeClr val="tx1"/>
                </a:solidFill>
              </a:rPr>
              <a:t>The Act overturned the Supreme Court’s decision in </a:t>
            </a:r>
            <a:r>
              <a:rPr lang="en-US" sz="2800" i="1" dirty="0" smtClean="0">
                <a:solidFill>
                  <a:schemeClr val="tx1"/>
                </a:solidFill>
              </a:rPr>
              <a:t>Ledbetter v. Goodyear Tire &amp; Rubber Co.</a:t>
            </a:r>
            <a:r>
              <a:rPr lang="en-US" sz="2800" dirty="0" smtClean="0">
                <a:solidFill>
                  <a:schemeClr val="tx1"/>
                </a:solidFill>
              </a:rPr>
              <a:t>, 550 U.S. 618 (2007).</a:t>
            </a:r>
          </a:p>
          <a:p>
            <a:pPr lvl="2" algn="just">
              <a:buFont typeface="Arial" panose="020B0604020202020204" pitchFamily="34" charset="0"/>
              <a:buChar char="•"/>
            </a:pPr>
            <a:r>
              <a:rPr lang="en-US" sz="2800" dirty="0" smtClean="0">
                <a:solidFill>
                  <a:schemeClr val="tx1"/>
                </a:solidFill>
              </a:rPr>
              <a:t>The court’s decision restricted the time period for filing complaints of pay discrimination.</a:t>
            </a:r>
          </a:p>
          <a:p>
            <a:pPr algn="just"/>
            <a:r>
              <a:rPr lang="en-US" sz="2800" dirty="0" smtClean="0">
                <a:solidFill>
                  <a:schemeClr val="tx1"/>
                </a:solidFill>
              </a:rPr>
              <a:t>The Act provides that the statute of limitations clock resets after each discriminatory pay decision.</a:t>
            </a:r>
          </a:p>
          <a:p>
            <a:pPr algn="just"/>
            <a:r>
              <a:rPr lang="en-US" sz="2800" dirty="0" smtClean="0">
                <a:solidFill>
                  <a:schemeClr val="tx1"/>
                </a:solidFill>
              </a:rPr>
              <a:t>Thus, each paycheck that contains discriminatory compensation is a separate violation.</a:t>
            </a:r>
          </a:p>
          <a:p>
            <a:pPr algn="just"/>
            <a:endParaRPr lang="en-US" dirty="0" smtClean="0"/>
          </a:p>
        </p:txBody>
      </p:sp>
      <p:sp>
        <p:nvSpPr>
          <p:cNvPr id="3" name="Title 2"/>
          <p:cNvSpPr>
            <a:spLocks noGrp="1"/>
          </p:cNvSpPr>
          <p:nvPr>
            <p:ph type="ctrTitle"/>
          </p:nvPr>
        </p:nvSpPr>
        <p:spPr/>
        <p:txBody>
          <a:bodyPr/>
          <a:lstStyle/>
          <a:p>
            <a:r>
              <a:rPr lang="en-US" b="1" dirty="0" smtClean="0"/>
              <a:t>Lilly Ledbetter Fair Pay Act of 2009</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227</a:t>
            </a:fld>
            <a:endParaRPr lang="en-US" dirty="0"/>
          </a:p>
        </p:txBody>
      </p:sp>
    </p:spTree>
    <p:extLst>
      <p:ext uri="{BB962C8B-B14F-4D97-AF65-F5344CB8AC3E}">
        <p14:creationId xmlns:p14="http://schemas.microsoft.com/office/powerpoint/2010/main" val="239873734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143001" y="2419600"/>
            <a:ext cx="6934200" cy="3544961"/>
          </a:xfrm>
        </p:spPr>
        <p:txBody>
          <a:bodyPr>
            <a:normAutofit fontScale="92500" lnSpcReduction="20000"/>
          </a:bodyPr>
          <a:lstStyle/>
          <a:p>
            <a:pPr algn="just"/>
            <a:r>
              <a:rPr lang="en-US" sz="2800" dirty="0" smtClean="0">
                <a:solidFill>
                  <a:schemeClr val="tx1"/>
                </a:solidFill>
              </a:rPr>
              <a:t>Several states have taken lead in combatting pay equity.</a:t>
            </a:r>
          </a:p>
          <a:p>
            <a:pPr algn="just"/>
            <a:r>
              <a:rPr lang="en-US" sz="2800" dirty="0" smtClean="0">
                <a:solidFill>
                  <a:schemeClr val="tx1"/>
                </a:solidFill>
              </a:rPr>
              <a:t>Contain broader employee protections than federal laws</a:t>
            </a:r>
          </a:p>
          <a:p>
            <a:pPr algn="just"/>
            <a:r>
              <a:rPr lang="en-US" sz="2800" dirty="0" smtClean="0">
                <a:solidFill>
                  <a:schemeClr val="tx1"/>
                </a:solidFill>
              </a:rPr>
              <a:t>Mandate employers to make dramatic changes to workplace pay equity practices. </a:t>
            </a:r>
          </a:p>
          <a:p>
            <a:pPr lvl="1" algn="just"/>
            <a:r>
              <a:rPr lang="en-US" sz="2800" dirty="0" smtClean="0">
                <a:solidFill>
                  <a:schemeClr val="tx1"/>
                </a:solidFill>
              </a:rPr>
              <a:t>Audits</a:t>
            </a:r>
          </a:p>
          <a:p>
            <a:pPr lvl="1" algn="just"/>
            <a:r>
              <a:rPr lang="en-US" sz="2800" dirty="0" smtClean="0">
                <a:solidFill>
                  <a:schemeClr val="tx1"/>
                </a:solidFill>
              </a:rPr>
              <a:t>Compliance measures</a:t>
            </a:r>
          </a:p>
          <a:p>
            <a:pPr lvl="1" algn="just"/>
            <a:r>
              <a:rPr lang="en-US" sz="2800" dirty="0" smtClean="0">
                <a:solidFill>
                  <a:schemeClr val="tx1"/>
                </a:solidFill>
              </a:rPr>
              <a:t>Hiring practices</a:t>
            </a:r>
          </a:p>
        </p:txBody>
      </p:sp>
      <p:sp>
        <p:nvSpPr>
          <p:cNvPr id="3" name="Title 2"/>
          <p:cNvSpPr>
            <a:spLocks noGrp="1"/>
          </p:cNvSpPr>
          <p:nvPr>
            <p:ph type="ctrTitle"/>
          </p:nvPr>
        </p:nvSpPr>
        <p:spPr/>
        <p:txBody>
          <a:bodyPr/>
          <a:lstStyle/>
          <a:p>
            <a:r>
              <a:rPr lang="en-US" b="1" dirty="0" smtClean="0"/>
              <a:t>State &amp; Municipal Laws </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228</a:t>
            </a:fld>
            <a:endParaRPr lang="en-US" dirty="0"/>
          </a:p>
        </p:txBody>
      </p:sp>
    </p:spTree>
    <p:extLst>
      <p:ext uri="{BB962C8B-B14F-4D97-AF65-F5344CB8AC3E}">
        <p14:creationId xmlns:p14="http://schemas.microsoft.com/office/powerpoint/2010/main" val="37622845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143000" y="2419600"/>
            <a:ext cx="7086599" cy="3544961"/>
          </a:xfrm>
        </p:spPr>
        <p:txBody>
          <a:bodyPr>
            <a:normAutofit lnSpcReduction="10000"/>
          </a:bodyPr>
          <a:lstStyle/>
          <a:p>
            <a:pPr algn="just"/>
            <a:r>
              <a:rPr lang="en-US" sz="2400" dirty="0" smtClean="0">
                <a:solidFill>
                  <a:schemeClr val="tx1"/>
                </a:solidFill>
              </a:rPr>
              <a:t>Local Government Pay Equity Act (1984)</a:t>
            </a:r>
          </a:p>
          <a:p>
            <a:pPr algn="just"/>
            <a:r>
              <a:rPr lang="en-US" sz="2400" dirty="0" smtClean="0">
                <a:solidFill>
                  <a:schemeClr val="tx1"/>
                </a:solidFill>
              </a:rPr>
              <a:t>Requires </a:t>
            </a:r>
            <a:r>
              <a:rPr lang="en-US" sz="2400" dirty="0">
                <a:solidFill>
                  <a:schemeClr val="tx1"/>
                </a:solidFill>
              </a:rPr>
              <a:t>all public jurisdictions such as cities, counties, and school districts to eliminate any gender-based wage </a:t>
            </a:r>
            <a:r>
              <a:rPr lang="en-US" sz="2400" dirty="0" smtClean="0">
                <a:solidFill>
                  <a:schemeClr val="tx1"/>
                </a:solidFill>
              </a:rPr>
              <a:t>inequities.</a:t>
            </a:r>
          </a:p>
          <a:p>
            <a:pPr algn="just"/>
            <a:r>
              <a:rPr lang="en-US" sz="2400" dirty="0" smtClean="0">
                <a:solidFill>
                  <a:schemeClr val="tx1"/>
                </a:solidFill>
              </a:rPr>
              <a:t>Must report pay equity implementation report every 3 years.</a:t>
            </a:r>
          </a:p>
          <a:p>
            <a:pPr algn="just"/>
            <a:r>
              <a:rPr lang="en-US" sz="2400" dirty="0" smtClean="0">
                <a:solidFill>
                  <a:schemeClr val="tx1"/>
                </a:solidFill>
              </a:rPr>
              <a:t>Non-compliance results in fines and funding reduction.</a:t>
            </a:r>
          </a:p>
          <a:p>
            <a:pPr algn="just"/>
            <a:r>
              <a:rPr lang="en-US" sz="2400" dirty="0" smtClean="0">
                <a:solidFill>
                  <a:schemeClr val="tx1"/>
                </a:solidFill>
              </a:rPr>
              <a:t>Applies only to gender—not race, ethnicity, etc. </a:t>
            </a:r>
            <a:endParaRPr lang="en-US" sz="2400" dirty="0">
              <a:solidFill>
                <a:schemeClr val="tx1"/>
              </a:solidFill>
            </a:endParaRPr>
          </a:p>
        </p:txBody>
      </p:sp>
      <p:sp>
        <p:nvSpPr>
          <p:cNvPr id="3" name="Title 2"/>
          <p:cNvSpPr>
            <a:spLocks noGrp="1"/>
          </p:cNvSpPr>
          <p:nvPr>
            <p:ph type="ctrTitle"/>
          </p:nvPr>
        </p:nvSpPr>
        <p:spPr/>
        <p:txBody>
          <a:bodyPr/>
          <a:lstStyle/>
          <a:p>
            <a:r>
              <a:rPr lang="en-US" b="1" dirty="0" smtClean="0"/>
              <a:t>Minnesota </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229</a:t>
            </a:fld>
            <a:endParaRPr lang="en-US" dirty="0"/>
          </a:p>
        </p:txBody>
      </p:sp>
    </p:spTree>
    <p:extLst>
      <p:ext uri="{BB962C8B-B14F-4D97-AF65-F5344CB8AC3E}">
        <p14:creationId xmlns:p14="http://schemas.microsoft.com/office/powerpoint/2010/main" val="1788423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Social Media -- </a:t>
            </a:r>
            <a:r>
              <a:rPr lang="en-US" dirty="0" smtClean="0"/>
              <a:t>NLRB Position:</a:t>
            </a:r>
          </a:p>
          <a:p>
            <a:pPr lvl="1" algn="just">
              <a:buFont typeface="Courier New" panose="02070309020205020404" pitchFamily="49" charset="0"/>
              <a:buChar char="o"/>
            </a:pPr>
            <a:r>
              <a:rPr lang="en-US" dirty="0" smtClean="0"/>
              <a:t>Federal law give all employees the right to join together online. </a:t>
            </a:r>
          </a:p>
          <a:p>
            <a:pPr lvl="1" algn="just">
              <a:buFont typeface="Courier New" panose="02070309020205020404" pitchFamily="49" charset="0"/>
              <a:buChar char="o"/>
            </a:pPr>
            <a:r>
              <a:rPr lang="en-US" dirty="0" smtClean="0"/>
              <a:t>Using </a:t>
            </a:r>
            <a:r>
              <a:rPr lang="en-US" dirty="0"/>
              <a:t>social media can be a form of </a:t>
            </a:r>
            <a:r>
              <a:rPr lang="en-US" dirty="0" smtClean="0"/>
              <a:t>“protected concerted” </a:t>
            </a:r>
            <a:r>
              <a:rPr lang="en-US" dirty="0"/>
              <a:t>activity. </a:t>
            </a:r>
            <a:endParaRPr lang="en-US" dirty="0" smtClean="0"/>
          </a:p>
          <a:p>
            <a:pPr lvl="1" algn="just">
              <a:buFont typeface="Courier New" panose="02070309020205020404" pitchFamily="49" charset="0"/>
              <a:buChar char="o"/>
            </a:pPr>
            <a:r>
              <a:rPr lang="en-US" dirty="0" smtClean="0"/>
              <a:t>Employees have right to address </a:t>
            </a:r>
            <a:r>
              <a:rPr lang="en-US" dirty="0"/>
              <a:t>work-related issues and share information about pay, benefits, and working conditions with coworkers </a:t>
            </a:r>
            <a:r>
              <a:rPr lang="en-US" dirty="0" smtClean="0"/>
              <a:t>online.</a:t>
            </a: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23</a:t>
            </a:fld>
            <a:endParaRPr lang="en-US">
              <a:solidFill>
                <a:srgbClr val="9C4636">
                  <a:tint val="75000"/>
                </a:srgbClr>
              </a:solidFill>
            </a:endParaRPr>
          </a:p>
        </p:txBody>
      </p:sp>
    </p:spTree>
    <p:extLst>
      <p:ext uri="{BB962C8B-B14F-4D97-AF65-F5344CB8AC3E}">
        <p14:creationId xmlns:p14="http://schemas.microsoft.com/office/powerpoint/2010/main" val="2753022795"/>
      </p:ext>
    </p:extLst>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143000" y="2419600"/>
            <a:ext cx="7238999" cy="3905000"/>
          </a:xfrm>
        </p:spPr>
        <p:txBody>
          <a:bodyPr>
            <a:normAutofit fontScale="47500" lnSpcReduction="20000"/>
          </a:bodyPr>
          <a:lstStyle/>
          <a:p>
            <a:r>
              <a:rPr lang="en-US" sz="4500" dirty="0" smtClean="0">
                <a:solidFill>
                  <a:schemeClr val="tx1"/>
                </a:solidFill>
              </a:rPr>
              <a:t>Statute has been effective in eliminating disparity. </a:t>
            </a:r>
          </a:p>
          <a:p>
            <a:r>
              <a:rPr lang="en-US" sz="4500" dirty="0" smtClean="0">
                <a:solidFill>
                  <a:schemeClr val="tx1"/>
                </a:solidFill>
              </a:rPr>
              <a:t>1976:</a:t>
            </a:r>
          </a:p>
          <a:p>
            <a:pPr lvl="1"/>
            <a:r>
              <a:rPr lang="en-US" sz="4500" dirty="0" smtClean="0">
                <a:solidFill>
                  <a:schemeClr val="tx1"/>
                </a:solidFill>
              </a:rPr>
              <a:t>4% of managers were women</a:t>
            </a:r>
          </a:p>
          <a:p>
            <a:pPr lvl="1"/>
            <a:r>
              <a:rPr lang="en-US" sz="4500" dirty="0" smtClean="0">
                <a:solidFill>
                  <a:schemeClr val="tx1"/>
                </a:solidFill>
              </a:rPr>
              <a:t>25% of professional employees were women</a:t>
            </a:r>
          </a:p>
          <a:p>
            <a:r>
              <a:rPr lang="en-US" sz="4500" dirty="0" smtClean="0">
                <a:solidFill>
                  <a:schemeClr val="tx1"/>
                </a:solidFill>
              </a:rPr>
              <a:t>2014:</a:t>
            </a:r>
          </a:p>
          <a:p>
            <a:pPr lvl="1"/>
            <a:r>
              <a:rPr lang="en-US" sz="4500" dirty="0">
                <a:solidFill>
                  <a:schemeClr val="tx1"/>
                </a:solidFill>
              </a:rPr>
              <a:t>30,000 state employees received raises</a:t>
            </a:r>
          </a:p>
          <a:p>
            <a:pPr lvl="1"/>
            <a:r>
              <a:rPr lang="en-US" sz="4500" dirty="0" smtClean="0">
                <a:solidFill>
                  <a:schemeClr val="tx1"/>
                </a:solidFill>
              </a:rPr>
              <a:t>50.3% of state employees were female </a:t>
            </a:r>
          </a:p>
          <a:p>
            <a:pPr lvl="1"/>
            <a:r>
              <a:rPr lang="en-US" sz="4500" dirty="0" smtClean="0">
                <a:solidFill>
                  <a:schemeClr val="tx1"/>
                </a:solidFill>
              </a:rPr>
              <a:t>46% of professional-level employees were female</a:t>
            </a:r>
          </a:p>
          <a:p>
            <a:pPr marL="57150" indent="0">
              <a:buNone/>
            </a:pPr>
            <a:endParaRPr lang="en-US" sz="4500" dirty="0" smtClean="0">
              <a:solidFill>
                <a:schemeClr val="tx1"/>
              </a:solidFill>
            </a:endParaRPr>
          </a:p>
          <a:p>
            <a:pPr marL="57150" indent="0">
              <a:buNone/>
            </a:pPr>
            <a:r>
              <a:rPr lang="en-US" sz="4500" dirty="0" smtClean="0">
                <a:solidFill>
                  <a:schemeClr val="tx1"/>
                </a:solidFill>
              </a:rPr>
              <a:t>Office on the Economic Status of Women, </a:t>
            </a:r>
            <a:r>
              <a:rPr lang="en-US" sz="4500" i="1" dirty="0" smtClean="0">
                <a:solidFill>
                  <a:schemeClr val="tx1"/>
                </a:solidFill>
              </a:rPr>
              <a:t>Pay Equity: The Minnesota Experience </a:t>
            </a:r>
            <a:r>
              <a:rPr lang="en-US" sz="4500" dirty="0" smtClean="0">
                <a:solidFill>
                  <a:schemeClr val="tx1"/>
                </a:solidFill>
              </a:rPr>
              <a:t>(Feb. 2016)</a:t>
            </a:r>
          </a:p>
          <a:p>
            <a:pPr marL="0" indent="0">
              <a:buNone/>
            </a:pPr>
            <a:endParaRPr lang="en-US" dirty="0"/>
          </a:p>
        </p:txBody>
      </p:sp>
      <p:sp>
        <p:nvSpPr>
          <p:cNvPr id="3" name="Title 2"/>
          <p:cNvSpPr>
            <a:spLocks noGrp="1"/>
          </p:cNvSpPr>
          <p:nvPr>
            <p:ph type="ctrTitle"/>
          </p:nvPr>
        </p:nvSpPr>
        <p:spPr/>
        <p:txBody>
          <a:bodyPr/>
          <a:lstStyle/>
          <a:p>
            <a:r>
              <a:rPr lang="en-US" b="1" dirty="0" smtClean="0"/>
              <a:t>Minnesota </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230</a:t>
            </a:fld>
            <a:endParaRPr lang="en-US" dirty="0"/>
          </a:p>
        </p:txBody>
      </p:sp>
    </p:spTree>
    <p:extLst>
      <p:ext uri="{BB962C8B-B14F-4D97-AF65-F5344CB8AC3E}">
        <p14:creationId xmlns:p14="http://schemas.microsoft.com/office/powerpoint/2010/main" val="101962186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85000" lnSpcReduction="20000"/>
          </a:bodyPr>
          <a:lstStyle/>
          <a:p>
            <a:pPr algn="just"/>
            <a:r>
              <a:rPr lang="en-US" sz="2800" dirty="0" smtClean="0">
                <a:solidFill>
                  <a:schemeClr val="tx1"/>
                </a:solidFill>
              </a:rPr>
              <a:t>CA Equal Pay Act (1949)</a:t>
            </a:r>
          </a:p>
          <a:p>
            <a:pPr algn="just"/>
            <a:r>
              <a:rPr lang="en-US" sz="2800" dirty="0" smtClean="0">
                <a:solidFill>
                  <a:schemeClr val="tx1"/>
                </a:solidFill>
              </a:rPr>
              <a:t>CA Fair Pay Act (2016)</a:t>
            </a:r>
          </a:p>
          <a:p>
            <a:pPr algn="just"/>
            <a:r>
              <a:rPr lang="en-US" sz="2800" dirty="0" smtClean="0">
                <a:solidFill>
                  <a:schemeClr val="tx1"/>
                </a:solidFill>
              </a:rPr>
              <a:t>General rule:</a:t>
            </a:r>
          </a:p>
          <a:p>
            <a:pPr lvl="1" algn="just"/>
            <a:r>
              <a:rPr lang="en-US" sz="2800" dirty="0" smtClean="0">
                <a:solidFill>
                  <a:schemeClr val="tx1"/>
                </a:solidFill>
              </a:rPr>
              <a:t>No wage disparity for “substantially similar work.”</a:t>
            </a:r>
          </a:p>
          <a:p>
            <a:pPr lvl="1" algn="just"/>
            <a:r>
              <a:rPr lang="en-US" sz="2800" dirty="0" smtClean="0">
                <a:solidFill>
                  <a:schemeClr val="tx1"/>
                </a:solidFill>
              </a:rPr>
              <a:t>“Substantially similar work” is viewed as a composite of skill, effort, and responsibility.</a:t>
            </a:r>
            <a:endParaRPr lang="en-US" sz="2800" dirty="0">
              <a:solidFill>
                <a:schemeClr val="tx1"/>
              </a:solidFill>
            </a:endParaRPr>
          </a:p>
          <a:p>
            <a:pPr lvl="1" algn="just"/>
            <a:r>
              <a:rPr lang="en-US" sz="2800" dirty="0" smtClean="0">
                <a:solidFill>
                  <a:schemeClr val="tx1"/>
                </a:solidFill>
              </a:rPr>
              <a:t>This is broader than the EPA language – “equal work.”</a:t>
            </a:r>
          </a:p>
          <a:p>
            <a:pPr algn="just"/>
            <a:endParaRPr lang="en-US" dirty="0"/>
          </a:p>
        </p:txBody>
      </p:sp>
      <p:sp>
        <p:nvSpPr>
          <p:cNvPr id="3" name="Title 2"/>
          <p:cNvSpPr>
            <a:spLocks noGrp="1"/>
          </p:cNvSpPr>
          <p:nvPr>
            <p:ph type="ctrTitle"/>
          </p:nvPr>
        </p:nvSpPr>
        <p:spPr/>
        <p:txBody>
          <a:bodyPr/>
          <a:lstStyle/>
          <a:p>
            <a:r>
              <a:rPr lang="en-US" b="1" dirty="0" smtClean="0"/>
              <a:t>California</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231</a:t>
            </a:fld>
            <a:endParaRPr lang="en-US" dirty="0"/>
          </a:p>
        </p:txBody>
      </p:sp>
    </p:spTree>
    <p:extLst>
      <p:ext uri="{BB962C8B-B14F-4D97-AF65-F5344CB8AC3E}">
        <p14:creationId xmlns:p14="http://schemas.microsoft.com/office/powerpoint/2010/main" val="52175090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85000" lnSpcReduction="20000"/>
          </a:bodyPr>
          <a:lstStyle/>
          <a:p>
            <a:pPr algn="just"/>
            <a:r>
              <a:rPr lang="en-US" sz="2800" dirty="0" smtClean="0">
                <a:solidFill>
                  <a:schemeClr val="tx1"/>
                </a:solidFill>
              </a:rPr>
              <a:t>Other protections:</a:t>
            </a:r>
          </a:p>
          <a:p>
            <a:pPr lvl="1" algn="just"/>
            <a:r>
              <a:rPr lang="en-US" sz="2800" dirty="0" smtClean="0">
                <a:solidFill>
                  <a:schemeClr val="tx1"/>
                </a:solidFill>
              </a:rPr>
              <a:t>Employer cannot justify pay disparity based on prior salary.</a:t>
            </a:r>
          </a:p>
          <a:p>
            <a:pPr lvl="1" algn="just"/>
            <a:r>
              <a:rPr lang="en-US" sz="2800" dirty="0" smtClean="0">
                <a:solidFill>
                  <a:schemeClr val="tx1"/>
                </a:solidFill>
              </a:rPr>
              <a:t>Plaintiff can compare wages between multiple offices/facilities. </a:t>
            </a:r>
          </a:p>
          <a:p>
            <a:pPr lvl="1" algn="just"/>
            <a:r>
              <a:rPr lang="en-US" sz="2800" dirty="0" smtClean="0">
                <a:solidFill>
                  <a:schemeClr val="tx1"/>
                </a:solidFill>
              </a:rPr>
              <a:t>Cannot prohibit employees from disclosing or discussing wages with others</a:t>
            </a:r>
            <a:r>
              <a:rPr lang="en-US" sz="2800" dirty="0">
                <a:solidFill>
                  <a:schemeClr val="tx1"/>
                </a:solidFill>
              </a:rPr>
              <a:t>. </a:t>
            </a:r>
            <a:endParaRPr lang="en-US" sz="2800" dirty="0" smtClean="0">
              <a:solidFill>
                <a:schemeClr val="tx1"/>
              </a:solidFill>
            </a:endParaRPr>
          </a:p>
          <a:p>
            <a:pPr algn="just"/>
            <a:r>
              <a:rPr lang="en-US" sz="2800" dirty="0" smtClean="0">
                <a:solidFill>
                  <a:schemeClr val="tx1"/>
                </a:solidFill>
              </a:rPr>
              <a:t>Can </a:t>
            </a:r>
            <a:r>
              <a:rPr lang="en-US" sz="2800" dirty="0">
                <a:solidFill>
                  <a:schemeClr val="tx1"/>
                </a:solidFill>
              </a:rPr>
              <a:t>bring private right of action or file complaint with state division of labor.</a:t>
            </a:r>
          </a:p>
          <a:p>
            <a:pPr lvl="1" algn="just"/>
            <a:endParaRPr lang="en-US" dirty="0" smtClean="0"/>
          </a:p>
        </p:txBody>
      </p:sp>
      <p:sp>
        <p:nvSpPr>
          <p:cNvPr id="3" name="Title 2"/>
          <p:cNvSpPr>
            <a:spLocks noGrp="1"/>
          </p:cNvSpPr>
          <p:nvPr>
            <p:ph type="ctrTitle"/>
          </p:nvPr>
        </p:nvSpPr>
        <p:spPr/>
        <p:txBody>
          <a:bodyPr/>
          <a:lstStyle/>
          <a:p>
            <a:r>
              <a:rPr lang="en-US" b="1" dirty="0" smtClean="0"/>
              <a:t>California</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232</a:t>
            </a:fld>
            <a:endParaRPr lang="en-US" dirty="0"/>
          </a:p>
        </p:txBody>
      </p:sp>
    </p:spTree>
    <p:extLst>
      <p:ext uri="{BB962C8B-B14F-4D97-AF65-F5344CB8AC3E}">
        <p14:creationId xmlns:p14="http://schemas.microsoft.com/office/powerpoint/2010/main" val="306394084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r>
              <a:rPr lang="en-US" sz="2400" dirty="0" smtClean="0">
                <a:solidFill>
                  <a:schemeClr val="tx1"/>
                </a:solidFill>
              </a:rPr>
              <a:t>Defenses:</a:t>
            </a:r>
          </a:p>
          <a:p>
            <a:pPr lvl="2">
              <a:buFont typeface="Arial" panose="020B0604020202020204" pitchFamily="34" charset="0"/>
              <a:buChar char="•"/>
            </a:pPr>
            <a:r>
              <a:rPr lang="en-US" sz="2400" dirty="0" smtClean="0">
                <a:solidFill>
                  <a:schemeClr val="tx1"/>
                </a:solidFill>
              </a:rPr>
              <a:t>Seniority</a:t>
            </a:r>
            <a:r>
              <a:rPr lang="en-US" sz="2400" dirty="0">
                <a:solidFill>
                  <a:schemeClr val="tx1"/>
                </a:solidFill>
              </a:rPr>
              <a:t>;</a:t>
            </a:r>
          </a:p>
          <a:p>
            <a:pPr lvl="2">
              <a:buFont typeface="Arial" panose="020B0604020202020204" pitchFamily="34" charset="0"/>
              <a:buChar char="•"/>
            </a:pPr>
            <a:r>
              <a:rPr lang="en-US" sz="2400" dirty="0">
                <a:solidFill>
                  <a:schemeClr val="tx1"/>
                </a:solidFill>
              </a:rPr>
              <a:t>Merit;</a:t>
            </a:r>
          </a:p>
          <a:p>
            <a:pPr lvl="2">
              <a:buFont typeface="Arial" panose="020B0604020202020204" pitchFamily="34" charset="0"/>
              <a:buChar char="•"/>
            </a:pPr>
            <a:r>
              <a:rPr lang="en-US" sz="2400" dirty="0">
                <a:solidFill>
                  <a:schemeClr val="tx1"/>
                </a:solidFill>
              </a:rPr>
              <a:t>A system that </a:t>
            </a:r>
            <a:r>
              <a:rPr lang="en-US" sz="2400" dirty="0" smtClean="0">
                <a:solidFill>
                  <a:schemeClr val="tx1"/>
                </a:solidFill>
              </a:rPr>
              <a:t>measures quality or quantity of </a:t>
            </a:r>
            <a:r>
              <a:rPr lang="en-US" sz="2400" dirty="0">
                <a:solidFill>
                  <a:schemeClr val="tx1"/>
                </a:solidFill>
              </a:rPr>
              <a:t>production; </a:t>
            </a:r>
            <a:r>
              <a:rPr lang="en-US" sz="2400" dirty="0" smtClean="0">
                <a:solidFill>
                  <a:schemeClr val="tx1"/>
                </a:solidFill>
              </a:rPr>
              <a:t>or</a:t>
            </a:r>
            <a:endParaRPr lang="en-US" sz="2400" dirty="0">
              <a:solidFill>
                <a:schemeClr val="tx1"/>
              </a:solidFill>
            </a:endParaRPr>
          </a:p>
          <a:p>
            <a:pPr lvl="2">
              <a:buFont typeface="Arial" panose="020B0604020202020204" pitchFamily="34" charset="0"/>
              <a:buChar char="•"/>
            </a:pPr>
            <a:r>
              <a:rPr lang="en-US" sz="2400" dirty="0">
                <a:solidFill>
                  <a:schemeClr val="tx1"/>
                </a:solidFill>
              </a:rPr>
              <a:t>A bona fide factor other than sex (e.g., education, training, or experience) consistent with business necessity. </a:t>
            </a:r>
            <a:endParaRPr lang="en-US" sz="2400" dirty="0" smtClean="0">
              <a:solidFill>
                <a:schemeClr val="tx1"/>
              </a:solidFill>
            </a:endParaRPr>
          </a:p>
          <a:p>
            <a:endParaRPr lang="en-US" dirty="0"/>
          </a:p>
        </p:txBody>
      </p:sp>
      <p:sp>
        <p:nvSpPr>
          <p:cNvPr id="3" name="Title 2"/>
          <p:cNvSpPr>
            <a:spLocks noGrp="1"/>
          </p:cNvSpPr>
          <p:nvPr>
            <p:ph type="ctrTitle"/>
          </p:nvPr>
        </p:nvSpPr>
        <p:spPr/>
        <p:txBody>
          <a:bodyPr/>
          <a:lstStyle/>
          <a:p>
            <a:r>
              <a:rPr lang="en-US" b="1" dirty="0" smtClean="0"/>
              <a:t>California</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233</a:t>
            </a:fld>
            <a:endParaRPr lang="en-US" dirty="0"/>
          </a:p>
        </p:txBody>
      </p:sp>
    </p:spTree>
    <p:extLst>
      <p:ext uri="{BB962C8B-B14F-4D97-AF65-F5344CB8AC3E}">
        <p14:creationId xmlns:p14="http://schemas.microsoft.com/office/powerpoint/2010/main" val="190693470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85000" lnSpcReduction="20000"/>
          </a:bodyPr>
          <a:lstStyle/>
          <a:p>
            <a:pPr algn="just"/>
            <a:r>
              <a:rPr lang="en-US" sz="2800" dirty="0" smtClean="0">
                <a:solidFill>
                  <a:schemeClr val="tx1"/>
                </a:solidFill>
              </a:rPr>
              <a:t>Similar to California</a:t>
            </a:r>
          </a:p>
          <a:p>
            <a:pPr algn="just"/>
            <a:r>
              <a:rPr lang="en-US" sz="2800" dirty="0" smtClean="0">
                <a:solidFill>
                  <a:schemeClr val="tx1"/>
                </a:solidFill>
              </a:rPr>
              <a:t>But, workers being compared must work in same “geographic region.”</a:t>
            </a:r>
          </a:p>
          <a:p>
            <a:pPr algn="just"/>
            <a:r>
              <a:rPr lang="en-US" sz="2800" dirty="0" smtClean="0">
                <a:solidFill>
                  <a:schemeClr val="tx1"/>
                </a:solidFill>
              </a:rPr>
              <a:t>Not limited to gender – prohibits discrimination across all protected classes.</a:t>
            </a:r>
          </a:p>
          <a:p>
            <a:pPr algn="just"/>
            <a:r>
              <a:rPr lang="en-US" sz="2800" dirty="0" smtClean="0">
                <a:solidFill>
                  <a:schemeClr val="tx1"/>
                </a:solidFill>
              </a:rPr>
              <a:t>Employer cannot prohibit discussion of wage information.</a:t>
            </a:r>
          </a:p>
          <a:p>
            <a:pPr algn="just"/>
            <a:r>
              <a:rPr lang="en-US" sz="2800" dirty="0" smtClean="0">
                <a:solidFill>
                  <a:schemeClr val="tx1"/>
                </a:solidFill>
              </a:rPr>
              <a:t>Can recover liquidated damages for willful violations.</a:t>
            </a:r>
          </a:p>
          <a:p>
            <a:pPr lvl="1" algn="just"/>
            <a:r>
              <a:rPr lang="en-US" sz="2800" dirty="0" smtClean="0">
                <a:solidFill>
                  <a:schemeClr val="tx1"/>
                </a:solidFill>
              </a:rPr>
              <a:t>300% of wages recoverable.</a:t>
            </a:r>
            <a:endParaRPr lang="en-US" sz="2800" dirty="0">
              <a:solidFill>
                <a:schemeClr val="tx1"/>
              </a:solidFill>
            </a:endParaRPr>
          </a:p>
          <a:p>
            <a:pPr lvl="1" algn="just"/>
            <a:endParaRPr lang="en-US" dirty="0"/>
          </a:p>
          <a:p>
            <a:pPr marL="0" indent="0" algn="just">
              <a:buNone/>
            </a:pPr>
            <a:endParaRPr lang="en-US" dirty="0" smtClean="0"/>
          </a:p>
        </p:txBody>
      </p:sp>
      <p:sp>
        <p:nvSpPr>
          <p:cNvPr id="3" name="Title 2"/>
          <p:cNvSpPr>
            <a:spLocks noGrp="1"/>
          </p:cNvSpPr>
          <p:nvPr>
            <p:ph type="ctrTitle"/>
          </p:nvPr>
        </p:nvSpPr>
        <p:spPr/>
        <p:txBody>
          <a:bodyPr/>
          <a:lstStyle/>
          <a:p>
            <a:r>
              <a:rPr lang="en-US" b="1" dirty="0" smtClean="0"/>
              <a:t>New Jersey</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234</a:t>
            </a:fld>
            <a:endParaRPr lang="en-US" dirty="0"/>
          </a:p>
        </p:txBody>
      </p:sp>
    </p:spTree>
    <p:extLst>
      <p:ext uri="{BB962C8B-B14F-4D97-AF65-F5344CB8AC3E}">
        <p14:creationId xmlns:p14="http://schemas.microsoft.com/office/powerpoint/2010/main" val="198120622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2419600"/>
            <a:ext cx="5939321" cy="3905000"/>
          </a:xfrm>
        </p:spPr>
        <p:txBody>
          <a:bodyPr>
            <a:normAutofit fontScale="85000" lnSpcReduction="20000"/>
          </a:bodyPr>
          <a:lstStyle/>
          <a:p>
            <a:pPr algn="just"/>
            <a:r>
              <a:rPr lang="en-US" sz="2800" dirty="0" smtClean="0">
                <a:solidFill>
                  <a:schemeClr val="tx1"/>
                </a:solidFill>
              </a:rPr>
              <a:t>Washington and Maryland (similar to NJ and CA)</a:t>
            </a:r>
          </a:p>
          <a:p>
            <a:pPr algn="just"/>
            <a:r>
              <a:rPr lang="en-US" sz="2800" dirty="0" smtClean="0">
                <a:solidFill>
                  <a:schemeClr val="tx1"/>
                </a:solidFill>
              </a:rPr>
              <a:t>Oregon and Massachusetts</a:t>
            </a:r>
          </a:p>
          <a:p>
            <a:pPr lvl="1" algn="just"/>
            <a:r>
              <a:rPr lang="en-US" sz="2800" dirty="0" smtClean="0">
                <a:solidFill>
                  <a:schemeClr val="tx1"/>
                </a:solidFill>
              </a:rPr>
              <a:t>Provide employers some form of “safe harbor” if conduct pay equity analysis.</a:t>
            </a:r>
          </a:p>
          <a:p>
            <a:pPr lvl="1" algn="just"/>
            <a:r>
              <a:rPr lang="en-US" sz="2800" dirty="0" smtClean="0">
                <a:solidFill>
                  <a:schemeClr val="tx1"/>
                </a:solidFill>
              </a:rPr>
              <a:t>MA requires analysis within three years of action.</a:t>
            </a:r>
          </a:p>
          <a:p>
            <a:pPr algn="just"/>
            <a:r>
              <a:rPr lang="en-US" sz="2800" dirty="0" smtClean="0">
                <a:solidFill>
                  <a:schemeClr val="tx1"/>
                </a:solidFill>
              </a:rPr>
              <a:t>Cities have also enacted  pay equity ordinances</a:t>
            </a:r>
          </a:p>
          <a:p>
            <a:pPr lvl="1" algn="just"/>
            <a:r>
              <a:rPr lang="en-US" sz="2800" dirty="0" smtClean="0">
                <a:solidFill>
                  <a:schemeClr val="tx1"/>
                </a:solidFill>
              </a:rPr>
              <a:t>E.g. New York City banned questions about salary history in hiring process.</a:t>
            </a:r>
          </a:p>
          <a:p>
            <a:pPr marL="0" indent="0" algn="just">
              <a:buNone/>
            </a:pPr>
            <a:endParaRPr lang="en-US" dirty="0" smtClean="0"/>
          </a:p>
        </p:txBody>
      </p:sp>
      <p:sp>
        <p:nvSpPr>
          <p:cNvPr id="3" name="Title 2"/>
          <p:cNvSpPr>
            <a:spLocks noGrp="1"/>
          </p:cNvSpPr>
          <p:nvPr>
            <p:ph type="ctrTitle"/>
          </p:nvPr>
        </p:nvSpPr>
        <p:spPr/>
        <p:txBody>
          <a:bodyPr/>
          <a:lstStyle/>
          <a:p>
            <a:r>
              <a:rPr lang="en-US" b="1" dirty="0" smtClean="0"/>
              <a:t>Other States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235</a:t>
            </a:fld>
            <a:endParaRPr lang="en-US" dirty="0"/>
          </a:p>
        </p:txBody>
      </p:sp>
    </p:spTree>
    <p:extLst>
      <p:ext uri="{BB962C8B-B14F-4D97-AF65-F5344CB8AC3E}">
        <p14:creationId xmlns:p14="http://schemas.microsoft.com/office/powerpoint/2010/main" val="48080961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algn="just"/>
            <a:r>
              <a:rPr lang="en-US" sz="2400" b="1" dirty="0" smtClean="0">
                <a:solidFill>
                  <a:schemeClr val="tx1"/>
                </a:solidFill>
              </a:rPr>
              <a:t>Salary History</a:t>
            </a:r>
          </a:p>
          <a:p>
            <a:pPr algn="just"/>
            <a:r>
              <a:rPr lang="en-US" sz="2400" i="1" dirty="0" err="1" smtClean="0">
                <a:solidFill>
                  <a:schemeClr val="tx1"/>
                </a:solidFill>
              </a:rPr>
              <a:t>Rizo</a:t>
            </a:r>
            <a:r>
              <a:rPr lang="en-US" sz="2400" i="1" dirty="0" smtClean="0">
                <a:solidFill>
                  <a:schemeClr val="tx1"/>
                </a:solidFill>
              </a:rPr>
              <a:t> v. </a:t>
            </a:r>
            <a:r>
              <a:rPr lang="en-US" sz="2400" i="1" dirty="0" err="1" smtClean="0">
                <a:solidFill>
                  <a:schemeClr val="tx1"/>
                </a:solidFill>
              </a:rPr>
              <a:t>Yovino</a:t>
            </a:r>
            <a:r>
              <a:rPr lang="en-US" sz="2400" dirty="0">
                <a:solidFill>
                  <a:schemeClr val="tx1"/>
                </a:solidFill>
              </a:rPr>
              <a:t> </a:t>
            </a:r>
            <a:r>
              <a:rPr lang="en-US" sz="2400" dirty="0" smtClean="0">
                <a:solidFill>
                  <a:schemeClr val="tx1"/>
                </a:solidFill>
              </a:rPr>
              <a:t>(9th Cir. 2017)</a:t>
            </a:r>
          </a:p>
          <a:p>
            <a:pPr lvl="1" algn="just"/>
            <a:r>
              <a:rPr lang="en-US" sz="2400" dirty="0" smtClean="0">
                <a:solidFill>
                  <a:schemeClr val="tx1"/>
                </a:solidFill>
              </a:rPr>
              <a:t>Plaintiff, a public employee, challenged under EPA the county’s practice of using salary history to determine starting salary.</a:t>
            </a:r>
          </a:p>
          <a:p>
            <a:pPr lvl="1" algn="just"/>
            <a:r>
              <a:rPr lang="en-US" sz="2400" dirty="0" smtClean="0">
                <a:solidFill>
                  <a:schemeClr val="tx1"/>
                </a:solidFill>
              </a:rPr>
              <a:t>Plaintiff started at minimum-level salary based on prior job pay. Pay was below that of male peers. </a:t>
            </a:r>
            <a:endParaRPr lang="en-US" sz="2400" dirty="0">
              <a:solidFill>
                <a:schemeClr val="tx1"/>
              </a:solidFill>
            </a:endParaRPr>
          </a:p>
          <a:p>
            <a:pPr lvl="1" algn="just"/>
            <a:r>
              <a:rPr lang="en-US" sz="2400" dirty="0" smtClean="0">
                <a:solidFill>
                  <a:schemeClr val="tx1"/>
                </a:solidFill>
              </a:rPr>
              <a:t>County said pay policy was not based on sex.</a:t>
            </a:r>
            <a:endParaRPr lang="en-US" sz="2400" dirty="0">
              <a:solidFill>
                <a:schemeClr val="tx1"/>
              </a:solidFill>
            </a:endParaRPr>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236</a:t>
            </a:fld>
            <a:endParaRPr lang="en-US" dirty="0"/>
          </a:p>
        </p:txBody>
      </p:sp>
    </p:spTree>
    <p:extLst>
      <p:ext uri="{BB962C8B-B14F-4D97-AF65-F5344CB8AC3E}">
        <p14:creationId xmlns:p14="http://schemas.microsoft.com/office/powerpoint/2010/main" val="270170948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20000"/>
          </a:bodyPr>
          <a:lstStyle/>
          <a:p>
            <a:pPr algn="just"/>
            <a:r>
              <a:rPr lang="en-US" sz="2800" b="1" dirty="0">
                <a:solidFill>
                  <a:schemeClr val="tx1"/>
                </a:solidFill>
              </a:rPr>
              <a:t>Salary History</a:t>
            </a:r>
          </a:p>
          <a:p>
            <a:pPr algn="just"/>
            <a:r>
              <a:rPr lang="en-US" sz="2800" i="1" dirty="0" err="1" smtClean="0">
                <a:solidFill>
                  <a:schemeClr val="tx1"/>
                </a:solidFill>
              </a:rPr>
              <a:t>Rizo</a:t>
            </a:r>
            <a:r>
              <a:rPr lang="en-US" sz="2800" i="1" dirty="0" smtClean="0">
                <a:solidFill>
                  <a:schemeClr val="tx1"/>
                </a:solidFill>
              </a:rPr>
              <a:t> v. </a:t>
            </a:r>
            <a:r>
              <a:rPr lang="en-US" sz="2800" i="1" dirty="0" err="1" smtClean="0">
                <a:solidFill>
                  <a:schemeClr val="tx1"/>
                </a:solidFill>
              </a:rPr>
              <a:t>Yovino</a:t>
            </a:r>
            <a:r>
              <a:rPr lang="en-US" sz="2800" dirty="0">
                <a:solidFill>
                  <a:schemeClr val="tx1"/>
                </a:solidFill>
              </a:rPr>
              <a:t> </a:t>
            </a:r>
            <a:r>
              <a:rPr lang="en-US" sz="2800" dirty="0" smtClean="0">
                <a:solidFill>
                  <a:schemeClr val="tx1"/>
                </a:solidFill>
              </a:rPr>
              <a:t>(9th Cir. 2017)</a:t>
            </a:r>
          </a:p>
          <a:p>
            <a:pPr lvl="1" algn="just"/>
            <a:r>
              <a:rPr lang="en-US" sz="2800" dirty="0" smtClean="0">
                <a:solidFill>
                  <a:schemeClr val="tx1"/>
                </a:solidFill>
              </a:rPr>
              <a:t>9th Circuit ultimately held that policy violated EPA.</a:t>
            </a:r>
          </a:p>
          <a:p>
            <a:pPr lvl="1" algn="just"/>
            <a:r>
              <a:rPr lang="en-US" sz="2800" dirty="0" smtClean="0">
                <a:solidFill>
                  <a:schemeClr val="tx1"/>
                </a:solidFill>
              </a:rPr>
              <a:t>“Reliance on past wages simply perpetuates the past pervasive discrimination that the [EPA] seeks to eradicate.”</a:t>
            </a:r>
          </a:p>
          <a:p>
            <a:pPr lvl="1" algn="just"/>
            <a:r>
              <a:rPr lang="en-US" sz="2800" dirty="0" smtClean="0">
                <a:solidFill>
                  <a:schemeClr val="tx1"/>
                </a:solidFill>
              </a:rPr>
              <a:t>Prior job salary is not “job related.”</a:t>
            </a:r>
            <a:endParaRPr lang="en-US" sz="2800" dirty="0">
              <a:solidFill>
                <a:schemeClr val="tx1"/>
              </a:solidFill>
            </a:endParaRPr>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237</a:t>
            </a:fld>
            <a:endParaRPr lang="en-US" dirty="0"/>
          </a:p>
        </p:txBody>
      </p:sp>
    </p:spTree>
    <p:extLst>
      <p:ext uri="{BB962C8B-B14F-4D97-AF65-F5344CB8AC3E}">
        <p14:creationId xmlns:p14="http://schemas.microsoft.com/office/powerpoint/2010/main" val="107776251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algn="just"/>
            <a:r>
              <a:rPr lang="en-US" sz="2800" b="1" dirty="0">
                <a:solidFill>
                  <a:schemeClr val="tx1"/>
                </a:solidFill>
              </a:rPr>
              <a:t>Salary History</a:t>
            </a:r>
          </a:p>
          <a:p>
            <a:pPr algn="just"/>
            <a:r>
              <a:rPr lang="en-US" sz="2800" i="1" dirty="0" smtClean="0">
                <a:solidFill>
                  <a:schemeClr val="tx1"/>
                </a:solidFill>
              </a:rPr>
              <a:t>Lauderdale v. Illinois Dep’t of Human </a:t>
            </a:r>
            <a:r>
              <a:rPr lang="en-US" sz="2800" i="1" dirty="0" err="1" smtClean="0">
                <a:solidFill>
                  <a:schemeClr val="tx1"/>
                </a:solidFill>
              </a:rPr>
              <a:t>Servs</a:t>
            </a:r>
            <a:r>
              <a:rPr lang="en-US" sz="2800" i="1" dirty="0" smtClean="0">
                <a:solidFill>
                  <a:schemeClr val="tx1"/>
                </a:solidFill>
              </a:rPr>
              <a:t>.</a:t>
            </a:r>
            <a:r>
              <a:rPr lang="en-US" sz="2800" dirty="0" smtClean="0">
                <a:solidFill>
                  <a:schemeClr val="tx1"/>
                </a:solidFill>
              </a:rPr>
              <a:t> (7th Cir. 2017)</a:t>
            </a:r>
          </a:p>
          <a:p>
            <a:pPr lvl="1" algn="just"/>
            <a:r>
              <a:rPr lang="en-US" sz="2800" dirty="0" smtClean="0">
                <a:solidFill>
                  <a:schemeClr val="tx1"/>
                </a:solidFill>
              </a:rPr>
              <a:t>Upheld policy that based pay increases </a:t>
            </a:r>
            <a:r>
              <a:rPr lang="en-US" sz="2800" i="1" dirty="0" smtClean="0">
                <a:solidFill>
                  <a:schemeClr val="tx1"/>
                </a:solidFill>
              </a:rPr>
              <a:t>in part</a:t>
            </a:r>
            <a:r>
              <a:rPr lang="en-US" sz="2800" dirty="0" smtClean="0">
                <a:solidFill>
                  <a:schemeClr val="tx1"/>
                </a:solidFill>
              </a:rPr>
              <a:t> on prior salary.</a:t>
            </a:r>
          </a:p>
          <a:p>
            <a:pPr lvl="1" algn="just"/>
            <a:r>
              <a:rPr lang="en-US" sz="2800" dirty="0" smtClean="0">
                <a:solidFill>
                  <a:schemeClr val="tx1"/>
                </a:solidFill>
              </a:rPr>
              <a:t>Court: no EPA violation unless pay discrepancy based on sex. No proof here that plaintiff’s prior wages were lower because of sex discrimination. </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238</a:t>
            </a:fld>
            <a:endParaRPr lang="en-US" dirty="0"/>
          </a:p>
        </p:txBody>
      </p:sp>
    </p:spTree>
    <p:extLst>
      <p:ext uri="{BB962C8B-B14F-4D97-AF65-F5344CB8AC3E}">
        <p14:creationId xmlns:p14="http://schemas.microsoft.com/office/powerpoint/2010/main" val="327160992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2419600"/>
            <a:ext cx="5939321" cy="3905000"/>
          </a:xfrm>
        </p:spPr>
        <p:txBody>
          <a:bodyPr>
            <a:normAutofit fontScale="85000" lnSpcReduction="20000"/>
          </a:bodyPr>
          <a:lstStyle/>
          <a:p>
            <a:pPr algn="just"/>
            <a:r>
              <a:rPr lang="en-US" sz="2800" b="1" dirty="0">
                <a:solidFill>
                  <a:schemeClr val="tx1"/>
                </a:solidFill>
              </a:rPr>
              <a:t>Salary History</a:t>
            </a:r>
          </a:p>
          <a:p>
            <a:pPr algn="just"/>
            <a:r>
              <a:rPr lang="en-US" sz="2800" i="1" dirty="0" smtClean="0">
                <a:solidFill>
                  <a:schemeClr val="tx1"/>
                </a:solidFill>
              </a:rPr>
              <a:t>Taylor v. White</a:t>
            </a:r>
            <a:r>
              <a:rPr lang="en-US" sz="2800" dirty="0">
                <a:solidFill>
                  <a:schemeClr val="tx1"/>
                </a:solidFill>
              </a:rPr>
              <a:t> </a:t>
            </a:r>
            <a:r>
              <a:rPr lang="en-US" sz="2800" dirty="0" smtClean="0">
                <a:solidFill>
                  <a:schemeClr val="tx1"/>
                </a:solidFill>
              </a:rPr>
              <a:t>(8th Cir. 2003)</a:t>
            </a:r>
          </a:p>
          <a:p>
            <a:pPr lvl="1" algn="just"/>
            <a:r>
              <a:rPr lang="en-US" sz="2800" dirty="0" smtClean="0">
                <a:solidFill>
                  <a:schemeClr val="tx1"/>
                </a:solidFill>
              </a:rPr>
              <a:t>Female army employee challenged policy that resulted in her receiving lower salary than male counterparts.</a:t>
            </a:r>
          </a:p>
          <a:p>
            <a:pPr lvl="1" algn="just"/>
            <a:r>
              <a:rPr lang="en-US" sz="2800" dirty="0" smtClean="0">
                <a:solidFill>
                  <a:schemeClr val="tx1"/>
                </a:solidFill>
              </a:rPr>
              <a:t>Army argued that pay disparity was based on a salary retention policy intended to retain skilled workers and protect workers’ salaries. </a:t>
            </a:r>
          </a:p>
          <a:p>
            <a:pPr lvl="1" algn="just"/>
            <a:r>
              <a:rPr lang="en-US" sz="2800" dirty="0" smtClean="0">
                <a:solidFill>
                  <a:schemeClr val="tx1"/>
                </a:solidFill>
              </a:rPr>
              <a:t>Court: prior salary or salary retention policy is a “factor other than sex” allowed under EPA.</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239</a:t>
            </a:fld>
            <a:endParaRPr lang="en-US" dirty="0"/>
          </a:p>
        </p:txBody>
      </p:sp>
    </p:spTree>
    <p:extLst>
      <p:ext uri="{BB962C8B-B14F-4D97-AF65-F5344CB8AC3E}">
        <p14:creationId xmlns:p14="http://schemas.microsoft.com/office/powerpoint/2010/main" val="191881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Social Media -- </a:t>
            </a:r>
            <a:r>
              <a:rPr lang="en-US" dirty="0" smtClean="0"/>
              <a:t>NLRB Position:</a:t>
            </a:r>
          </a:p>
          <a:p>
            <a:pPr lvl="1" algn="just">
              <a:buFont typeface="Courier New" panose="02070309020205020404" pitchFamily="49" charset="0"/>
              <a:buChar char="o"/>
            </a:pPr>
            <a:r>
              <a:rPr lang="en-US" dirty="0" smtClean="0"/>
              <a:t>But, individually </a:t>
            </a:r>
            <a:r>
              <a:rPr lang="en-US" dirty="0"/>
              <a:t>griping about some aspect of work is not “concerted </a:t>
            </a:r>
            <a:r>
              <a:rPr lang="en-US" dirty="0" smtClean="0"/>
              <a:t>activity”</a:t>
            </a:r>
          </a:p>
          <a:p>
            <a:pPr lvl="1" algn="just">
              <a:buFont typeface="Courier New" panose="02070309020205020404" pitchFamily="49" charset="0"/>
              <a:buChar char="o"/>
            </a:pPr>
            <a:r>
              <a:rPr lang="en-US" dirty="0" smtClean="0"/>
              <a:t>To be protected, social media activity must </a:t>
            </a:r>
            <a:r>
              <a:rPr lang="en-US" dirty="0"/>
              <a:t>have some relation to group action, or seek to initiate, induce, or prepare for group action, or bring a group complaint to the attention of management.</a:t>
            </a:r>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24</a:t>
            </a:fld>
            <a:endParaRPr lang="en-US">
              <a:solidFill>
                <a:srgbClr val="9C4636">
                  <a:tint val="75000"/>
                </a:srgbClr>
              </a:solidFill>
            </a:endParaRPr>
          </a:p>
        </p:txBody>
      </p:sp>
    </p:spTree>
    <p:extLst>
      <p:ext uri="{BB962C8B-B14F-4D97-AF65-F5344CB8AC3E}">
        <p14:creationId xmlns:p14="http://schemas.microsoft.com/office/powerpoint/2010/main" val="178423013"/>
      </p:ext>
    </p:extLst>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62000" y="2419600"/>
            <a:ext cx="7543799" cy="3905000"/>
          </a:xfrm>
        </p:spPr>
        <p:txBody>
          <a:bodyPr>
            <a:normAutofit fontScale="85000" lnSpcReduction="20000"/>
          </a:bodyPr>
          <a:lstStyle/>
          <a:p>
            <a:r>
              <a:rPr lang="en-US" sz="2800" b="1" dirty="0" smtClean="0">
                <a:solidFill>
                  <a:schemeClr val="tx1"/>
                </a:solidFill>
              </a:rPr>
              <a:t>Summary: Salary </a:t>
            </a:r>
            <a:r>
              <a:rPr lang="en-US" sz="2800" b="1" dirty="0">
                <a:solidFill>
                  <a:schemeClr val="tx1"/>
                </a:solidFill>
              </a:rPr>
              <a:t>History</a:t>
            </a:r>
          </a:p>
          <a:p>
            <a:pPr lvl="1"/>
            <a:r>
              <a:rPr lang="en-US" sz="2800" dirty="0" smtClean="0">
                <a:solidFill>
                  <a:schemeClr val="tx1"/>
                </a:solidFill>
              </a:rPr>
              <a:t>Federal circuit courts are split as to whether employers can rely solely on prior salary to meet the “legitimate factor other than sex” defense to an EPA claim.</a:t>
            </a:r>
          </a:p>
          <a:p>
            <a:pPr lvl="2"/>
            <a:r>
              <a:rPr lang="en-US" sz="2800" dirty="0" smtClean="0">
                <a:solidFill>
                  <a:schemeClr val="tx1"/>
                </a:solidFill>
              </a:rPr>
              <a:t>7th and 8th Circuits: Employers can use prior salary to justify a pay disparity </a:t>
            </a:r>
          </a:p>
          <a:p>
            <a:pPr lvl="2"/>
            <a:r>
              <a:rPr lang="en-US" sz="2800" dirty="0" smtClean="0">
                <a:solidFill>
                  <a:schemeClr val="tx1"/>
                </a:solidFill>
              </a:rPr>
              <a:t>6th, 9th, 10th, 11th Circuits: Use of a prior salary </a:t>
            </a:r>
            <a:r>
              <a:rPr lang="en-US" sz="2800" u="sng" dirty="0" smtClean="0">
                <a:solidFill>
                  <a:schemeClr val="tx1"/>
                </a:solidFill>
              </a:rPr>
              <a:t>cannot alone</a:t>
            </a:r>
            <a:r>
              <a:rPr lang="en-US" sz="2800" dirty="0" smtClean="0">
                <a:solidFill>
                  <a:schemeClr val="tx1"/>
                </a:solidFill>
              </a:rPr>
              <a:t> justify a pay disparity.</a:t>
            </a:r>
          </a:p>
          <a:p>
            <a:pPr lvl="1"/>
            <a:r>
              <a:rPr lang="en-US" sz="2800" dirty="0" smtClean="0">
                <a:solidFill>
                  <a:schemeClr val="tx1"/>
                </a:solidFill>
              </a:rPr>
              <a:t>Other Circuit Courts: No clear decision in either direction.</a:t>
            </a:r>
            <a:endParaRPr lang="en-US" sz="2800" dirty="0">
              <a:solidFill>
                <a:schemeClr val="tx1"/>
              </a:solidFill>
            </a:endParaRPr>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240</a:t>
            </a:fld>
            <a:endParaRPr lang="en-US" dirty="0"/>
          </a:p>
        </p:txBody>
      </p:sp>
    </p:spTree>
    <p:extLst>
      <p:ext uri="{BB962C8B-B14F-4D97-AF65-F5344CB8AC3E}">
        <p14:creationId xmlns:p14="http://schemas.microsoft.com/office/powerpoint/2010/main" val="369045374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914400" y="2362200"/>
            <a:ext cx="7315200" cy="3905000"/>
          </a:xfrm>
        </p:spPr>
        <p:txBody>
          <a:bodyPr>
            <a:normAutofit fontScale="85000" lnSpcReduction="20000"/>
          </a:bodyPr>
          <a:lstStyle/>
          <a:p>
            <a:pPr algn="just"/>
            <a:r>
              <a:rPr lang="en-US" sz="2800" b="1" dirty="0" smtClean="0">
                <a:solidFill>
                  <a:schemeClr val="tx1"/>
                </a:solidFill>
              </a:rPr>
              <a:t>EPA Retaliation</a:t>
            </a:r>
          </a:p>
          <a:p>
            <a:pPr lvl="1" algn="just"/>
            <a:r>
              <a:rPr lang="en-US" sz="2800" i="1" dirty="0" err="1" smtClean="0">
                <a:solidFill>
                  <a:schemeClr val="tx1"/>
                </a:solidFill>
              </a:rPr>
              <a:t>Donathan</a:t>
            </a:r>
            <a:r>
              <a:rPr lang="en-US" sz="2800" i="1" dirty="0" smtClean="0">
                <a:solidFill>
                  <a:schemeClr val="tx1"/>
                </a:solidFill>
              </a:rPr>
              <a:t> v. Oakley Grain, Inc. </a:t>
            </a:r>
            <a:r>
              <a:rPr lang="en-US" sz="2800" dirty="0" smtClean="0">
                <a:solidFill>
                  <a:schemeClr val="tx1"/>
                </a:solidFill>
              </a:rPr>
              <a:t>(8th Cir. 2017)</a:t>
            </a:r>
          </a:p>
          <a:p>
            <a:pPr lvl="1" algn="just"/>
            <a:r>
              <a:rPr lang="en-US" sz="2800" dirty="0" smtClean="0">
                <a:solidFill>
                  <a:schemeClr val="tx1"/>
                </a:solidFill>
              </a:rPr>
              <a:t>Female employee alleged she was not given same bonuses as male coworkers, among other inequities. </a:t>
            </a:r>
          </a:p>
          <a:p>
            <a:pPr lvl="1" algn="just"/>
            <a:r>
              <a:rPr lang="en-US" sz="2800" dirty="0" smtClean="0">
                <a:solidFill>
                  <a:schemeClr val="tx1"/>
                </a:solidFill>
              </a:rPr>
              <a:t>She emailed company president. Plaintiff’s manager then told president of likely layoff’s at facility.</a:t>
            </a:r>
          </a:p>
          <a:p>
            <a:pPr lvl="1" algn="just"/>
            <a:r>
              <a:rPr lang="en-US" sz="2800" dirty="0" smtClean="0">
                <a:solidFill>
                  <a:schemeClr val="tx1"/>
                </a:solidFill>
              </a:rPr>
              <a:t>Plaintiff laid off 8 days later. </a:t>
            </a:r>
          </a:p>
          <a:p>
            <a:pPr lvl="1" algn="just"/>
            <a:r>
              <a:rPr lang="en-US" sz="2800" dirty="0" smtClean="0">
                <a:solidFill>
                  <a:schemeClr val="tx1"/>
                </a:solidFill>
              </a:rPr>
              <a:t>DC held that company had valid reason to terminate</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241</a:t>
            </a:fld>
            <a:endParaRPr lang="en-US" dirty="0"/>
          </a:p>
        </p:txBody>
      </p:sp>
    </p:spTree>
    <p:extLst>
      <p:ext uri="{BB962C8B-B14F-4D97-AF65-F5344CB8AC3E}">
        <p14:creationId xmlns:p14="http://schemas.microsoft.com/office/powerpoint/2010/main" val="281466556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62000" y="2419600"/>
            <a:ext cx="7543799" cy="3544961"/>
          </a:xfrm>
        </p:spPr>
        <p:txBody>
          <a:bodyPr>
            <a:normAutofit lnSpcReduction="10000"/>
          </a:bodyPr>
          <a:lstStyle/>
          <a:p>
            <a:pPr algn="just"/>
            <a:r>
              <a:rPr lang="en-US" sz="3200" b="1" dirty="0" smtClean="0">
                <a:solidFill>
                  <a:schemeClr val="tx1"/>
                </a:solidFill>
              </a:rPr>
              <a:t>EPA Retaliation</a:t>
            </a:r>
          </a:p>
          <a:p>
            <a:pPr lvl="1" algn="just"/>
            <a:r>
              <a:rPr lang="en-US" sz="3200" i="1" dirty="0" err="1" smtClean="0">
                <a:solidFill>
                  <a:schemeClr val="tx1"/>
                </a:solidFill>
              </a:rPr>
              <a:t>Donathan</a:t>
            </a:r>
            <a:r>
              <a:rPr lang="en-US" sz="3200" i="1" dirty="0" smtClean="0">
                <a:solidFill>
                  <a:schemeClr val="tx1"/>
                </a:solidFill>
              </a:rPr>
              <a:t> v. Oakley Grain, Inc. </a:t>
            </a:r>
            <a:r>
              <a:rPr lang="en-US" sz="3200" dirty="0" smtClean="0">
                <a:solidFill>
                  <a:schemeClr val="tx1"/>
                </a:solidFill>
              </a:rPr>
              <a:t>(8th Cir. 2017)</a:t>
            </a:r>
          </a:p>
          <a:p>
            <a:pPr lvl="1" algn="just"/>
            <a:r>
              <a:rPr lang="en-US" sz="3200" dirty="0" smtClean="0">
                <a:solidFill>
                  <a:schemeClr val="tx1"/>
                </a:solidFill>
              </a:rPr>
              <a:t>8th Circuit reversed, holding that there was sufficient evidence to believe plaintiff’s complaint was basis for termination. </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242</a:t>
            </a:fld>
            <a:endParaRPr lang="en-US" dirty="0"/>
          </a:p>
        </p:txBody>
      </p:sp>
    </p:spTree>
    <p:extLst>
      <p:ext uri="{BB962C8B-B14F-4D97-AF65-F5344CB8AC3E}">
        <p14:creationId xmlns:p14="http://schemas.microsoft.com/office/powerpoint/2010/main" val="297343041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19200" y="2419600"/>
            <a:ext cx="6781799" cy="3905000"/>
          </a:xfrm>
        </p:spPr>
        <p:txBody>
          <a:bodyPr>
            <a:normAutofit fontScale="85000" lnSpcReduction="10000"/>
          </a:bodyPr>
          <a:lstStyle/>
          <a:p>
            <a:pPr algn="just"/>
            <a:r>
              <a:rPr lang="en-US" sz="3200" b="1" dirty="0" smtClean="0">
                <a:solidFill>
                  <a:schemeClr val="tx1"/>
                </a:solidFill>
              </a:rPr>
              <a:t>Who is an Employee under EPA?</a:t>
            </a:r>
          </a:p>
          <a:p>
            <a:pPr algn="just"/>
            <a:r>
              <a:rPr lang="en-US" sz="3200" dirty="0">
                <a:solidFill>
                  <a:schemeClr val="tx1"/>
                </a:solidFill>
              </a:rPr>
              <a:t>Courts apply multi-factor test to determine employment </a:t>
            </a:r>
            <a:r>
              <a:rPr lang="en-US" sz="3200" dirty="0" smtClean="0">
                <a:solidFill>
                  <a:schemeClr val="tx1"/>
                </a:solidFill>
              </a:rPr>
              <a:t>status. Factors include:</a:t>
            </a:r>
          </a:p>
          <a:p>
            <a:pPr lvl="1" algn="just"/>
            <a:r>
              <a:rPr lang="en-US" sz="3200" dirty="0" smtClean="0">
                <a:solidFill>
                  <a:schemeClr val="tx1"/>
                </a:solidFill>
              </a:rPr>
              <a:t>Company’s ability to hire and fire employee;</a:t>
            </a:r>
          </a:p>
          <a:p>
            <a:pPr lvl="1" algn="just"/>
            <a:r>
              <a:rPr lang="en-US" sz="3200" dirty="0" smtClean="0">
                <a:solidFill>
                  <a:schemeClr val="tx1"/>
                </a:solidFill>
              </a:rPr>
              <a:t>Extent of company supervision over employee;</a:t>
            </a:r>
          </a:p>
          <a:p>
            <a:pPr lvl="1" algn="just"/>
            <a:r>
              <a:rPr lang="en-US" sz="3200" dirty="0" smtClean="0">
                <a:solidFill>
                  <a:schemeClr val="tx1"/>
                </a:solidFill>
              </a:rPr>
              <a:t>Sharing of profits, losses, and liabilities;</a:t>
            </a:r>
          </a:p>
          <a:p>
            <a:pPr lvl="1" algn="just"/>
            <a:r>
              <a:rPr lang="en-US" sz="3200" dirty="0" smtClean="0">
                <a:solidFill>
                  <a:schemeClr val="tx1"/>
                </a:solidFill>
              </a:rPr>
              <a:t>Reporting structure.</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243</a:t>
            </a:fld>
            <a:endParaRPr lang="en-US" dirty="0"/>
          </a:p>
        </p:txBody>
      </p:sp>
    </p:spTree>
    <p:extLst>
      <p:ext uri="{BB962C8B-B14F-4D97-AF65-F5344CB8AC3E}">
        <p14:creationId xmlns:p14="http://schemas.microsoft.com/office/powerpoint/2010/main" val="71293563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7500" lnSpcReduction="20000"/>
          </a:bodyPr>
          <a:lstStyle/>
          <a:p>
            <a:pPr algn="just"/>
            <a:r>
              <a:rPr lang="en-US" sz="3200" b="1" dirty="0" smtClean="0">
                <a:solidFill>
                  <a:schemeClr val="tx1"/>
                </a:solidFill>
              </a:rPr>
              <a:t>Who is an Employee under EPA?</a:t>
            </a:r>
          </a:p>
          <a:p>
            <a:pPr algn="just"/>
            <a:r>
              <a:rPr lang="en-US" sz="3200" i="1" dirty="0" err="1">
                <a:solidFill>
                  <a:schemeClr val="tx1"/>
                </a:solidFill>
              </a:rPr>
              <a:t>Cambpell</a:t>
            </a:r>
            <a:r>
              <a:rPr lang="en-US" sz="3200" i="1" dirty="0">
                <a:solidFill>
                  <a:schemeClr val="tx1"/>
                </a:solidFill>
              </a:rPr>
              <a:t> v. </a:t>
            </a:r>
            <a:r>
              <a:rPr lang="en-US" sz="3200" i="1" dirty="0" err="1">
                <a:solidFill>
                  <a:schemeClr val="tx1"/>
                </a:solidFill>
              </a:rPr>
              <a:t>Chadbourne</a:t>
            </a:r>
            <a:r>
              <a:rPr lang="en-US" sz="3200" i="1" dirty="0">
                <a:solidFill>
                  <a:schemeClr val="tx1"/>
                </a:solidFill>
              </a:rPr>
              <a:t> &amp; Parke LLP</a:t>
            </a:r>
            <a:r>
              <a:rPr lang="en-US" sz="3200" dirty="0">
                <a:solidFill>
                  <a:schemeClr val="tx1"/>
                </a:solidFill>
              </a:rPr>
              <a:t> (SDNY 2017)</a:t>
            </a:r>
          </a:p>
          <a:p>
            <a:pPr lvl="1" algn="just"/>
            <a:r>
              <a:rPr lang="en-US" sz="3200" dirty="0">
                <a:solidFill>
                  <a:schemeClr val="tx1"/>
                </a:solidFill>
              </a:rPr>
              <a:t>Female partner at law firm paid less than male partners brought claim under EPA</a:t>
            </a:r>
          </a:p>
          <a:p>
            <a:pPr lvl="1" algn="just"/>
            <a:r>
              <a:rPr lang="en-US" sz="3200" dirty="0">
                <a:solidFill>
                  <a:schemeClr val="tx1"/>
                </a:solidFill>
              </a:rPr>
              <a:t>Firm argued partner is not an “employee” under the EPA</a:t>
            </a:r>
          </a:p>
          <a:p>
            <a:pPr lvl="1" algn="just"/>
            <a:r>
              <a:rPr lang="en-US" sz="3200" dirty="0">
                <a:solidFill>
                  <a:schemeClr val="tx1"/>
                </a:solidFill>
              </a:rPr>
              <a:t>Court disagreed, and denied summary judgment to firm.</a:t>
            </a:r>
          </a:p>
          <a:p>
            <a:pPr lvl="1" algn="just"/>
            <a:endParaRPr lang="en-US" dirty="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244</a:t>
            </a:fld>
            <a:endParaRPr lang="en-US" dirty="0"/>
          </a:p>
        </p:txBody>
      </p:sp>
    </p:spTree>
    <p:extLst>
      <p:ext uri="{BB962C8B-B14F-4D97-AF65-F5344CB8AC3E}">
        <p14:creationId xmlns:p14="http://schemas.microsoft.com/office/powerpoint/2010/main" val="278102954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95400" y="2419600"/>
            <a:ext cx="6629399" cy="3828800"/>
          </a:xfrm>
        </p:spPr>
        <p:txBody>
          <a:bodyPr>
            <a:normAutofit/>
          </a:bodyPr>
          <a:lstStyle/>
          <a:p>
            <a:r>
              <a:rPr lang="en-US" sz="2400" b="1" dirty="0" smtClean="0">
                <a:solidFill>
                  <a:schemeClr val="tx1"/>
                </a:solidFill>
              </a:rPr>
              <a:t>Class Actions</a:t>
            </a:r>
          </a:p>
          <a:p>
            <a:pPr lvl="1"/>
            <a:r>
              <a:rPr lang="en-US" sz="2400" dirty="0" smtClean="0">
                <a:solidFill>
                  <a:schemeClr val="tx1"/>
                </a:solidFill>
              </a:rPr>
              <a:t>Many pay equity claims are litigated as class actions. </a:t>
            </a:r>
            <a:endParaRPr lang="en-US" sz="2400" dirty="0">
              <a:solidFill>
                <a:schemeClr val="tx1"/>
              </a:solidFill>
            </a:endParaRPr>
          </a:p>
          <a:p>
            <a:pPr lvl="1"/>
            <a:r>
              <a:rPr lang="en-US" sz="2400" dirty="0" smtClean="0">
                <a:solidFill>
                  <a:schemeClr val="tx1"/>
                </a:solidFill>
              </a:rPr>
              <a:t>Challenge employer’s formal policy, or allege “pattern or practice.”</a:t>
            </a:r>
          </a:p>
          <a:p>
            <a:pPr lvl="1"/>
            <a:r>
              <a:rPr lang="en-US" sz="2400" dirty="0" smtClean="0">
                <a:solidFill>
                  <a:schemeClr val="tx1"/>
                </a:solidFill>
              </a:rPr>
              <a:t>New state laws have looser definitions of “equal work,” which may allow for larger classes of plaintiffs.</a:t>
            </a:r>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245</a:t>
            </a:fld>
            <a:endParaRPr lang="en-US" dirty="0"/>
          </a:p>
        </p:txBody>
      </p:sp>
    </p:spTree>
    <p:extLst>
      <p:ext uri="{BB962C8B-B14F-4D97-AF65-F5344CB8AC3E}">
        <p14:creationId xmlns:p14="http://schemas.microsoft.com/office/powerpoint/2010/main" val="310259707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447800" y="2438400"/>
            <a:ext cx="6629400" cy="3981200"/>
          </a:xfrm>
        </p:spPr>
        <p:txBody>
          <a:bodyPr>
            <a:normAutofit fontScale="85000" lnSpcReduction="20000"/>
          </a:bodyPr>
          <a:lstStyle/>
          <a:p>
            <a:r>
              <a:rPr lang="en-US" sz="2800" b="1" dirty="0" smtClean="0">
                <a:solidFill>
                  <a:schemeClr val="tx1"/>
                </a:solidFill>
              </a:rPr>
              <a:t>Class Actions</a:t>
            </a:r>
          </a:p>
          <a:p>
            <a:pPr lvl="1"/>
            <a:r>
              <a:rPr lang="en-US" sz="2800" i="1" dirty="0" smtClean="0">
                <a:solidFill>
                  <a:schemeClr val="tx1"/>
                </a:solidFill>
              </a:rPr>
              <a:t>Barrett </a:t>
            </a:r>
            <a:r>
              <a:rPr lang="en-US" sz="2800" i="1" dirty="0">
                <a:solidFill>
                  <a:schemeClr val="tx1"/>
                </a:solidFill>
              </a:rPr>
              <a:t>v. Forest Laboratories, Inc. </a:t>
            </a:r>
            <a:r>
              <a:rPr lang="en-US" sz="2800" dirty="0">
                <a:solidFill>
                  <a:schemeClr val="tx1"/>
                </a:solidFill>
              </a:rPr>
              <a:t>(SDNY 2015)</a:t>
            </a:r>
          </a:p>
          <a:p>
            <a:pPr lvl="1"/>
            <a:r>
              <a:rPr lang="en-US" sz="2800" dirty="0">
                <a:solidFill>
                  <a:schemeClr val="tx1"/>
                </a:solidFill>
              </a:rPr>
              <a:t>11 female pharmaceutical sales representatives alleged that company was paying male employees of equal or lesser seniority more money.</a:t>
            </a:r>
          </a:p>
          <a:p>
            <a:pPr lvl="1"/>
            <a:r>
              <a:rPr lang="en-US" sz="2800" dirty="0">
                <a:solidFill>
                  <a:schemeClr val="tx1"/>
                </a:solidFill>
              </a:rPr>
              <a:t>Plaintiffs successfully certified a nationwide collective action under the EPA. </a:t>
            </a:r>
          </a:p>
          <a:p>
            <a:pPr lvl="1"/>
            <a:r>
              <a:rPr lang="en-US" sz="2800" dirty="0">
                <a:solidFill>
                  <a:schemeClr val="tx1"/>
                </a:solidFill>
              </a:rPr>
              <a:t>Notice was sent to 2,000 potential class </a:t>
            </a:r>
            <a:r>
              <a:rPr lang="en-US" sz="2800" dirty="0" smtClean="0">
                <a:solidFill>
                  <a:schemeClr val="tx1"/>
                </a:solidFill>
              </a:rPr>
              <a:t>members. Over </a:t>
            </a:r>
            <a:r>
              <a:rPr lang="en-US" sz="2800" dirty="0">
                <a:solidFill>
                  <a:schemeClr val="tx1"/>
                </a:solidFill>
              </a:rPr>
              <a:t>350 </a:t>
            </a:r>
            <a:r>
              <a:rPr lang="en-US" sz="2800" dirty="0" smtClean="0">
                <a:solidFill>
                  <a:schemeClr val="tx1"/>
                </a:solidFill>
              </a:rPr>
              <a:t>opted in. </a:t>
            </a:r>
            <a:endParaRPr lang="en-US" sz="2800" dirty="0">
              <a:solidFill>
                <a:schemeClr val="tx1"/>
              </a:solidFill>
            </a:endParaRPr>
          </a:p>
          <a:p>
            <a:pPr lvl="1"/>
            <a:r>
              <a:rPr lang="en-US" sz="2800" dirty="0">
                <a:solidFill>
                  <a:schemeClr val="tx1"/>
                </a:solidFill>
              </a:rPr>
              <a:t>Settled in 2017 for $4 </a:t>
            </a:r>
            <a:r>
              <a:rPr lang="en-US" sz="2800" dirty="0" smtClean="0">
                <a:solidFill>
                  <a:schemeClr val="tx1"/>
                </a:solidFill>
              </a:rPr>
              <a:t>million. </a:t>
            </a:r>
            <a:endParaRPr lang="en-US" sz="2800" dirty="0">
              <a:solidFill>
                <a:schemeClr val="tx1"/>
              </a:solidFill>
            </a:endParaRPr>
          </a:p>
          <a:p>
            <a:pPr lvl="1"/>
            <a:endParaRPr lang="en-US" dirty="0" smtClean="0"/>
          </a:p>
        </p:txBody>
      </p:sp>
      <p:sp>
        <p:nvSpPr>
          <p:cNvPr id="3" name="Title 2"/>
          <p:cNvSpPr>
            <a:spLocks noGrp="1"/>
          </p:cNvSpPr>
          <p:nvPr>
            <p:ph type="ctrTitle"/>
          </p:nvPr>
        </p:nvSpPr>
        <p:spPr/>
        <p:txBody>
          <a:bodyPr/>
          <a:lstStyle/>
          <a:p>
            <a:r>
              <a:rPr lang="en-US" b="1" dirty="0" smtClean="0"/>
              <a:t>Significant Cases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246</a:t>
            </a:fld>
            <a:endParaRPr lang="en-US" dirty="0"/>
          </a:p>
        </p:txBody>
      </p:sp>
    </p:spTree>
    <p:extLst>
      <p:ext uri="{BB962C8B-B14F-4D97-AF65-F5344CB8AC3E}">
        <p14:creationId xmlns:p14="http://schemas.microsoft.com/office/powerpoint/2010/main" val="316871604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19200" y="2514600"/>
            <a:ext cx="7086600" cy="3886200"/>
          </a:xfrm>
        </p:spPr>
        <p:txBody>
          <a:bodyPr>
            <a:normAutofit fontScale="85000" lnSpcReduction="10000"/>
          </a:bodyPr>
          <a:lstStyle/>
          <a:p>
            <a:r>
              <a:rPr lang="en-US" sz="2800" i="1" dirty="0" smtClean="0">
                <a:solidFill>
                  <a:schemeClr val="tx1"/>
                </a:solidFill>
              </a:rPr>
              <a:t>Ellis </a:t>
            </a:r>
            <a:r>
              <a:rPr lang="en-US" sz="2800" i="1" dirty="0">
                <a:solidFill>
                  <a:schemeClr val="tx1"/>
                </a:solidFill>
              </a:rPr>
              <a:t>v. Google, LLC</a:t>
            </a:r>
            <a:r>
              <a:rPr lang="en-US" sz="2800" dirty="0">
                <a:solidFill>
                  <a:schemeClr val="tx1"/>
                </a:solidFill>
              </a:rPr>
              <a:t> (San Francisco Superior Court)</a:t>
            </a:r>
          </a:p>
          <a:p>
            <a:pPr lvl="1"/>
            <a:r>
              <a:rPr lang="en-US" sz="2800" dirty="0">
                <a:solidFill>
                  <a:schemeClr val="tx1"/>
                </a:solidFill>
              </a:rPr>
              <a:t>Class action </a:t>
            </a:r>
            <a:r>
              <a:rPr lang="en-US" sz="2800" dirty="0" smtClean="0">
                <a:solidFill>
                  <a:schemeClr val="tx1"/>
                </a:solidFill>
              </a:rPr>
              <a:t>under </a:t>
            </a:r>
            <a:r>
              <a:rPr lang="en-US" sz="2800" dirty="0">
                <a:solidFill>
                  <a:schemeClr val="tx1"/>
                </a:solidFill>
              </a:rPr>
              <a:t>the California Fair Pay Act</a:t>
            </a:r>
          </a:p>
          <a:p>
            <a:pPr lvl="1"/>
            <a:r>
              <a:rPr lang="en-US" sz="2800" dirty="0" smtClean="0">
                <a:solidFill>
                  <a:schemeClr val="tx1"/>
                </a:solidFill>
              </a:rPr>
              <a:t>Plaintiffs broadly challenged Google’s company-wade compensation policy.</a:t>
            </a:r>
          </a:p>
          <a:p>
            <a:pPr lvl="1"/>
            <a:r>
              <a:rPr lang="en-US" sz="2800" dirty="0" smtClean="0">
                <a:solidFill>
                  <a:schemeClr val="tx1"/>
                </a:solidFill>
              </a:rPr>
              <a:t>Plaintiffs initially included almost all female employees</a:t>
            </a:r>
          </a:p>
          <a:p>
            <a:pPr lvl="1"/>
            <a:r>
              <a:rPr lang="en-US" sz="2800" dirty="0" smtClean="0">
                <a:solidFill>
                  <a:schemeClr val="tx1"/>
                </a:solidFill>
              </a:rPr>
              <a:t>Court initially dismissed complaint as too </a:t>
            </a:r>
            <a:r>
              <a:rPr lang="en-US" sz="2800" dirty="0">
                <a:solidFill>
                  <a:schemeClr val="tx1"/>
                </a:solidFill>
              </a:rPr>
              <a:t>broad. </a:t>
            </a:r>
          </a:p>
          <a:p>
            <a:pPr lvl="1"/>
            <a:r>
              <a:rPr lang="en-US" sz="2800" dirty="0">
                <a:solidFill>
                  <a:schemeClr val="tx1"/>
                </a:solidFill>
              </a:rPr>
              <a:t>Plaintiffs narrowed claims </a:t>
            </a:r>
            <a:r>
              <a:rPr lang="en-US" sz="2800" dirty="0" smtClean="0">
                <a:solidFill>
                  <a:schemeClr val="tx1"/>
                </a:solidFill>
              </a:rPr>
              <a:t>to 30 </a:t>
            </a:r>
            <a:r>
              <a:rPr lang="en-US" sz="2800" dirty="0">
                <a:solidFill>
                  <a:schemeClr val="tx1"/>
                </a:solidFill>
              </a:rPr>
              <a:t>job titles among 6 “job families.” </a:t>
            </a:r>
            <a:endParaRPr lang="en-US" sz="2800" dirty="0" smtClean="0">
              <a:solidFill>
                <a:schemeClr val="tx1"/>
              </a:solidFill>
            </a:endParaRPr>
          </a:p>
          <a:p>
            <a:pPr lvl="1"/>
            <a:r>
              <a:rPr lang="en-US" sz="2800" dirty="0" smtClean="0">
                <a:solidFill>
                  <a:schemeClr val="tx1"/>
                </a:solidFill>
              </a:rPr>
              <a:t>Court allowed complaint to proceed to discovery.</a:t>
            </a:r>
          </a:p>
          <a:p>
            <a:pPr lvl="1"/>
            <a:endParaRPr lang="en-US" dirty="0" smtClean="0"/>
          </a:p>
        </p:txBody>
      </p:sp>
      <p:sp>
        <p:nvSpPr>
          <p:cNvPr id="3" name="Title 2"/>
          <p:cNvSpPr>
            <a:spLocks noGrp="1"/>
          </p:cNvSpPr>
          <p:nvPr>
            <p:ph type="ctrTitle"/>
          </p:nvPr>
        </p:nvSpPr>
        <p:spPr/>
        <p:txBody>
          <a:bodyPr/>
          <a:lstStyle/>
          <a:p>
            <a:r>
              <a:rPr lang="en-US" b="1" dirty="0" smtClean="0"/>
              <a:t>Cases to Watch</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247</a:t>
            </a:fld>
            <a:endParaRPr lang="en-US" dirty="0"/>
          </a:p>
        </p:txBody>
      </p:sp>
    </p:spTree>
    <p:extLst>
      <p:ext uri="{BB962C8B-B14F-4D97-AF65-F5344CB8AC3E}">
        <p14:creationId xmlns:p14="http://schemas.microsoft.com/office/powerpoint/2010/main" val="283801935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61999" y="2590800"/>
            <a:ext cx="7854461" cy="4114800"/>
          </a:xfrm>
        </p:spPr>
        <p:txBody>
          <a:bodyPr>
            <a:normAutofit/>
          </a:bodyPr>
          <a:lstStyle/>
          <a:p>
            <a:r>
              <a:rPr lang="en-US" sz="2800" i="1" dirty="0" err="1" smtClean="0">
                <a:solidFill>
                  <a:schemeClr val="tx1"/>
                </a:solidFill>
              </a:rPr>
              <a:t>Kassman</a:t>
            </a:r>
            <a:r>
              <a:rPr lang="en-US" sz="2800" i="1" dirty="0" smtClean="0">
                <a:solidFill>
                  <a:schemeClr val="tx1"/>
                </a:solidFill>
              </a:rPr>
              <a:t> v. KPMG, LLP </a:t>
            </a:r>
            <a:r>
              <a:rPr lang="en-US" sz="2800" dirty="0" smtClean="0">
                <a:solidFill>
                  <a:schemeClr val="tx1"/>
                </a:solidFill>
              </a:rPr>
              <a:t>(SDNY) </a:t>
            </a:r>
          </a:p>
          <a:p>
            <a:pPr lvl="1"/>
            <a:r>
              <a:rPr lang="en-US" sz="2800" dirty="0" smtClean="0">
                <a:solidFill>
                  <a:schemeClr val="tx1"/>
                </a:solidFill>
              </a:rPr>
              <a:t>Class action for pay and promotion discrimination under EPA and Title VII.</a:t>
            </a:r>
          </a:p>
          <a:p>
            <a:pPr lvl="1"/>
            <a:r>
              <a:rPr lang="en-US" sz="2800" dirty="0" smtClean="0">
                <a:solidFill>
                  <a:schemeClr val="tx1"/>
                </a:solidFill>
              </a:rPr>
              <a:t>After certification of EPA class, over 1,100 members opted in. </a:t>
            </a:r>
          </a:p>
          <a:p>
            <a:pPr lvl="1"/>
            <a:r>
              <a:rPr lang="en-US" sz="2800" dirty="0" smtClean="0">
                <a:solidFill>
                  <a:schemeClr val="tx1"/>
                </a:solidFill>
              </a:rPr>
              <a:t>The plaintiffs seek over $400 million in damages. </a:t>
            </a:r>
            <a:endParaRPr lang="en-US" sz="2800" dirty="0">
              <a:solidFill>
                <a:schemeClr val="tx1"/>
              </a:solidFill>
            </a:endParaRPr>
          </a:p>
        </p:txBody>
      </p:sp>
      <p:sp>
        <p:nvSpPr>
          <p:cNvPr id="3" name="Title 2"/>
          <p:cNvSpPr>
            <a:spLocks noGrp="1"/>
          </p:cNvSpPr>
          <p:nvPr>
            <p:ph type="ctrTitle"/>
          </p:nvPr>
        </p:nvSpPr>
        <p:spPr/>
        <p:txBody>
          <a:bodyPr/>
          <a:lstStyle/>
          <a:p>
            <a:r>
              <a:rPr lang="en-US" b="1" dirty="0" smtClean="0"/>
              <a:t>Cases to Watch </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248</a:t>
            </a:fld>
            <a:endParaRPr lang="en-US" dirty="0"/>
          </a:p>
        </p:txBody>
      </p:sp>
    </p:spTree>
    <p:extLst>
      <p:ext uri="{BB962C8B-B14F-4D97-AF65-F5344CB8AC3E}">
        <p14:creationId xmlns:p14="http://schemas.microsoft.com/office/powerpoint/2010/main" val="172539318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38199" y="2438400"/>
            <a:ext cx="7778261" cy="4267200"/>
          </a:xfrm>
        </p:spPr>
        <p:txBody>
          <a:bodyPr>
            <a:normAutofit/>
          </a:bodyPr>
          <a:lstStyle/>
          <a:p>
            <a:r>
              <a:rPr lang="en-US" sz="2800" dirty="0" smtClean="0">
                <a:solidFill>
                  <a:schemeClr val="tx1"/>
                </a:solidFill>
              </a:rPr>
              <a:t>Pay equity statutes are moving quickly</a:t>
            </a:r>
          </a:p>
          <a:p>
            <a:pPr lvl="1"/>
            <a:r>
              <a:rPr lang="en-US" sz="2800" dirty="0" smtClean="0">
                <a:solidFill>
                  <a:schemeClr val="tx1"/>
                </a:solidFill>
              </a:rPr>
              <a:t>Almost every state has a pay equity law.</a:t>
            </a:r>
          </a:p>
          <a:p>
            <a:pPr lvl="1"/>
            <a:r>
              <a:rPr lang="en-US" sz="2800" dirty="0" smtClean="0">
                <a:solidFill>
                  <a:schemeClr val="tx1"/>
                </a:solidFill>
              </a:rPr>
              <a:t>Laws are broadening to protect across sex, race, ethnicity, national origin, religion, etc.</a:t>
            </a:r>
          </a:p>
          <a:p>
            <a:pPr lvl="1"/>
            <a:r>
              <a:rPr lang="en-US" sz="2800" dirty="0" smtClean="0">
                <a:solidFill>
                  <a:schemeClr val="tx1"/>
                </a:solidFill>
              </a:rPr>
              <a:t>Laws contain looser definition of “equal work” – make it easier to make out a claim.</a:t>
            </a:r>
          </a:p>
          <a:p>
            <a:pPr lvl="1"/>
            <a:endParaRPr lang="en-US" dirty="0" smtClean="0"/>
          </a:p>
          <a:p>
            <a:pPr lvl="1"/>
            <a:endParaRPr lang="en-US" dirty="0"/>
          </a:p>
        </p:txBody>
      </p:sp>
      <p:sp>
        <p:nvSpPr>
          <p:cNvPr id="3" name="Title 2"/>
          <p:cNvSpPr>
            <a:spLocks noGrp="1"/>
          </p:cNvSpPr>
          <p:nvPr>
            <p:ph type="ctrTitle"/>
          </p:nvPr>
        </p:nvSpPr>
        <p:spPr/>
        <p:txBody>
          <a:bodyPr/>
          <a:lstStyle/>
          <a:p>
            <a:r>
              <a:rPr lang="en-US" b="1" dirty="0" smtClean="0"/>
              <a:t>Recommendations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249</a:t>
            </a:fld>
            <a:endParaRPr lang="en-US" dirty="0"/>
          </a:p>
        </p:txBody>
      </p:sp>
    </p:spTree>
    <p:extLst>
      <p:ext uri="{BB962C8B-B14F-4D97-AF65-F5344CB8AC3E}">
        <p14:creationId xmlns:p14="http://schemas.microsoft.com/office/powerpoint/2010/main" val="14019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Social Media</a:t>
            </a:r>
          </a:p>
          <a:p>
            <a:pPr algn="just"/>
            <a:r>
              <a:rPr lang="en-US" u="sng" dirty="0"/>
              <a:t>North West Rural Electric Coop.</a:t>
            </a:r>
            <a:r>
              <a:rPr lang="en-US" dirty="0"/>
              <a:t>, 366 NLRB No. 132 (July 19, 2018). </a:t>
            </a:r>
            <a:endParaRPr lang="en-US" dirty="0" smtClean="0"/>
          </a:p>
          <a:p>
            <a:pPr lvl="1" algn="just"/>
            <a:r>
              <a:rPr lang="en-US" dirty="0" smtClean="0"/>
              <a:t>Employee </a:t>
            </a:r>
            <a:r>
              <a:rPr lang="en-US" dirty="0"/>
              <a:t>fired for posting on Facebook </a:t>
            </a:r>
            <a:r>
              <a:rPr lang="en-US" dirty="0" smtClean="0"/>
              <a:t>group comments critical of employer’s safety practices. </a:t>
            </a:r>
          </a:p>
          <a:p>
            <a:pPr lvl="1" algn="just"/>
            <a:r>
              <a:rPr lang="en-US" dirty="0" smtClean="0"/>
              <a:t>Employer </a:t>
            </a:r>
            <a:r>
              <a:rPr lang="en-US" dirty="0"/>
              <a:t>cited “conduct” and “attitude” policies as rationale. </a:t>
            </a:r>
            <a:endParaRPr lang="en-US" dirty="0" smtClean="0"/>
          </a:p>
          <a:p>
            <a:pPr lvl="1" algn="just"/>
            <a:r>
              <a:rPr lang="en-US" dirty="0" smtClean="0"/>
              <a:t>NLRB </a:t>
            </a:r>
            <a:r>
              <a:rPr lang="en-US" dirty="0"/>
              <a:t>sided with employee, holding that neutral policies cannot be applied to suppress worker rights. </a:t>
            </a:r>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a:t>
            </a:fld>
            <a:endParaRPr lang="en-US">
              <a:solidFill>
                <a:srgbClr val="9C4636">
                  <a:tint val="75000"/>
                </a:srgbClr>
              </a:solidFill>
            </a:endParaRPr>
          </a:p>
        </p:txBody>
      </p:sp>
    </p:spTree>
    <p:extLst>
      <p:ext uri="{BB962C8B-B14F-4D97-AF65-F5344CB8AC3E}">
        <p14:creationId xmlns:p14="http://schemas.microsoft.com/office/powerpoint/2010/main" val="1742009037"/>
      </p:ext>
    </p:extLst>
  </p:cSld>
  <p:clrMapOvr>
    <a:masterClrMapping/>
  </p:clrMapOv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61999" y="2438400"/>
            <a:ext cx="7854461" cy="4267200"/>
          </a:xfrm>
        </p:spPr>
        <p:txBody>
          <a:bodyPr>
            <a:normAutofit fontScale="92500" lnSpcReduction="20000"/>
          </a:bodyPr>
          <a:lstStyle/>
          <a:p>
            <a:r>
              <a:rPr lang="en-US" sz="2800" b="1" dirty="0" smtClean="0">
                <a:solidFill>
                  <a:schemeClr val="tx1"/>
                </a:solidFill>
              </a:rPr>
              <a:t>Ensure Compliance with Current Law</a:t>
            </a:r>
          </a:p>
          <a:p>
            <a:pPr lvl="1"/>
            <a:r>
              <a:rPr lang="en-US" sz="2800" dirty="0" smtClean="0">
                <a:solidFill>
                  <a:schemeClr val="tx1"/>
                </a:solidFill>
              </a:rPr>
              <a:t>Identify whether pay disparities exist.</a:t>
            </a:r>
          </a:p>
          <a:p>
            <a:pPr lvl="2"/>
            <a:r>
              <a:rPr lang="en-US" sz="2800" dirty="0" smtClean="0">
                <a:solidFill>
                  <a:schemeClr val="tx1"/>
                </a:solidFill>
              </a:rPr>
              <a:t>Conduct </a:t>
            </a:r>
            <a:r>
              <a:rPr lang="en-US" sz="2800" dirty="0">
                <a:solidFill>
                  <a:schemeClr val="tx1"/>
                </a:solidFill>
              </a:rPr>
              <a:t>analysis of pay across and between different groups.</a:t>
            </a:r>
          </a:p>
          <a:p>
            <a:pPr lvl="1"/>
            <a:r>
              <a:rPr lang="en-US" sz="2800" dirty="0" smtClean="0">
                <a:solidFill>
                  <a:schemeClr val="tx1"/>
                </a:solidFill>
              </a:rPr>
              <a:t>Review hiring and promotion policies</a:t>
            </a:r>
          </a:p>
          <a:p>
            <a:pPr lvl="2"/>
            <a:r>
              <a:rPr lang="en-US" sz="2800" dirty="0" smtClean="0">
                <a:solidFill>
                  <a:schemeClr val="tx1"/>
                </a:solidFill>
              </a:rPr>
              <a:t>Identify whether policies promote pay disparities.</a:t>
            </a:r>
          </a:p>
          <a:p>
            <a:pPr lvl="1"/>
            <a:r>
              <a:rPr lang="en-US" sz="2800" dirty="0" smtClean="0">
                <a:solidFill>
                  <a:schemeClr val="tx1"/>
                </a:solidFill>
              </a:rPr>
              <a:t>Hire expert to review current merit, performance, incentive, or seniority systems</a:t>
            </a:r>
          </a:p>
          <a:p>
            <a:pPr lvl="2"/>
            <a:r>
              <a:rPr lang="en-US" sz="2800" dirty="0" smtClean="0">
                <a:solidFill>
                  <a:schemeClr val="tx1"/>
                </a:solidFill>
              </a:rPr>
              <a:t>Must ensure system will justify any pay disparities.</a:t>
            </a:r>
          </a:p>
          <a:p>
            <a:pPr lvl="1"/>
            <a:endParaRPr lang="en-US" dirty="0"/>
          </a:p>
        </p:txBody>
      </p:sp>
      <p:sp>
        <p:nvSpPr>
          <p:cNvPr id="3" name="Title 2"/>
          <p:cNvSpPr>
            <a:spLocks noGrp="1"/>
          </p:cNvSpPr>
          <p:nvPr>
            <p:ph type="ctrTitle"/>
          </p:nvPr>
        </p:nvSpPr>
        <p:spPr/>
        <p:txBody>
          <a:bodyPr/>
          <a:lstStyle/>
          <a:p>
            <a:r>
              <a:rPr lang="en-US" b="1" dirty="0" smtClean="0"/>
              <a:t>Recommendations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250</a:t>
            </a:fld>
            <a:endParaRPr lang="en-US" dirty="0"/>
          </a:p>
        </p:txBody>
      </p:sp>
    </p:spTree>
    <p:extLst>
      <p:ext uri="{BB962C8B-B14F-4D97-AF65-F5344CB8AC3E}">
        <p14:creationId xmlns:p14="http://schemas.microsoft.com/office/powerpoint/2010/main" val="8854297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599" y="2362200"/>
            <a:ext cx="8006861" cy="4343400"/>
          </a:xfrm>
        </p:spPr>
        <p:txBody>
          <a:bodyPr>
            <a:normAutofit/>
          </a:bodyPr>
          <a:lstStyle/>
          <a:p>
            <a:r>
              <a:rPr lang="en-US" sz="3200" b="1" dirty="0" smtClean="0">
                <a:solidFill>
                  <a:schemeClr val="tx1"/>
                </a:solidFill>
              </a:rPr>
              <a:t>Get Ahead of the Game for Future Legislative Changes</a:t>
            </a:r>
          </a:p>
          <a:p>
            <a:pPr lvl="1"/>
            <a:r>
              <a:rPr lang="en-US" sz="3200" dirty="0" smtClean="0">
                <a:solidFill>
                  <a:schemeClr val="tx1"/>
                </a:solidFill>
              </a:rPr>
              <a:t>Review and amend policies regarding employee discussion of wages</a:t>
            </a:r>
          </a:p>
          <a:p>
            <a:pPr lvl="1"/>
            <a:r>
              <a:rPr lang="en-US" sz="3200" dirty="0" smtClean="0">
                <a:solidFill>
                  <a:schemeClr val="tx1"/>
                </a:solidFill>
              </a:rPr>
              <a:t>Increase pay transparency.</a:t>
            </a:r>
          </a:p>
          <a:p>
            <a:pPr lvl="1"/>
            <a:r>
              <a:rPr lang="en-US" sz="3200" dirty="0" smtClean="0">
                <a:solidFill>
                  <a:schemeClr val="tx1"/>
                </a:solidFill>
              </a:rPr>
              <a:t>Compare pay and policies with other company offices or locations. </a:t>
            </a:r>
          </a:p>
          <a:p>
            <a:pPr lvl="1"/>
            <a:endParaRPr lang="en-US" dirty="0" smtClean="0"/>
          </a:p>
          <a:p>
            <a:pPr lvl="2"/>
            <a:endParaRPr lang="en-US" dirty="0"/>
          </a:p>
        </p:txBody>
      </p:sp>
      <p:sp>
        <p:nvSpPr>
          <p:cNvPr id="3" name="Title 2"/>
          <p:cNvSpPr>
            <a:spLocks noGrp="1"/>
          </p:cNvSpPr>
          <p:nvPr>
            <p:ph type="ctrTitle"/>
          </p:nvPr>
        </p:nvSpPr>
        <p:spPr/>
        <p:txBody>
          <a:bodyPr/>
          <a:lstStyle/>
          <a:p>
            <a:r>
              <a:rPr lang="en-US" b="1" dirty="0" smtClean="0"/>
              <a:t>Recommendations</a:t>
            </a:r>
            <a:endParaRPr lang="en-US" b="1" dirty="0"/>
          </a:p>
        </p:txBody>
      </p:sp>
      <p:sp>
        <p:nvSpPr>
          <p:cNvPr id="4" name="Slide Number Placeholder 3"/>
          <p:cNvSpPr>
            <a:spLocks noGrp="1"/>
          </p:cNvSpPr>
          <p:nvPr>
            <p:ph type="sldNum" sz="quarter" idx="12"/>
          </p:nvPr>
        </p:nvSpPr>
        <p:spPr/>
        <p:txBody>
          <a:bodyPr/>
          <a:lstStyle/>
          <a:p>
            <a:fld id="{3EA74849-DAE2-2C4E-8A30-A8C3411AC971}" type="slidenum">
              <a:rPr lang="en-US" smtClean="0"/>
              <a:t>251</a:t>
            </a:fld>
            <a:endParaRPr lang="en-US" dirty="0"/>
          </a:p>
        </p:txBody>
      </p:sp>
    </p:spTree>
    <p:extLst>
      <p:ext uri="{BB962C8B-B14F-4D97-AF65-F5344CB8AC3E}">
        <p14:creationId xmlns:p14="http://schemas.microsoft.com/office/powerpoint/2010/main" val="81029665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29000"/>
            <a:ext cx="9144000" cy="2438400"/>
          </a:xfrm>
        </p:spPr>
        <p:txBody>
          <a:bodyPr rtlCol="0">
            <a:normAutofit fontScale="32500" lnSpcReduction="20000"/>
          </a:bodyPr>
          <a:lstStyle/>
          <a:p>
            <a:r>
              <a:rPr lang="en-US" sz="11100" u="sng" dirty="0" smtClean="0">
                <a:solidFill>
                  <a:srgbClr val="002060"/>
                </a:solidFill>
                <a:latin typeface="Arial" panose="020B0604020202020204" pitchFamily="34" charset="0"/>
                <a:cs typeface="Arial" panose="020B0604020202020204" pitchFamily="34" charset="0"/>
              </a:rPr>
              <a:t>2018 Labor and Employment Seminar</a:t>
            </a:r>
            <a:endParaRPr lang="en-US" sz="11100" i="1" u="sng" dirty="0">
              <a:solidFill>
                <a:srgbClr val="002060"/>
              </a:solidFill>
              <a:latin typeface="Arial" panose="020B0604020202020204" pitchFamily="34" charset="0"/>
              <a:cs typeface="Arial" panose="020B0604020202020204" pitchFamily="34" charset="0"/>
            </a:endParaRPr>
          </a:p>
          <a:p>
            <a:endParaRPr lang="en-US" sz="6000" dirty="0">
              <a:solidFill>
                <a:srgbClr val="002060"/>
              </a:solidFill>
              <a:latin typeface="Arial" panose="020B0604020202020204" pitchFamily="34" charset="0"/>
              <a:cs typeface="Arial" panose="020B0604020202020204" pitchFamily="34" charset="0"/>
            </a:endParaRPr>
          </a:p>
          <a:p>
            <a:pPr>
              <a:lnSpc>
                <a:spcPct val="120000"/>
              </a:lnSpc>
              <a:spcBef>
                <a:spcPts val="0"/>
              </a:spcBef>
            </a:pPr>
            <a:r>
              <a:rPr lang="en-US" sz="6000" dirty="0" smtClean="0">
                <a:solidFill>
                  <a:srgbClr val="002060"/>
                </a:solidFill>
                <a:latin typeface="Arial" panose="020B0604020202020204" pitchFamily="34" charset="0"/>
                <a:cs typeface="Arial" panose="020B0604020202020204" pitchFamily="34" charset="0"/>
              </a:rPr>
              <a:t>Brad R. Kolling</a:t>
            </a:r>
          </a:p>
          <a:p>
            <a:pPr>
              <a:lnSpc>
                <a:spcPct val="120000"/>
              </a:lnSpc>
              <a:spcBef>
                <a:spcPts val="0"/>
              </a:spcBef>
            </a:pPr>
            <a:r>
              <a:rPr lang="en-US" sz="6000" dirty="0" smtClean="0">
                <a:solidFill>
                  <a:srgbClr val="002060"/>
                </a:solidFill>
                <a:latin typeface="Arial" panose="020B0604020202020204" pitchFamily="34" charset="0"/>
                <a:cs typeface="Arial" panose="020B0604020202020204" pitchFamily="34" charset="0"/>
              </a:rPr>
              <a:t>Dennis Merley</a:t>
            </a:r>
          </a:p>
          <a:p>
            <a:pPr>
              <a:lnSpc>
                <a:spcPct val="120000"/>
              </a:lnSpc>
              <a:spcBef>
                <a:spcPts val="0"/>
              </a:spcBef>
            </a:pPr>
            <a:r>
              <a:rPr lang="en-US" sz="6000" dirty="0" smtClean="0">
                <a:solidFill>
                  <a:srgbClr val="002060"/>
                </a:solidFill>
                <a:latin typeface="Arial" panose="020B0604020202020204" pitchFamily="34" charset="0"/>
                <a:cs typeface="Arial" panose="020B0604020202020204" pitchFamily="34" charset="0"/>
              </a:rPr>
              <a:t>Felhaber </a:t>
            </a:r>
            <a:r>
              <a:rPr lang="en-US" sz="6000" dirty="0">
                <a:solidFill>
                  <a:srgbClr val="002060"/>
                </a:solidFill>
                <a:latin typeface="Arial" panose="020B0604020202020204" pitchFamily="34" charset="0"/>
                <a:cs typeface="Arial" panose="020B0604020202020204" pitchFamily="34" charset="0"/>
              </a:rPr>
              <a:t>Larson</a:t>
            </a:r>
          </a:p>
          <a:p>
            <a:pPr>
              <a:lnSpc>
                <a:spcPct val="120000"/>
              </a:lnSpc>
              <a:spcBef>
                <a:spcPts val="0"/>
              </a:spcBef>
            </a:pPr>
            <a:r>
              <a:rPr lang="en-US" sz="6000" dirty="0">
                <a:solidFill>
                  <a:srgbClr val="002060"/>
                </a:solidFill>
                <a:latin typeface="Arial" panose="020B0604020202020204" pitchFamily="34" charset="0"/>
                <a:cs typeface="Arial" panose="020B0604020202020204" pitchFamily="34" charset="0"/>
              </a:rPr>
              <a:t>220 South 6th Street, Suite 2200</a:t>
            </a:r>
          </a:p>
          <a:p>
            <a:pPr>
              <a:lnSpc>
                <a:spcPct val="120000"/>
              </a:lnSpc>
              <a:spcBef>
                <a:spcPts val="0"/>
              </a:spcBef>
            </a:pPr>
            <a:r>
              <a:rPr lang="en-US" sz="6000" dirty="0">
                <a:solidFill>
                  <a:srgbClr val="002060"/>
                </a:solidFill>
                <a:latin typeface="Arial" panose="020B0604020202020204" pitchFamily="34" charset="0"/>
                <a:cs typeface="Arial" panose="020B0604020202020204" pitchFamily="34" charset="0"/>
              </a:rPr>
              <a:t>Minneapolis, MN 55402</a:t>
            </a:r>
          </a:p>
          <a:p>
            <a:pPr eaLnBrk="1" fontAlgn="auto" hangingPunct="1">
              <a:spcAft>
                <a:spcPct val="0"/>
              </a:spcAft>
              <a:buFont typeface="Arial"/>
              <a:buNone/>
              <a:defRPr/>
            </a:pPr>
            <a:endParaRPr lang="en-US" sz="3200" b="1" dirty="0" smtClean="0">
              <a:solidFill>
                <a:schemeClr val="tx2">
                  <a:lumMod val="75000"/>
                </a:schemeClr>
              </a:solidFill>
            </a:endParaRPr>
          </a:p>
        </p:txBody>
      </p:sp>
    </p:spTree>
    <p:extLst>
      <p:ext uri="{BB962C8B-B14F-4D97-AF65-F5344CB8AC3E}">
        <p14:creationId xmlns:p14="http://schemas.microsoft.com/office/powerpoint/2010/main" val="1775087105"/>
      </p:ext>
    </p:extLst>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645024"/>
            <a:ext cx="8640960" cy="1969393"/>
          </a:xfrm>
        </p:spPr>
        <p:txBody>
          <a:bodyPr rtlCol="0">
            <a:normAutofit/>
          </a:bodyPr>
          <a:lstStyle/>
          <a:p>
            <a:r>
              <a:rPr lang="en-US" sz="4400" u="sng" dirty="0" smtClean="0">
                <a:solidFill>
                  <a:srgbClr val="002060"/>
                </a:solidFill>
                <a:latin typeface="Arial" panose="020B0604020202020204" pitchFamily="34" charset="0"/>
                <a:cs typeface="Arial" panose="020B0604020202020204" pitchFamily="34" charset="0"/>
              </a:rPr>
              <a:t>Return to Work</a:t>
            </a:r>
            <a:endParaRPr lang="en-US" sz="4400" dirty="0">
              <a:solidFill>
                <a:srgbClr val="002060"/>
              </a:solidFill>
              <a:latin typeface="Arial" panose="020B0604020202020204" pitchFamily="34" charset="0"/>
              <a:cs typeface="Arial" panose="020B0604020202020204" pitchFamily="34" charset="0"/>
            </a:endParaRPr>
          </a:p>
          <a:p>
            <a:pPr eaLnBrk="1" fontAlgn="auto" hangingPunct="1">
              <a:spcAft>
                <a:spcPct val="0"/>
              </a:spcAft>
              <a:buFont typeface="Arial"/>
              <a:buNone/>
              <a:defRPr/>
            </a:pPr>
            <a:endParaRPr lang="en-US" sz="3200" b="1" dirty="0" smtClean="0">
              <a:solidFill>
                <a:schemeClr val="tx2">
                  <a:lumMod val="75000"/>
                </a:schemeClr>
              </a:solidFill>
            </a:endParaRPr>
          </a:p>
        </p:txBody>
      </p:sp>
    </p:spTree>
    <p:extLst>
      <p:ext uri="{BB962C8B-B14F-4D97-AF65-F5344CB8AC3E}">
        <p14:creationId xmlns:p14="http://schemas.microsoft.com/office/powerpoint/2010/main" val="2313207617"/>
      </p:ext>
    </p:extLst>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429000" y="3505200"/>
            <a:ext cx="2438400" cy="2242066"/>
          </a:xfrm>
        </p:spPr>
      </p:pic>
      <p:sp>
        <p:nvSpPr>
          <p:cNvPr id="3" name="Title 2"/>
          <p:cNvSpPr>
            <a:spLocks noGrp="1"/>
          </p:cNvSpPr>
          <p:nvPr>
            <p:ph type="ctrTitle"/>
          </p:nvPr>
        </p:nvSpPr>
        <p:spPr>
          <a:xfrm>
            <a:off x="152400" y="1219200"/>
            <a:ext cx="8839200" cy="1676400"/>
          </a:xfrm>
        </p:spPr>
        <p:txBody>
          <a:bodyPr>
            <a:noAutofit/>
          </a:bodyPr>
          <a:lstStyle/>
          <a:p>
            <a:r>
              <a:rPr lang="en-US" sz="3600" dirty="0" smtClean="0">
                <a:latin typeface="Arial" panose="020B0604020202020204" pitchFamily="34" charset="0"/>
                <a:cs typeface="Arial" panose="020B0604020202020204" pitchFamily="34" charset="0"/>
              </a:rPr>
              <a:t>Is it a Disability or Serious Health Condition or Workers’ Compensation Injury?</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2971800" y="3124201"/>
            <a:ext cx="34290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Family and Medical Leave Act</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flipH="1">
            <a:off x="5867400" y="5747266"/>
            <a:ext cx="29718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Workers’ Compensation</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152400" y="5791200"/>
            <a:ext cx="3657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Americans with Disabilities Act</a:t>
            </a:r>
            <a:endParaRPr lang="en-US"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254</a:t>
            </a:fld>
            <a:endParaRPr lang="en-US">
              <a:solidFill>
                <a:srgbClr val="9C4636">
                  <a:tint val="75000"/>
                </a:srgbClr>
              </a:solidFill>
            </a:endParaRPr>
          </a:p>
        </p:txBody>
      </p:sp>
    </p:spTree>
    <p:extLst>
      <p:ext uri="{BB962C8B-B14F-4D97-AF65-F5344CB8AC3E}">
        <p14:creationId xmlns:p14="http://schemas.microsoft.com/office/powerpoint/2010/main" val="1218453201"/>
      </p:ext>
    </p:extLst>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76872"/>
            <a:ext cx="8299648" cy="4276328"/>
          </a:xfrm>
        </p:spPr>
        <p:txBody>
          <a:bodyPr/>
          <a:lstStyle/>
          <a:p>
            <a:pPr marL="0" indent="0">
              <a:buNone/>
            </a:pPr>
            <a:r>
              <a:rPr lang="en-US" sz="3600" b="1" dirty="0" smtClean="0">
                <a:latin typeface="Arial" panose="020B0604020202020204" pitchFamily="34" charset="0"/>
                <a:cs typeface="Arial" panose="020B0604020202020204" pitchFamily="34" charset="0"/>
              </a:rPr>
              <a:t>ALWAYS START WITH FMLA</a:t>
            </a:r>
          </a:p>
          <a:p>
            <a:r>
              <a:rPr lang="en-US" sz="3200" dirty="0" smtClean="0">
                <a:latin typeface="Arial" panose="020B0604020202020204" pitchFamily="34" charset="0"/>
                <a:cs typeface="Arial" panose="020B0604020202020204" pitchFamily="34" charset="0"/>
              </a:rPr>
              <a:t>Greatest benefits to employees</a:t>
            </a:r>
          </a:p>
          <a:p>
            <a:r>
              <a:rPr lang="en-US" sz="3200" dirty="0" smtClean="0">
                <a:latin typeface="Arial" panose="020B0604020202020204" pitchFamily="34" charset="0"/>
                <a:cs typeface="Arial" panose="020B0604020202020204" pitchFamily="34" charset="0"/>
              </a:rPr>
              <a:t>Most restrictions upon employers</a:t>
            </a:r>
          </a:p>
          <a:p>
            <a:r>
              <a:rPr lang="en-US" sz="3200" dirty="0" smtClean="0">
                <a:latin typeface="Arial" panose="020B0604020202020204" pitchFamily="34" charset="0"/>
                <a:cs typeface="Arial" panose="020B0604020202020204" pitchFamily="34" charset="0"/>
              </a:rPr>
              <a:t>Most precise legal obligations</a:t>
            </a:r>
          </a:p>
          <a:p>
            <a:pPr marL="457200" lvl="1" indent="0">
              <a:buNone/>
            </a:pPr>
            <a:endParaRPr lang="en-US" dirty="0"/>
          </a:p>
        </p:txBody>
      </p:sp>
      <p:sp>
        <p:nvSpPr>
          <p:cNvPr id="3" name="Title 2"/>
          <p:cNvSpPr>
            <a:spLocks noGrp="1"/>
          </p:cNvSpPr>
          <p:nvPr>
            <p:ph type="ctrTitle"/>
          </p:nvPr>
        </p:nvSpPr>
        <p:spPr/>
        <p:txBody>
          <a:bodyPr>
            <a:noAutofit/>
          </a:bodyPr>
          <a:lstStyle/>
          <a:p>
            <a:r>
              <a:rPr lang="en-US" sz="4000" dirty="0" smtClean="0">
                <a:latin typeface="Arial" panose="020B0604020202020204" pitchFamily="34" charset="0"/>
                <a:cs typeface="Arial" panose="020B0604020202020204" pitchFamily="34" charset="0"/>
              </a:rPr>
              <a:t>Practice Tips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255</a:t>
            </a:fld>
            <a:endParaRPr lang="en-US">
              <a:solidFill>
                <a:srgbClr val="9C4636">
                  <a:tint val="75000"/>
                </a:srgbClr>
              </a:solidFill>
            </a:endParaRPr>
          </a:p>
        </p:txBody>
      </p:sp>
    </p:spTree>
    <p:extLst>
      <p:ext uri="{BB962C8B-B14F-4D97-AF65-F5344CB8AC3E}">
        <p14:creationId xmlns:p14="http://schemas.microsoft.com/office/powerpoint/2010/main" val="826846661"/>
      </p:ext>
    </p:extLst>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286000"/>
            <a:ext cx="8839200" cy="4419600"/>
          </a:xfrm>
        </p:spPr>
        <p:txBody>
          <a:bodyPr>
            <a:normAutofit/>
          </a:bodyPr>
          <a:lstStyle/>
          <a:p>
            <a:pPr marL="0" indent="0">
              <a:buNone/>
            </a:pPr>
            <a:r>
              <a:rPr lang="en-US" sz="3600" b="1" dirty="0" smtClean="0">
                <a:latin typeface="Arial" panose="020B0604020202020204" pitchFamily="34" charset="0"/>
                <a:cs typeface="Arial" panose="020B0604020202020204" pitchFamily="34" charset="0"/>
              </a:rPr>
              <a:t>When FMLA ends, the ADA still lives on.</a:t>
            </a:r>
          </a:p>
        </p:txBody>
      </p:sp>
      <p:sp>
        <p:nvSpPr>
          <p:cNvPr id="3" name="Title 2"/>
          <p:cNvSpPr>
            <a:spLocks noGrp="1"/>
          </p:cNvSpPr>
          <p:nvPr>
            <p:ph type="ctrTitle"/>
          </p:nvPr>
        </p:nvSpPr>
        <p:spPr/>
        <p:txBody>
          <a:bodyPr>
            <a:noAutofit/>
          </a:bodyPr>
          <a:lstStyle/>
          <a:p>
            <a:r>
              <a:rPr lang="en-US" sz="4000" dirty="0" smtClean="0">
                <a:latin typeface="Arial" panose="020B0604020202020204" pitchFamily="34" charset="0"/>
                <a:cs typeface="Arial" panose="020B0604020202020204" pitchFamily="34" charset="0"/>
              </a:rPr>
              <a:t>Practice Tips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256</a:t>
            </a:fld>
            <a:endParaRPr lang="en-US">
              <a:solidFill>
                <a:srgbClr val="9C4636">
                  <a:tint val="75000"/>
                </a:srgbClr>
              </a:solidFill>
            </a:endParaRPr>
          </a:p>
        </p:txBody>
      </p:sp>
    </p:spTree>
    <p:extLst>
      <p:ext uri="{BB962C8B-B14F-4D97-AF65-F5344CB8AC3E}">
        <p14:creationId xmlns:p14="http://schemas.microsoft.com/office/powerpoint/2010/main" val="4035566567"/>
      </p:ext>
    </p:extLst>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286000"/>
            <a:ext cx="8610600" cy="4419600"/>
          </a:xfrm>
        </p:spPr>
        <p:txBody>
          <a:bodyPr>
            <a:normAutofit fontScale="62500" lnSpcReduction="20000"/>
          </a:bodyPr>
          <a:lstStyle/>
          <a:p>
            <a:pPr>
              <a:lnSpc>
                <a:spcPct val="120000"/>
              </a:lnSpc>
              <a:spcBef>
                <a:spcPts val="0"/>
              </a:spcBef>
            </a:pPr>
            <a:r>
              <a:rPr lang="en-US" sz="3700" dirty="0" smtClean="0">
                <a:latin typeface="Arial" panose="020B0604020202020204" pitchFamily="34" charset="0"/>
                <a:cs typeface="Arial" panose="020B0604020202020204" pitchFamily="34" charset="0"/>
              </a:rPr>
              <a:t>Light duty and reasonable accommodation are not the same thing.</a:t>
            </a:r>
          </a:p>
          <a:p>
            <a:pPr marL="0" indent="0">
              <a:lnSpc>
                <a:spcPct val="120000"/>
              </a:lnSpc>
              <a:spcBef>
                <a:spcPts val="0"/>
              </a:spcBef>
              <a:buNone/>
            </a:pPr>
            <a:endParaRPr lang="en-US" sz="3700" dirty="0" smtClean="0">
              <a:latin typeface="Arial" panose="020B0604020202020204" pitchFamily="34" charset="0"/>
              <a:cs typeface="Arial" panose="020B0604020202020204" pitchFamily="34" charset="0"/>
            </a:endParaRPr>
          </a:p>
          <a:p>
            <a:pPr>
              <a:lnSpc>
                <a:spcPct val="120000"/>
              </a:lnSpc>
              <a:spcBef>
                <a:spcPts val="0"/>
              </a:spcBef>
            </a:pPr>
            <a:r>
              <a:rPr lang="en-US" sz="3700" dirty="0" smtClean="0">
                <a:latin typeface="Arial" panose="020B0604020202020204" pitchFamily="34" charset="0"/>
                <a:cs typeface="Arial" panose="020B0604020202020204" pitchFamily="34" charset="0"/>
              </a:rPr>
              <a:t>An employer is not required under the ADA to create light duty work for an employee.</a:t>
            </a:r>
          </a:p>
          <a:p>
            <a:pPr marL="0" indent="0">
              <a:lnSpc>
                <a:spcPct val="120000"/>
              </a:lnSpc>
              <a:spcBef>
                <a:spcPts val="0"/>
              </a:spcBef>
              <a:buNone/>
            </a:pPr>
            <a:endParaRPr lang="en-US" sz="3700" dirty="0" smtClean="0">
              <a:latin typeface="Arial" panose="020B0604020202020204" pitchFamily="34" charset="0"/>
              <a:cs typeface="Arial" panose="020B0604020202020204" pitchFamily="34" charset="0"/>
            </a:endParaRPr>
          </a:p>
          <a:p>
            <a:pPr>
              <a:lnSpc>
                <a:spcPct val="120000"/>
              </a:lnSpc>
              <a:spcBef>
                <a:spcPts val="0"/>
              </a:spcBef>
            </a:pPr>
            <a:r>
              <a:rPr lang="en-US" sz="3700" dirty="0" smtClean="0">
                <a:latin typeface="Arial" panose="020B0604020202020204" pitchFamily="34" charset="0"/>
                <a:cs typeface="Arial" panose="020B0604020202020204" pitchFamily="34" charset="0"/>
              </a:rPr>
              <a:t>Ex</a:t>
            </a:r>
            <a:r>
              <a:rPr lang="en-US" altLang="en-US" sz="3700" dirty="0" smtClean="0">
                <a:latin typeface="Arial" panose="020B0604020202020204" pitchFamily="34" charset="0"/>
                <a:cs typeface="Arial" panose="020B0604020202020204" pitchFamily="34" charset="0"/>
              </a:rPr>
              <a:t>ception</a:t>
            </a:r>
            <a:r>
              <a:rPr lang="en-US" altLang="en-US" sz="3700" dirty="0">
                <a:latin typeface="Arial" panose="020B0604020202020204" pitchFamily="34" charset="0"/>
                <a:cs typeface="Arial" panose="020B0604020202020204" pitchFamily="34" charset="0"/>
              </a:rPr>
              <a:t>: If an employer “reserves” light duty work for employees who have workers’ compensation injuries, the employer cannot refuse to provide a reserved  light duty job to an employee who has a non-workers’ compensation injury that is also a disability.</a:t>
            </a:r>
          </a:p>
          <a:p>
            <a:pPr marL="457200" indent="-457200">
              <a:spcBef>
                <a:spcPct val="0"/>
              </a:spcBef>
              <a:buFont typeface="Wingdings" charset="0"/>
              <a:buChar char="§"/>
            </a:pPr>
            <a:endParaRPr lang="en-US" altLang="en-US" sz="2800" b="1" dirty="0"/>
          </a:p>
          <a:p>
            <a:endParaRPr lang="en-US" sz="2000" b="1" dirty="0" smtClean="0"/>
          </a:p>
        </p:txBody>
      </p:sp>
      <p:sp>
        <p:nvSpPr>
          <p:cNvPr id="3" name="Title 2"/>
          <p:cNvSpPr>
            <a:spLocks noGrp="1"/>
          </p:cNvSpPr>
          <p:nvPr>
            <p:ph type="ctrTitle"/>
          </p:nvPr>
        </p:nvSpPr>
        <p:spPr/>
        <p:txBody>
          <a:bodyPr>
            <a:noAutofit/>
          </a:bodyPr>
          <a:lstStyle/>
          <a:p>
            <a:r>
              <a:rPr lang="en-US" sz="4000" dirty="0" smtClean="0">
                <a:latin typeface="Arial" panose="020B0604020202020204" pitchFamily="34" charset="0"/>
                <a:cs typeface="Arial" panose="020B0604020202020204" pitchFamily="34" charset="0"/>
              </a:rPr>
              <a:t>Practice Tips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257</a:t>
            </a:fld>
            <a:endParaRPr lang="en-US">
              <a:solidFill>
                <a:srgbClr val="9C4636">
                  <a:tint val="75000"/>
                </a:srgbClr>
              </a:solidFill>
            </a:endParaRPr>
          </a:p>
        </p:txBody>
      </p:sp>
    </p:spTree>
    <p:extLst>
      <p:ext uri="{BB962C8B-B14F-4D97-AF65-F5344CB8AC3E}">
        <p14:creationId xmlns:p14="http://schemas.microsoft.com/office/powerpoint/2010/main" val="2161363860"/>
      </p:ext>
    </p:extLst>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276872"/>
            <a:ext cx="8686800" cy="4352528"/>
          </a:xfrm>
        </p:spPr>
        <p:txBody>
          <a:bodyPr>
            <a:noAutofit/>
          </a:bodyPr>
          <a:lstStyle/>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Sunset Years has 80 employees.</a:t>
            </a: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Anne Price - CNA  for 4 years</a:t>
            </a:r>
            <a:r>
              <a:rPr lang="en-US" altLang="en-US" sz="2800" dirty="0" smtClean="0">
                <a:latin typeface="Arial" panose="020B0604020202020204" pitchFamily="34" charset="0"/>
                <a:cs typeface="Arial" panose="020B0604020202020204" pitchFamily="34" charset="0"/>
              </a:rPr>
              <a:t>.</a:t>
            </a:r>
          </a:p>
          <a:p>
            <a:pPr marL="457200" lvl="0"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She works a .8 position.</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This year she has missed 10 days of work.</a:t>
            </a: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Company’s “no fault” policy only allows 10 missed days per year (never more than 2 days in a row).  One more day and she is subject for termination under the policy</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noAutofit/>
          </a:bodyPr>
          <a:lstStyle/>
          <a:p>
            <a:r>
              <a:rPr lang="en-US" sz="4000" dirty="0" smtClean="0">
                <a:latin typeface="Arial" panose="020B0604020202020204" pitchFamily="34" charset="0"/>
                <a:cs typeface="Arial" panose="020B0604020202020204" pitchFamily="34" charset="0"/>
              </a:rPr>
              <a:t>General Fact Scenario</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258</a:t>
            </a:fld>
            <a:endParaRPr lang="en-US">
              <a:solidFill>
                <a:srgbClr val="9C4636">
                  <a:tint val="75000"/>
                </a:srgbClr>
              </a:solidFill>
            </a:endParaRPr>
          </a:p>
        </p:txBody>
      </p:sp>
    </p:spTree>
    <p:extLst>
      <p:ext uri="{BB962C8B-B14F-4D97-AF65-F5344CB8AC3E}">
        <p14:creationId xmlns:p14="http://schemas.microsoft.com/office/powerpoint/2010/main" val="2789050177"/>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Anne scheduled to work Wednesday p.m.</a:t>
            </a: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That morning, calls in with back pain.</a:t>
            </a: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Has a doctor’s appointment and will call following the appointment.</a:t>
            </a: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Reports that her doctor has ordered bed rest for the next three days and she is to see the doctor again on Monday morning.</a:t>
            </a:r>
          </a:p>
          <a:p>
            <a:pPr marL="0" lvl="0" indent="0" defTabSz="457200" fontAlgn="base">
              <a:spcBef>
                <a:spcPct val="0"/>
              </a:spcBef>
              <a:spcAft>
                <a:spcPts val="1200"/>
              </a:spcAft>
              <a:buNone/>
            </a:pPr>
            <a:endParaRPr lang="en-US" altLang="en-US" sz="2800" dirty="0"/>
          </a:p>
        </p:txBody>
      </p:sp>
      <p:sp>
        <p:nvSpPr>
          <p:cNvPr id="3" name="Title 2"/>
          <p:cNvSpPr>
            <a:spLocks noGrp="1"/>
          </p:cNvSpPr>
          <p:nvPr>
            <p:ph type="ctrTitle"/>
          </p:nvPr>
        </p:nvSpPr>
        <p:spPr/>
        <p:txBody>
          <a:bodyPr>
            <a:noAutofit/>
          </a:bodyPr>
          <a:lstStyle/>
          <a:p>
            <a:r>
              <a:rPr lang="en-US" sz="4000" dirty="0" smtClean="0">
                <a:latin typeface="Arial" panose="020B0604020202020204" pitchFamily="34" charset="0"/>
                <a:cs typeface="Arial" panose="020B0604020202020204" pitchFamily="34" charset="0"/>
              </a:rPr>
              <a:t>The Injury</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259</a:t>
            </a:fld>
            <a:endParaRPr lang="en-US">
              <a:solidFill>
                <a:srgbClr val="9C4636">
                  <a:tint val="75000"/>
                </a:srgbClr>
              </a:solidFill>
            </a:endParaRPr>
          </a:p>
        </p:txBody>
      </p:sp>
    </p:spTree>
    <p:extLst>
      <p:ext uri="{BB962C8B-B14F-4D97-AF65-F5344CB8AC3E}">
        <p14:creationId xmlns:p14="http://schemas.microsoft.com/office/powerpoint/2010/main" val="33128335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lnSpcReduction="10000"/>
          </a:bodyPr>
          <a:lstStyle/>
          <a:p>
            <a:pPr marL="0" indent="0" algn="just">
              <a:buNone/>
            </a:pPr>
            <a:r>
              <a:rPr lang="en-US" b="1" dirty="0" smtClean="0"/>
              <a:t>Workplace Behavior and Civility</a:t>
            </a:r>
          </a:p>
          <a:p>
            <a:pPr algn="just"/>
            <a:r>
              <a:rPr lang="en-US" u="sng" dirty="0"/>
              <a:t>Mexican Radio Corp.</a:t>
            </a:r>
            <a:r>
              <a:rPr lang="en-US" dirty="0"/>
              <a:t>, 366 NLRB No. 65 (2018): </a:t>
            </a:r>
            <a:endParaRPr lang="en-US" dirty="0" smtClean="0"/>
          </a:p>
          <a:p>
            <a:pPr lvl="1" algn="just"/>
            <a:r>
              <a:rPr lang="en-US" dirty="0" smtClean="0"/>
              <a:t>Employee quit by sending profane</a:t>
            </a:r>
            <a:r>
              <a:rPr lang="en-US" dirty="0"/>
              <a:t>, “opprobrious” </a:t>
            </a:r>
            <a:r>
              <a:rPr lang="en-US" dirty="0" smtClean="0"/>
              <a:t>email to coworkers, management, and owners about employer’s  management style and business practices.</a:t>
            </a:r>
            <a:endParaRPr lang="en-US" dirty="0"/>
          </a:p>
          <a:p>
            <a:pPr lvl="1" algn="just"/>
            <a:r>
              <a:rPr lang="en-US" dirty="0" smtClean="0"/>
              <a:t>Four employees responded to group email in agreement to the complaints. </a:t>
            </a:r>
          </a:p>
          <a:p>
            <a:pPr lvl="1" algn="just"/>
            <a:r>
              <a:rPr lang="en-US" dirty="0" smtClean="0"/>
              <a:t>These four employees were each interviewed and terminated for violating company insubordination and behavior policies.</a:t>
            </a:r>
          </a:p>
          <a:p>
            <a:pPr lvl="1" algn="just"/>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a:t>
            </a:fld>
            <a:endParaRPr lang="en-US">
              <a:solidFill>
                <a:srgbClr val="9C4636">
                  <a:tint val="75000"/>
                </a:srgbClr>
              </a:solidFill>
            </a:endParaRPr>
          </a:p>
        </p:txBody>
      </p:sp>
    </p:spTree>
    <p:extLst>
      <p:ext uri="{BB962C8B-B14F-4D97-AF65-F5344CB8AC3E}">
        <p14:creationId xmlns:p14="http://schemas.microsoft.com/office/powerpoint/2010/main" val="2994618799"/>
      </p:ext>
    </p:extLst>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895600"/>
            <a:ext cx="8686800" cy="3810000"/>
          </a:xfrm>
        </p:spPr>
        <p:txBody>
          <a:bodyPr>
            <a:normAutofit fontScale="92500" lnSpcReduction="20000"/>
          </a:bodyPr>
          <a:lstStyle/>
          <a:p>
            <a:pPr marL="457200" lvl="0"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How do you determine coverage:</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Check # of employees (More than 50)</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Check how long Anne has worked for Company (More than one year)</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Check # of hours in the last year (At least 1,250)</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Look at # of doctor visits (Two)</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Look at # of days incapacitated (More than three)</a:t>
            </a:r>
          </a:p>
          <a:p>
            <a:pPr marL="457200" lvl="0"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Is Anne covered?</a:t>
            </a: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381000" y="1412776"/>
            <a:ext cx="8305800" cy="1330424"/>
          </a:xfrm>
        </p:spPr>
        <p:txBody>
          <a:bodyPr>
            <a:noAutofit/>
          </a:bodyPr>
          <a:lstStyle/>
          <a:p>
            <a:r>
              <a:rPr lang="en-US" sz="4000" dirty="0">
                <a:latin typeface="Arial" panose="020B0604020202020204" pitchFamily="34" charset="0"/>
                <a:cs typeface="Arial" panose="020B0604020202020204" pitchFamily="34" charset="0"/>
              </a:rPr>
              <a:t>Part I – Initial Analysis Under Workers’ Comp. </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260</a:t>
            </a:fld>
            <a:endParaRPr lang="en-US">
              <a:solidFill>
                <a:srgbClr val="9C4636">
                  <a:tint val="75000"/>
                </a:srgbClr>
              </a:solidFill>
            </a:endParaRPr>
          </a:p>
        </p:txBody>
      </p:sp>
    </p:spTree>
    <p:extLst>
      <p:ext uri="{BB962C8B-B14F-4D97-AF65-F5344CB8AC3E}">
        <p14:creationId xmlns:p14="http://schemas.microsoft.com/office/powerpoint/2010/main" val="179856173"/>
      </p:ext>
    </p:extLst>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590800"/>
            <a:ext cx="8299648" cy="3574504"/>
          </a:xfrm>
        </p:spPr>
        <p:txBody>
          <a:bodyPr>
            <a:normAutofit/>
          </a:bodyPr>
          <a:lstStyle/>
          <a:p>
            <a:pPr marL="457200" lvl="0" indent="-457200" defTabSz="457200" fontAlgn="base">
              <a:spcBef>
                <a:spcPct val="0"/>
              </a:spcBef>
              <a:spcAft>
                <a:spcPts val="1200"/>
              </a:spcAft>
              <a:buFont typeface="Wingdings" charset="0"/>
              <a:buChar char="§"/>
            </a:pPr>
            <a:r>
              <a:rPr lang="en-US" altLang="en-US" sz="2800" dirty="0" smtClean="0">
                <a:latin typeface="Arial"/>
              </a:rPr>
              <a:t>What if she didn’t meet one or more of the FMLA thresholds for coverage?</a:t>
            </a: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228600" y="1412776"/>
            <a:ext cx="8686800" cy="1025624"/>
          </a:xfrm>
        </p:spPr>
        <p:txBody>
          <a:bodyPr>
            <a:noAutofit/>
          </a:bodyPr>
          <a:lstStyle/>
          <a:p>
            <a:r>
              <a:rPr lang="en-US" sz="4000" dirty="0">
                <a:latin typeface="Arial" panose="020B0604020202020204" pitchFamily="34" charset="0"/>
                <a:cs typeface="Arial" panose="020B0604020202020204" pitchFamily="34" charset="0"/>
              </a:rPr>
              <a:t>Part I – Initial Analysis </a:t>
            </a:r>
            <a:r>
              <a:rPr lang="en-US" sz="4000" dirty="0" smtClean="0">
                <a:latin typeface="Arial" panose="020B0604020202020204" pitchFamily="34" charset="0"/>
                <a:cs typeface="Arial" panose="020B0604020202020204" pitchFamily="34" charset="0"/>
              </a:rPr>
              <a:t>Under ADA</a:t>
            </a:r>
            <a:endParaRPr lang="en-US" sz="4000"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261</a:t>
            </a:fld>
            <a:endParaRPr lang="en-US">
              <a:solidFill>
                <a:srgbClr val="9C4636">
                  <a:tint val="75000"/>
                </a:srgbClr>
              </a:solidFill>
            </a:endParaRPr>
          </a:p>
        </p:txBody>
      </p:sp>
    </p:spTree>
    <p:extLst>
      <p:ext uri="{BB962C8B-B14F-4D97-AF65-F5344CB8AC3E}">
        <p14:creationId xmlns:p14="http://schemas.microsoft.com/office/powerpoint/2010/main" val="3341648658"/>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457200" lvl="0" indent="-457200" defTabSz="457200" fontAlgn="base">
              <a:spcBef>
                <a:spcPct val="0"/>
              </a:spcBef>
              <a:spcAft>
                <a:spcPts val="1200"/>
              </a:spcAft>
              <a:buFont typeface="Wingdings" charset="0"/>
              <a:buChar char="§"/>
            </a:pPr>
            <a:r>
              <a:rPr lang="en-US" altLang="en-US" sz="2800" dirty="0" smtClean="0">
                <a:latin typeface="Arial"/>
              </a:rPr>
              <a:t>How do you determine coverage:</a:t>
            </a:r>
          </a:p>
          <a:p>
            <a:pPr marL="857250" lvl="1" indent="-457200" defTabSz="457200" fontAlgn="base">
              <a:spcBef>
                <a:spcPct val="0"/>
              </a:spcBef>
              <a:spcAft>
                <a:spcPts val="1200"/>
              </a:spcAft>
              <a:buFont typeface="Wingdings" charset="0"/>
              <a:buChar char="§"/>
            </a:pPr>
            <a:r>
              <a:rPr lang="en-US" altLang="en-US" sz="2800" dirty="0" smtClean="0">
                <a:latin typeface="Arial"/>
              </a:rPr>
              <a:t>Investigate to find out if occurred at work</a:t>
            </a:r>
          </a:p>
          <a:p>
            <a:pPr marL="857250" lvl="1" indent="-457200" defTabSz="457200" fontAlgn="base">
              <a:spcBef>
                <a:spcPct val="0"/>
              </a:spcBef>
              <a:spcAft>
                <a:spcPts val="1200"/>
              </a:spcAft>
              <a:buFont typeface="Wingdings" charset="0"/>
              <a:buChar char="§"/>
            </a:pPr>
            <a:r>
              <a:rPr lang="en-US" altLang="en-US" sz="2800" dirty="0" smtClean="0">
                <a:latin typeface="Arial"/>
              </a:rPr>
              <a:t>Get report of injury if alleged work related including mechanism of injury and body part(s) injured</a:t>
            </a: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76200" y="1412776"/>
            <a:ext cx="8991600" cy="638969"/>
          </a:xfrm>
        </p:spPr>
        <p:txBody>
          <a:bodyPr>
            <a:noAutofit/>
          </a:bodyPr>
          <a:lstStyle/>
          <a:p>
            <a:r>
              <a:rPr lang="en-US" sz="4000" dirty="0">
                <a:latin typeface="Arial" panose="020B0604020202020204" pitchFamily="34" charset="0"/>
                <a:cs typeface="Arial" panose="020B0604020202020204" pitchFamily="34" charset="0"/>
              </a:rPr>
              <a:t>Part I – Initial Analysis </a:t>
            </a:r>
            <a:r>
              <a:rPr lang="en-US" sz="4000" dirty="0" smtClean="0">
                <a:latin typeface="Arial" panose="020B0604020202020204" pitchFamily="34" charset="0"/>
                <a:cs typeface="Arial" panose="020B0604020202020204" pitchFamily="34" charset="0"/>
              </a:rPr>
              <a:t>Under Comp</a:t>
            </a:r>
            <a:endParaRPr lang="en-US" sz="4000"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262</a:t>
            </a:fld>
            <a:endParaRPr lang="en-US">
              <a:solidFill>
                <a:srgbClr val="9C4636">
                  <a:tint val="75000"/>
                </a:srgbClr>
              </a:solidFill>
            </a:endParaRPr>
          </a:p>
        </p:txBody>
      </p:sp>
    </p:spTree>
    <p:extLst>
      <p:ext uri="{BB962C8B-B14F-4D97-AF65-F5344CB8AC3E}">
        <p14:creationId xmlns:p14="http://schemas.microsoft.com/office/powerpoint/2010/main" val="4187887439"/>
      </p:ext>
    </p:extLst>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286000"/>
            <a:ext cx="8763000" cy="4419600"/>
          </a:xfrm>
        </p:spPr>
        <p:txBody>
          <a:bodyPr>
            <a:normAutofit fontScale="92500" lnSpcReduction="10000"/>
          </a:bodyPr>
          <a:lstStyle/>
          <a:p>
            <a:pPr marL="457200" lvl="0" indent="-457200" defTabSz="457200" fontAlgn="base">
              <a:spcBef>
                <a:spcPct val="0"/>
              </a:spcBef>
              <a:spcAft>
                <a:spcPts val="1200"/>
              </a:spcAft>
              <a:buFont typeface="Wingdings" charset="0"/>
              <a:buChar char="§"/>
            </a:pPr>
            <a:r>
              <a:rPr lang="en-US" altLang="en-US" sz="3000" dirty="0">
                <a:latin typeface="Arial"/>
              </a:rPr>
              <a:t>Anne stops by the worksite and provides </a:t>
            </a:r>
            <a:r>
              <a:rPr lang="en-US" altLang="en-US" sz="3000" dirty="0" smtClean="0">
                <a:latin typeface="Arial"/>
              </a:rPr>
              <a:t>documentation </a:t>
            </a:r>
            <a:r>
              <a:rPr lang="en-US" altLang="en-US" sz="3000" dirty="0">
                <a:latin typeface="Arial"/>
              </a:rPr>
              <a:t>and back injury is serious.</a:t>
            </a:r>
          </a:p>
          <a:p>
            <a:pPr marL="457200" lvl="0" indent="-457200" defTabSz="457200" fontAlgn="base">
              <a:spcBef>
                <a:spcPct val="0"/>
              </a:spcBef>
              <a:spcAft>
                <a:spcPts val="1200"/>
              </a:spcAft>
              <a:buFont typeface="Wingdings" charset="0"/>
              <a:buChar char="§"/>
            </a:pPr>
            <a:r>
              <a:rPr lang="en-US" altLang="en-US" sz="3000" dirty="0">
                <a:latin typeface="Arial"/>
              </a:rPr>
              <a:t>Doctor has restricted her ability to stand, walk and lift.</a:t>
            </a:r>
          </a:p>
          <a:p>
            <a:pPr marL="457200" lvl="0" indent="-457200" defTabSz="457200" fontAlgn="base">
              <a:spcBef>
                <a:spcPct val="0"/>
              </a:spcBef>
              <a:spcAft>
                <a:spcPts val="1200"/>
              </a:spcAft>
              <a:buFont typeface="Wingdings" charset="0"/>
              <a:buChar char="§"/>
            </a:pPr>
            <a:r>
              <a:rPr lang="en-US" altLang="en-US" sz="3000" dirty="0">
                <a:latin typeface="Arial"/>
              </a:rPr>
              <a:t>Work only 4 hours per day and change positions and sit as needed.</a:t>
            </a:r>
          </a:p>
          <a:p>
            <a:pPr marL="457200" lvl="0" indent="-457200" defTabSz="457200" fontAlgn="base">
              <a:spcBef>
                <a:spcPct val="0"/>
              </a:spcBef>
              <a:spcAft>
                <a:spcPts val="1200"/>
              </a:spcAft>
              <a:buFont typeface="Wingdings" charset="0"/>
              <a:buChar char="§"/>
            </a:pPr>
            <a:r>
              <a:rPr lang="en-US" altLang="en-US" sz="3000" dirty="0">
                <a:latin typeface="Arial"/>
              </a:rPr>
              <a:t>Doctor will see her again in two weeks.</a:t>
            </a:r>
          </a:p>
          <a:p>
            <a:pPr marL="457200" lvl="0" indent="-457200" defTabSz="457200" fontAlgn="base">
              <a:spcBef>
                <a:spcPct val="0"/>
              </a:spcBef>
              <a:spcAft>
                <a:spcPts val="1200"/>
              </a:spcAft>
              <a:buFont typeface="Wingdings" charset="0"/>
              <a:buChar char="§"/>
            </a:pPr>
            <a:r>
              <a:rPr lang="en-US" altLang="en-US" sz="3000" dirty="0">
                <a:latin typeface="Arial"/>
              </a:rPr>
              <a:t>Anne injured her back while preventing a resident from falling during her last shift.</a:t>
            </a: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533400" y="1412776"/>
            <a:ext cx="7924800" cy="6446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After </a:t>
            </a:r>
            <a:r>
              <a:rPr lang="en-US" sz="4400" dirty="0">
                <a:latin typeface="Arial" panose="020B0604020202020204" pitchFamily="34" charset="0"/>
                <a:cs typeface="Arial" panose="020B0604020202020204" pitchFamily="34" charset="0"/>
              </a:rPr>
              <a:t>the Monday A.M. Appt.</a:t>
            </a:r>
            <a:br>
              <a:rPr lang="en-US" sz="44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263</a:t>
            </a:fld>
            <a:endParaRPr lang="en-US">
              <a:solidFill>
                <a:srgbClr val="9C4636">
                  <a:tint val="75000"/>
                </a:srgbClr>
              </a:solidFill>
            </a:endParaRPr>
          </a:p>
        </p:txBody>
      </p:sp>
    </p:spTree>
    <p:extLst>
      <p:ext uri="{BB962C8B-B14F-4D97-AF65-F5344CB8AC3E}">
        <p14:creationId xmlns:p14="http://schemas.microsoft.com/office/powerpoint/2010/main" val="3037923241"/>
      </p:ext>
    </p:extLst>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438400"/>
            <a:ext cx="8534400" cy="4191000"/>
          </a:xfrm>
        </p:spPr>
        <p:txBody>
          <a:bodyPr>
            <a:normAutofit/>
          </a:bodyPr>
          <a:lstStyle/>
          <a:p>
            <a:pPr marL="457200" lvl="0" indent="-457200" defTabSz="457200" fontAlgn="base">
              <a:lnSpc>
                <a:spcPct val="150000"/>
              </a:lnSpc>
              <a:spcBef>
                <a:spcPct val="0"/>
              </a:spcBef>
              <a:buFont typeface="Wingdings" charset="0"/>
              <a:buChar char="§"/>
            </a:pPr>
            <a:r>
              <a:rPr lang="en-US" altLang="en-US" dirty="0">
                <a:latin typeface="Arial"/>
              </a:rPr>
              <a:t>Is Anne eligible for coverage under FMLA?</a:t>
            </a:r>
          </a:p>
          <a:p>
            <a:pPr marL="457200" lvl="0" indent="-457200" defTabSz="457200" fontAlgn="base">
              <a:lnSpc>
                <a:spcPct val="150000"/>
              </a:lnSpc>
              <a:spcBef>
                <a:spcPct val="0"/>
              </a:spcBef>
              <a:buFont typeface="Wingdings" charset="0"/>
              <a:buChar char="§"/>
            </a:pPr>
            <a:r>
              <a:rPr lang="en-US" altLang="en-US" dirty="0" smtClean="0">
                <a:latin typeface="Arial"/>
              </a:rPr>
              <a:t>What </a:t>
            </a:r>
            <a:r>
              <a:rPr lang="en-US" altLang="en-US" dirty="0">
                <a:latin typeface="Arial"/>
              </a:rPr>
              <a:t>do you need to do?</a:t>
            </a:r>
          </a:p>
          <a:p>
            <a:pPr marL="457200" lvl="0" indent="-457200" defTabSz="457200" fontAlgn="base">
              <a:lnSpc>
                <a:spcPct val="150000"/>
              </a:lnSpc>
              <a:spcBef>
                <a:spcPct val="0"/>
              </a:spcBef>
              <a:buFont typeface="Wingdings" charset="0"/>
              <a:buChar char="§"/>
            </a:pPr>
            <a:r>
              <a:rPr lang="en-US" altLang="en-US" dirty="0">
                <a:latin typeface="Arial"/>
              </a:rPr>
              <a:t>What are you permitted </a:t>
            </a:r>
            <a:r>
              <a:rPr lang="en-US" altLang="en-US" dirty="0" smtClean="0">
                <a:latin typeface="Arial"/>
              </a:rPr>
              <a:t>to do</a:t>
            </a:r>
            <a:r>
              <a:rPr lang="en-US" altLang="en-US" dirty="0">
                <a:latin typeface="Arial"/>
              </a:rPr>
              <a:t>?</a:t>
            </a:r>
          </a:p>
          <a:p>
            <a:pPr marL="1200150" lvl="1" indent="-457200" defTabSz="457200" fontAlgn="base">
              <a:lnSpc>
                <a:spcPct val="150000"/>
              </a:lnSpc>
              <a:spcBef>
                <a:spcPct val="0"/>
              </a:spcBef>
              <a:buFont typeface="Wingdings" charset="0"/>
              <a:buChar char="§"/>
            </a:pPr>
            <a:r>
              <a:rPr lang="en-US" altLang="en-US" dirty="0">
                <a:latin typeface="Arial"/>
              </a:rPr>
              <a:t>Substitute accrued PTO for any part of leave.</a:t>
            </a:r>
          </a:p>
          <a:p>
            <a:pPr marL="1200150" lvl="1" indent="-457200" defTabSz="457200" fontAlgn="base">
              <a:lnSpc>
                <a:spcPct val="150000"/>
              </a:lnSpc>
              <a:spcBef>
                <a:spcPct val="0"/>
              </a:spcBef>
              <a:buFont typeface="Wingdings" charset="0"/>
              <a:buChar char="§"/>
            </a:pPr>
            <a:r>
              <a:rPr lang="en-US" altLang="en-US" dirty="0">
                <a:latin typeface="Arial"/>
              </a:rPr>
              <a:t>Run FMLA leave concurrently with work comp.</a:t>
            </a:r>
          </a:p>
          <a:p>
            <a:pPr marL="1200150" lvl="1" indent="-457200" defTabSz="457200" fontAlgn="base">
              <a:lnSpc>
                <a:spcPct val="150000"/>
              </a:lnSpc>
              <a:spcBef>
                <a:spcPct val="0"/>
              </a:spcBef>
              <a:buFont typeface="Wingdings" charset="0"/>
              <a:buChar char="§"/>
            </a:pPr>
            <a:r>
              <a:rPr lang="en-US" altLang="en-US" dirty="0">
                <a:latin typeface="Arial"/>
              </a:rPr>
              <a:t>Greater ability to authenticate &amp; clarify leave.</a:t>
            </a:r>
          </a:p>
          <a:p>
            <a:pPr marL="457200" lvl="0" indent="-457200" defTabSz="457200" fontAlgn="base">
              <a:lnSpc>
                <a:spcPct val="150000"/>
              </a:lnSpc>
              <a:spcBef>
                <a:spcPct val="0"/>
              </a:spcBef>
              <a:buFont typeface="Wingdings" charset="0"/>
              <a:buChar char="§"/>
            </a:pPr>
            <a:endParaRPr lang="en-US" altLang="en-US" sz="2800" dirty="0">
              <a:latin typeface="Arial"/>
            </a:endParaRP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304800" y="1412776"/>
            <a:ext cx="8382000" cy="7970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Part </a:t>
            </a:r>
            <a:r>
              <a:rPr lang="en-US" sz="4400" dirty="0">
                <a:latin typeface="Arial" panose="020B0604020202020204" pitchFamily="34" charset="0"/>
                <a:cs typeface="Arial" panose="020B0604020202020204" pitchFamily="34" charset="0"/>
              </a:rPr>
              <a:t>II – FMLA </a:t>
            </a:r>
            <a:r>
              <a:rPr lang="en-US" sz="4400" dirty="0" smtClean="0">
                <a:latin typeface="Arial" panose="020B0604020202020204" pitchFamily="34" charset="0"/>
                <a:cs typeface="Arial" panose="020B0604020202020204" pitchFamily="34" charset="0"/>
              </a:rPr>
              <a:t>Considerations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264</a:t>
            </a:fld>
            <a:endParaRPr lang="en-US">
              <a:solidFill>
                <a:srgbClr val="9C4636">
                  <a:tint val="75000"/>
                </a:srgbClr>
              </a:solidFill>
            </a:endParaRPr>
          </a:p>
        </p:txBody>
      </p:sp>
    </p:spTree>
    <p:extLst>
      <p:ext uri="{BB962C8B-B14F-4D97-AF65-F5344CB8AC3E}">
        <p14:creationId xmlns:p14="http://schemas.microsoft.com/office/powerpoint/2010/main" val="2275431779"/>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667000"/>
            <a:ext cx="8147248" cy="3498304"/>
          </a:xfrm>
        </p:spPr>
        <p:txBody>
          <a:bodyPr>
            <a:normAutofit/>
          </a:bodyPr>
          <a:lstStyle/>
          <a:p>
            <a:pPr marL="45720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What is your next step under the ADA analysis?</a:t>
            </a:r>
          </a:p>
          <a:p>
            <a:pPr marL="0" lvl="0" indent="0" defTabSz="457200" fontAlgn="base">
              <a:spcBef>
                <a:spcPct val="0"/>
              </a:spcBef>
              <a:spcAft>
                <a:spcPts val="1200"/>
              </a:spcAft>
              <a:buNone/>
            </a:pPr>
            <a:endParaRPr lang="en-US" altLang="en-US" sz="2800" dirty="0">
              <a:latin typeface="Arial" panose="020B0604020202020204" pitchFamily="34" charset="0"/>
              <a:cs typeface="Arial" panose="020B0604020202020204" pitchFamily="34" charset="0"/>
            </a:endParaRPr>
          </a:p>
          <a:p>
            <a:pPr marL="0" lvl="0" indent="0" defTabSz="457200" fontAlgn="base">
              <a:spcBef>
                <a:spcPct val="0"/>
              </a:spcBef>
              <a:spcAft>
                <a:spcPts val="1200"/>
              </a:spcAft>
              <a:buNone/>
            </a:pPr>
            <a:endParaRPr lang="en-US" altLang="en-US" sz="2000" dirty="0">
              <a:latin typeface="Arial"/>
            </a:endParaRPr>
          </a:p>
        </p:txBody>
      </p:sp>
      <p:sp>
        <p:nvSpPr>
          <p:cNvPr id="3" name="Title 2"/>
          <p:cNvSpPr>
            <a:spLocks noGrp="1"/>
          </p:cNvSpPr>
          <p:nvPr>
            <p:ph type="ctrTitle"/>
          </p:nvPr>
        </p:nvSpPr>
        <p:spPr>
          <a:xfrm>
            <a:off x="228600" y="1412776"/>
            <a:ext cx="8610600" cy="638969"/>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Part </a:t>
            </a:r>
            <a:r>
              <a:rPr lang="en-US" sz="4400" dirty="0">
                <a:latin typeface="Arial" panose="020B0604020202020204" pitchFamily="34" charset="0"/>
                <a:cs typeface="Arial" panose="020B0604020202020204" pitchFamily="34" charset="0"/>
              </a:rPr>
              <a:t>II – </a:t>
            </a:r>
            <a:r>
              <a:rPr lang="en-US" sz="4400" dirty="0" smtClean="0">
                <a:latin typeface="Arial" panose="020B0604020202020204" pitchFamily="34" charset="0"/>
                <a:cs typeface="Arial" panose="020B0604020202020204" pitchFamily="34" charset="0"/>
              </a:rPr>
              <a:t>ADA Considerations</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265</a:t>
            </a:fld>
            <a:endParaRPr lang="en-US">
              <a:solidFill>
                <a:srgbClr val="9C4636">
                  <a:tint val="75000"/>
                </a:srgbClr>
              </a:solidFill>
            </a:endParaRPr>
          </a:p>
        </p:txBody>
      </p:sp>
    </p:spTree>
    <p:extLst>
      <p:ext uri="{BB962C8B-B14F-4D97-AF65-F5344CB8AC3E}">
        <p14:creationId xmlns:p14="http://schemas.microsoft.com/office/powerpoint/2010/main" val="3944367788"/>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76872"/>
            <a:ext cx="8534400" cy="4352528"/>
          </a:xfrm>
        </p:spPr>
        <p:txBody>
          <a:bodyPr>
            <a:normAutofit/>
          </a:bodyPr>
          <a:lstStyle/>
          <a:p>
            <a:pPr marL="457200" lvl="0" indent="-457200" defTabSz="457200" fontAlgn="base">
              <a:spcBef>
                <a:spcPct val="0"/>
              </a:spcBef>
              <a:spcAft>
                <a:spcPts val="1200"/>
              </a:spcAft>
              <a:buFont typeface="Wingdings" charset="0"/>
              <a:buChar char="§"/>
            </a:pPr>
            <a:r>
              <a:rPr lang="en-US" altLang="en-US" sz="2800" dirty="0">
                <a:latin typeface="Arial"/>
              </a:rPr>
              <a:t>If eligible for comp. benefits, “light duty” within the given restrictions is permissible.</a:t>
            </a:r>
          </a:p>
          <a:p>
            <a:pPr marL="457200" lvl="0" indent="-457200" defTabSz="457200" fontAlgn="base">
              <a:spcBef>
                <a:spcPct val="0"/>
              </a:spcBef>
              <a:spcAft>
                <a:spcPts val="1200"/>
              </a:spcAft>
              <a:buFont typeface="Wingdings" charset="0"/>
              <a:buChar char="§"/>
            </a:pPr>
            <a:r>
              <a:rPr lang="en-US" altLang="en-US" sz="2800" dirty="0">
                <a:latin typeface="Arial"/>
              </a:rPr>
              <a:t>However, FMLA does not run concurrently with “light duty”.</a:t>
            </a:r>
          </a:p>
          <a:p>
            <a:pPr marL="457200" lvl="0" indent="-457200" defTabSz="457200" fontAlgn="base">
              <a:spcBef>
                <a:spcPct val="0"/>
              </a:spcBef>
              <a:spcAft>
                <a:spcPts val="1200"/>
              </a:spcAft>
              <a:buFont typeface="Wingdings" charset="0"/>
              <a:buChar char="§"/>
            </a:pPr>
            <a:r>
              <a:rPr lang="en-US" altLang="en-US" sz="2800" dirty="0">
                <a:latin typeface="Arial"/>
              </a:rPr>
              <a:t>If Anne refused “light duty” within her restrictions, she could still be allowed the FMLA leave, but workers’ comp. benefits would not be paid</a:t>
            </a:r>
            <a:r>
              <a:rPr lang="en-US" altLang="en-US" sz="2800" dirty="0" smtClean="0">
                <a:latin typeface="Arial"/>
              </a:rPr>
              <a:t>.</a:t>
            </a:r>
            <a:endParaRPr lang="en-US" altLang="en-US" sz="2800" dirty="0">
              <a:latin typeface="Arial"/>
            </a:endParaRPr>
          </a:p>
        </p:txBody>
      </p:sp>
      <p:sp>
        <p:nvSpPr>
          <p:cNvPr id="3" name="Title 2"/>
          <p:cNvSpPr>
            <a:spLocks noGrp="1"/>
          </p:cNvSpPr>
          <p:nvPr>
            <p:ph type="ctrTitle"/>
          </p:nvPr>
        </p:nvSpPr>
        <p:spPr>
          <a:xfrm>
            <a:off x="152400" y="1412776"/>
            <a:ext cx="8839200" cy="797024"/>
          </a:xfrm>
        </p:spPr>
        <p:txBody>
          <a:bodyPr>
            <a:normAutofit fontScale="90000"/>
          </a:bodyPr>
          <a:lstStyle/>
          <a:p>
            <a:pPr algn="l"/>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Part </a:t>
            </a:r>
            <a:r>
              <a:rPr lang="en-US" sz="4000" dirty="0">
                <a:latin typeface="Arial" panose="020B0604020202020204" pitchFamily="34" charset="0"/>
                <a:cs typeface="Arial" panose="020B0604020202020204" pitchFamily="34" charset="0"/>
              </a:rPr>
              <a:t>II – </a:t>
            </a:r>
            <a:r>
              <a:rPr lang="en-US" sz="4000" dirty="0" smtClean="0">
                <a:latin typeface="Arial" panose="020B0604020202020204" pitchFamily="34" charset="0"/>
                <a:cs typeface="Arial" panose="020B0604020202020204" pitchFamily="34" charset="0"/>
              </a:rPr>
              <a:t>Workers’ Comp Considerations</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400" b="0" dirty="0">
                <a:latin typeface="Arial" panose="020B0604020202020204" pitchFamily="34" charset="0"/>
                <a:cs typeface="Arial" panose="020B0604020202020204" pitchFamily="34" charset="0"/>
              </a:rPr>
              <a:t/>
            </a:r>
            <a:br>
              <a:rPr lang="en-US" sz="4400" b="0" dirty="0">
                <a:latin typeface="Arial" panose="020B0604020202020204" pitchFamily="34" charset="0"/>
                <a:cs typeface="Arial" panose="020B0604020202020204" pitchFamily="34" charset="0"/>
              </a:rPr>
            </a:br>
            <a:endParaRPr lang="en-US" sz="4400" b="0"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266</a:t>
            </a:fld>
            <a:endParaRPr lang="en-US">
              <a:solidFill>
                <a:srgbClr val="9C4636">
                  <a:tint val="75000"/>
                </a:srgbClr>
              </a:solidFill>
            </a:endParaRPr>
          </a:p>
        </p:txBody>
      </p:sp>
    </p:spTree>
    <p:extLst>
      <p:ext uri="{BB962C8B-B14F-4D97-AF65-F5344CB8AC3E}">
        <p14:creationId xmlns:p14="http://schemas.microsoft.com/office/powerpoint/2010/main" val="3427456164"/>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457200" lvl="0" indent="-457200" defTabSz="457200" fontAlgn="base">
              <a:spcBef>
                <a:spcPct val="0"/>
              </a:spcBef>
              <a:spcAft>
                <a:spcPts val="1200"/>
              </a:spcAft>
              <a:buFont typeface="Wingdings" charset="0"/>
              <a:buChar char="§"/>
            </a:pPr>
            <a:r>
              <a:rPr lang="en-US" altLang="en-US" sz="2800" dirty="0" smtClean="0">
                <a:latin typeface="Arial"/>
              </a:rPr>
              <a:t>Anne’s symptoms continue and off work for 9 weeks.</a:t>
            </a:r>
          </a:p>
          <a:p>
            <a:pPr marL="457200" lvl="0" indent="-457200" defTabSz="457200" fontAlgn="base">
              <a:spcBef>
                <a:spcPct val="0"/>
              </a:spcBef>
              <a:spcAft>
                <a:spcPts val="1200"/>
              </a:spcAft>
              <a:buFont typeface="Wingdings" charset="0"/>
              <a:buChar char="§"/>
            </a:pPr>
            <a:r>
              <a:rPr lang="en-US" altLang="en-US" sz="2800" dirty="0" smtClean="0">
                <a:latin typeface="Arial"/>
              </a:rPr>
              <a:t>She treats regularly and submits updates.</a:t>
            </a:r>
          </a:p>
          <a:p>
            <a:pPr marL="457200" lvl="0" indent="-457200" defTabSz="457200" fontAlgn="base">
              <a:spcBef>
                <a:spcPct val="0"/>
              </a:spcBef>
              <a:spcAft>
                <a:spcPts val="1200"/>
              </a:spcAft>
              <a:buFont typeface="Wingdings" charset="0"/>
              <a:buChar char="§"/>
            </a:pPr>
            <a:r>
              <a:rPr lang="en-US" altLang="en-US" sz="2800" dirty="0" smtClean="0">
                <a:latin typeface="Arial"/>
              </a:rPr>
              <a:t>After 9 weeks, increased workability to 8 hours.</a:t>
            </a:r>
          </a:p>
          <a:p>
            <a:pPr marL="457200" lvl="0" indent="-457200" defTabSz="457200" fontAlgn="base">
              <a:spcBef>
                <a:spcPct val="0"/>
              </a:spcBef>
              <a:spcAft>
                <a:spcPts val="1200"/>
              </a:spcAft>
              <a:buFont typeface="Wingdings" charset="0"/>
              <a:buChar char="§"/>
            </a:pPr>
            <a:r>
              <a:rPr lang="en-US" altLang="en-US" sz="2800" dirty="0" smtClean="0">
                <a:latin typeface="Arial"/>
              </a:rPr>
              <a:t>Still restricted on ability to stand and walk.</a:t>
            </a:r>
          </a:p>
          <a:p>
            <a:pPr marL="457200" lvl="0" indent="-457200" defTabSz="457200" fontAlgn="base">
              <a:spcBef>
                <a:spcPct val="0"/>
              </a:spcBef>
              <a:spcAft>
                <a:spcPts val="1200"/>
              </a:spcAft>
              <a:buFont typeface="Wingdings" charset="0"/>
              <a:buChar char="§"/>
            </a:pPr>
            <a:r>
              <a:rPr lang="en-US" altLang="en-US" sz="2800" dirty="0" smtClean="0">
                <a:latin typeface="Arial"/>
              </a:rPr>
              <a:t>Anne requests return to old job.</a:t>
            </a:r>
          </a:p>
        </p:txBody>
      </p:sp>
      <p:sp>
        <p:nvSpPr>
          <p:cNvPr id="3" name="Title 2"/>
          <p:cNvSpPr>
            <a:spLocks noGrp="1"/>
          </p:cNvSpPr>
          <p:nvPr>
            <p:ph type="ctrTitle"/>
          </p:nvPr>
        </p:nvSpPr>
        <p:spPr>
          <a:xfrm>
            <a:off x="609600" y="1412776"/>
            <a:ext cx="8077200" cy="7970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Part III </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Symptoms Continue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267</a:t>
            </a:fld>
            <a:endParaRPr lang="en-US">
              <a:solidFill>
                <a:srgbClr val="9C4636">
                  <a:tint val="75000"/>
                </a:srgbClr>
              </a:solidFill>
            </a:endParaRPr>
          </a:p>
        </p:txBody>
      </p:sp>
    </p:spTree>
    <p:extLst>
      <p:ext uri="{BB962C8B-B14F-4D97-AF65-F5344CB8AC3E}">
        <p14:creationId xmlns:p14="http://schemas.microsoft.com/office/powerpoint/2010/main" val="2137700496"/>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81000" y="2209800"/>
            <a:ext cx="8382000" cy="4267200"/>
          </a:xfrm>
        </p:spPr>
        <p:txBody>
          <a:bodyPr>
            <a:normAutofit fontScale="85000" lnSpcReduction="20000"/>
          </a:bodyPr>
          <a:lstStyle/>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If Anne has been released to work full days, although with restrictions, is she eligible to return to work</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Under FMLA, she is entitled to reduced leave assuming she is able to return and perform the essential functions of her job</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What happens if Anne can’t perform essential functions of her job</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Anne still has 3 weeks of FMLA leave</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What happens if Anne has no more time and can’t perform essential job functions</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This is the critical “hand off” from FMLA to ADA</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381000" y="1412776"/>
            <a:ext cx="8382000" cy="6446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Part </a:t>
            </a:r>
            <a:r>
              <a:rPr lang="en-US" sz="4400" dirty="0">
                <a:latin typeface="Arial" panose="020B0604020202020204" pitchFamily="34" charset="0"/>
                <a:cs typeface="Arial" panose="020B0604020202020204" pitchFamily="34" charset="0"/>
              </a:rPr>
              <a:t>III – </a:t>
            </a:r>
            <a:r>
              <a:rPr lang="en-US" sz="4400" dirty="0" smtClean="0">
                <a:latin typeface="Arial" panose="020B0604020202020204" pitchFamily="34" charset="0"/>
                <a:cs typeface="Arial" panose="020B0604020202020204" pitchFamily="34" charset="0"/>
              </a:rPr>
              <a:t>RTW </a:t>
            </a:r>
            <a:r>
              <a:rPr lang="en-US" sz="4400" dirty="0">
                <a:latin typeface="Arial" panose="020B0604020202020204" pitchFamily="34" charset="0"/>
                <a:cs typeface="Arial" panose="020B0604020202020204" pitchFamily="34" charset="0"/>
              </a:rPr>
              <a:t>under FMLA</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268</a:t>
            </a:fld>
            <a:endParaRPr lang="en-US">
              <a:solidFill>
                <a:srgbClr val="9C4636">
                  <a:tint val="75000"/>
                </a:srgbClr>
              </a:solidFill>
            </a:endParaRPr>
          </a:p>
        </p:txBody>
      </p:sp>
    </p:spTree>
    <p:extLst>
      <p:ext uri="{BB962C8B-B14F-4D97-AF65-F5344CB8AC3E}">
        <p14:creationId xmlns:p14="http://schemas.microsoft.com/office/powerpoint/2010/main" val="3395668462"/>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09800"/>
            <a:ext cx="8604448" cy="4260304"/>
          </a:xfrm>
        </p:spPr>
        <p:txBody>
          <a:bodyPr>
            <a:normAutofit/>
          </a:bodyPr>
          <a:lstStyle/>
          <a:p>
            <a:pPr marL="457200" lvl="0" indent="-457200" defTabSz="457200" fontAlgn="base">
              <a:spcBef>
                <a:spcPct val="0"/>
              </a:spcBef>
              <a:spcAft>
                <a:spcPts val="1200"/>
              </a:spcAft>
              <a:buFont typeface="Wingdings" charset="0"/>
              <a:buChar char="§"/>
            </a:pPr>
            <a:r>
              <a:rPr lang="en-US" altLang="en-US" sz="2800" dirty="0" smtClean="0">
                <a:latin typeface="Arial"/>
              </a:rPr>
              <a:t>Anne </a:t>
            </a:r>
            <a:r>
              <a:rPr lang="en-US" altLang="en-US" sz="2800" dirty="0">
                <a:latin typeface="Arial"/>
              </a:rPr>
              <a:t>tried to do her Nursing Assistant job, but was unable to do the work.</a:t>
            </a:r>
          </a:p>
          <a:p>
            <a:pPr marL="457200" lvl="0" indent="-457200" defTabSz="457200" fontAlgn="base">
              <a:spcBef>
                <a:spcPct val="0"/>
              </a:spcBef>
              <a:spcAft>
                <a:spcPts val="1200"/>
              </a:spcAft>
              <a:buFont typeface="Wingdings" charset="0"/>
              <a:buChar char="§"/>
            </a:pPr>
            <a:r>
              <a:rPr lang="en-US" altLang="en-US" sz="2800" dirty="0">
                <a:latin typeface="Arial"/>
              </a:rPr>
              <a:t>You offer her temporary light duty performing office work.</a:t>
            </a:r>
          </a:p>
          <a:p>
            <a:pPr marL="457200" lvl="0" indent="-457200" defTabSz="457200" fontAlgn="base">
              <a:spcBef>
                <a:spcPct val="0"/>
              </a:spcBef>
              <a:spcAft>
                <a:spcPts val="1200"/>
              </a:spcAft>
              <a:buFont typeface="Wingdings" charset="0"/>
              <a:buChar char="§"/>
            </a:pPr>
            <a:r>
              <a:rPr lang="en-US" altLang="en-US" sz="2800" dirty="0">
                <a:latin typeface="Arial"/>
              </a:rPr>
              <a:t>She declines and goes home for the remaining 3 weeks of FMLA time.</a:t>
            </a:r>
          </a:p>
          <a:p>
            <a:pPr marL="457200" lvl="0" indent="-457200" defTabSz="457200" fontAlgn="base">
              <a:spcBef>
                <a:spcPct val="0"/>
              </a:spcBef>
              <a:spcAft>
                <a:spcPts val="1200"/>
              </a:spcAft>
              <a:buFont typeface="Wingdings" charset="0"/>
              <a:buChar char="§"/>
            </a:pPr>
            <a:r>
              <a:rPr lang="en-US" altLang="en-US" sz="2800" dirty="0">
                <a:latin typeface="Arial"/>
              </a:rPr>
              <a:t>At the end of 3 weeks she tells you she needs another 4 weeks off and then she “should be fine</a:t>
            </a:r>
            <a:r>
              <a:rPr lang="en-US" altLang="en-US" sz="2800" dirty="0" smtClean="0">
                <a:latin typeface="Arial"/>
              </a:rPr>
              <a:t>.”</a:t>
            </a:r>
            <a:endParaRPr lang="en-US" altLang="en-US" sz="2800" dirty="0">
              <a:latin typeface="Arial"/>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Anne Goes Home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269</a:t>
            </a:fld>
            <a:endParaRPr lang="en-US">
              <a:solidFill>
                <a:srgbClr val="9C4636">
                  <a:tint val="75000"/>
                </a:srgbClr>
              </a:solidFill>
            </a:endParaRPr>
          </a:p>
        </p:txBody>
      </p:sp>
    </p:spTree>
    <p:extLst>
      <p:ext uri="{BB962C8B-B14F-4D97-AF65-F5344CB8AC3E}">
        <p14:creationId xmlns:p14="http://schemas.microsoft.com/office/powerpoint/2010/main" val="11050956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Workplace Behavior and Civility</a:t>
            </a:r>
          </a:p>
          <a:p>
            <a:pPr algn="just"/>
            <a:r>
              <a:rPr lang="en-US" u="sng" dirty="0"/>
              <a:t>Mexican Radio Corp.</a:t>
            </a:r>
            <a:r>
              <a:rPr lang="en-US" dirty="0"/>
              <a:t>, 366 NLRB No. 65 (2018): </a:t>
            </a:r>
            <a:endParaRPr lang="en-US" dirty="0" smtClean="0"/>
          </a:p>
          <a:p>
            <a:pPr lvl="1" algn="just"/>
            <a:r>
              <a:rPr lang="en-US" dirty="0" smtClean="0"/>
              <a:t>NLRB: </a:t>
            </a:r>
          </a:p>
          <a:p>
            <a:pPr lvl="2" algn="just"/>
            <a:r>
              <a:rPr lang="en-US" dirty="0" smtClean="0"/>
              <a:t>Employees engaged in protected activity by responding to the emails</a:t>
            </a:r>
          </a:p>
          <a:p>
            <a:pPr lvl="2" algn="just"/>
            <a:r>
              <a:rPr lang="en-US" dirty="0" smtClean="0"/>
              <a:t>Emails were private and did not harm company reputation or cause disruption. </a:t>
            </a:r>
          </a:p>
          <a:p>
            <a:pPr lvl="2" algn="just"/>
            <a:r>
              <a:rPr lang="en-US" dirty="0" smtClean="0"/>
              <a:t>Employer unlawfully applied neutral workplace policy to terminate employees. </a:t>
            </a:r>
          </a:p>
          <a:p>
            <a:pPr lvl="1" algn="just"/>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a:t>
            </a:fld>
            <a:endParaRPr lang="en-US">
              <a:solidFill>
                <a:srgbClr val="9C4636">
                  <a:tint val="75000"/>
                </a:srgbClr>
              </a:solidFill>
            </a:endParaRPr>
          </a:p>
        </p:txBody>
      </p:sp>
    </p:spTree>
    <p:extLst>
      <p:ext uri="{BB962C8B-B14F-4D97-AF65-F5344CB8AC3E}">
        <p14:creationId xmlns:p14="http://schemas.microsoft.com/office/powerpoint/2010/main" val="2300061434"/>
      </p:ext>
    </p:extLst>
  </p:cSld>
  <p:clrMapOvr>
    <a:masterClrMapping/>
  </p:clrMapOv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133600"/>
            <a:ext cx="8610600" cy="4343400"/>
          </a:xfrm>
        </p:spPr>
        <p:txBody>
          <a:bodyPr>
            <a:normAutofit/>
          </a:bodyPr>
          <a:lstStyle/>
          <a:p>
            <a:pPr marL="457200" indent="-457200" defTabSz="457200" fontAlgn="base">
              <a:spcBef>
                <a:spcPct val="0"/>
              </a:spcBef>
              <a:spcAft>
                <a:spcPts val="1200"/>
              </a:spcAft>
              <a:buFont typeface="Wingdings" charset="0"/>
              <a:buChar char="§"/>
            </a:pPr>
            <a:r>
              <a:rPr lang="en-US" altLang="en-US" sz="2800" dirty="0">
                <a:latin typeface="Arial"/>
              </a:rPr>
              <a:t>Does the fact that you offered the temporary light duty cut off entitlement to any remaining FMLA?</a:t>
            </a:r>
          </a:p>
          <a:p>
            <a:pPr marL="857250" lvl="1" indent="-457200" defTabSz="457200" fontAlgn="base">
              <a:spcBef>
                <a:spcPct val="0"/>
              </a:spcBef>
              <a:spcAft>
                <a:spcPts val="1200"/>
              </a:spcAft>
              <a:buFont typeface="Wingdings" charset="0"/>
              <a:buChar char="§"/>
            </a:pPr>
            <a:r>
              <a:rPr lang="en-US" altLang="en-US" sz="2800" dirty="0" smtClean="0">
                <a:latin typeface="Arial"/>
              </a:rPr>
              <a:t>No – If she still has a serious medical condition that prevents her from working and has remaining FMLA she is allowed her 12 full weeks of FMLA leave.</a:t>
            </a:r>
            <a:endParaRPr lang="en-US" altLang="en-US" sz="2800" dirty="0">
              <a:latin typeface="Arial"/>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a:rPr>
              <a:t>Part </a:t>
            </a:r>
            <a:r>
              <a:rPr lang="en-US" sz="4400" dirty="0">
                <a:latin typeface="Arial"/>
              </a:rPr>
              <a:t>IV – Failed </a:t>
            </a:r>
            <a:r>
              <a:rPr lang="en-US" sz="4400" dirty="0" smtClean="0">
                <a:latin typeface="Arial"/>
              </a:rPr>
              <a:t>RTW </a:t>
            </a:r>
            <a:r>
              <a:rPr lang="en-US" sz="4400" dirty="0">
                <a:latin typeface="Arial"/>
              </a:rPr>
              <a:t>&amp; </a:t>
            </a:r>
            <a:r>
              <a:rPr lang="en-US" sz="4400" dirty="0" smtClean="0">
                <a:latin typeface="Arial"/>
              </a:rPr>
              <a:t>FMLA</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270</a:t>
            </a:fld>
            <a:endParaRPr lang="en-US">
              <a:solidFill>
                <a:srgbClr val="9C4636">
                  <a:tint val="75000"/>
                </a:srgbClr>
              </a:solidFill>
            </a:endParaRPr>
          </a:p>
        </p:txBody>
      </p:sp>
    </p:spTree>
    <p:extLst>
      <p:ext uri="{BB962C8B-B14F-4D97-AF65-F5344CB8AC3E}">
        <p14:creationId xmlns:p14="http://schemas.microsoft.com/office/powerpoint/2010/main" val="3395694687"/>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057400"/>
            <a:ext cx="8686800" cy="4648200"/>
          </a:xfrm>
        </p:spPr>
        <p:txBody>
          <a:bodyPr>
            <a:normAutofit fontScale="92500" lnSpcReduction="20000"/>
          </a:bodyPr>
          <a:lstStyle/>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 you have to continue to hold her position open</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Not under FMLA – Now ADA really matters</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Can you terminate Anne at the end of her FMLA leave</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Yes under FMLA but not under ADA</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 you have to give Anne additional leave</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Probably</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 you have to consider “reasonable accommodations” under FMLA</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Not under FMLA</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76200" y="1371600"/>
            <a:ext cx="8991600" cy="609600"/>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a:rPr>
              <a:t>Part IV – Failed </a:t>
            </a:r>
            <a:r>
              <a:rPr lang="en-US" sz="4400" dirty="0" smtClean="0">
                <a:latin typeface="Arial"/>
              </a:rPr>
              <a:t>RTW </a:t>
            </a:r>
            <a:r>
              <a:rPr lang="en-US" sz="4400" dirty="0">
                <a:latin typeface="Arial"/>
              </a:rPr>
              <a:t>&amp; FMLA (cont</a:t>
            </a:r>
            <a:r>
              <a:rPr lang="en-US" sz="4400" dirty="0" smtClean="0">
                <a:latin typeface="Arial"/>
              </a:rPr>
              <a:t>.)</a:t>
            </a:r>
            <a:br>
              <a:rPr lang="en-US" sz="4400" dirty="0" smtClean="0">
                <a:latin typeface="Arial"/>
              </a:rPr>
            </a:br>
            <a:r>
              <a:rPr lang="en-US" sz="4400" dirty="0"/>
              <a:t/>
            </a:r>
            <a:br>
              <a:rPr lang="en-US" sz="4400"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271</a:t>
            </a:fld>
            <a:endParaRPr lang="en-US">
              <a:solidFill>
                <a:srgbClr val="9C4636">
                  <a:tint val="75000"/>
                </a:srgbClr>
              </a:solidFill>
            </a:endParaRPr>
          </a:p>
        </p:txBody>
      </p:sp>
    </p:spTree>
    <p:extLst>
      <p:ext uri="{BB962C8B-B14F-4D97-AF65-F5344CB8AC3E}">
        <p14:creationId xmlns:p14="http://schemas.microsoft.com/office/powerpoint/2010/main" val="2651720390"/>
      </p:ext>
    </p:extLst>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286000"/>
            <a:ext cx="8686800" cy="4419600"/>
          </a:xfrm>
        </p:spPr>
        <p:txBody>
          <a:bodyPr>
            <a:noAutofit/>
          </a:bodyPr>
          <a:lstStyle/>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Was the temporary light duty that you offered an accommodation</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 – Light duty was only temporary and it was a different job.</a:t>
            </a:r>
            <a:endParaRPr lang="en-US" altLang="en-US" sz="2800" dirty="0">
              <a:latin typeface="Arial" panose="020B0604020202020204" pitchFamily="34" charset="0"/>
              <a:cs typeface="Arial" panose="020B0604020202020204" pitchFamily="34" charset="0"/>
            </a:endParaRPr>
          </a:p>
          <a:p>
            <a:pPr marL="457200" lvl="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Does the fact that you offered the temporary light duty and she declined it, alter your obligations under the ADA</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 – Not an accommodation to her actual job.</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228600" y="1412776"/>
            <a:ext cx="84582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a:rPr>
              <a:t>Part IV – Failed </a:t>
            </a:r>
            <a:r>
              <a:rPr lang="en-US" sz="4400" dirty="0" smtClean="0">
                <a:latin typeface="Arial"/>
              </a:rPr>
              <a:t>RTW </a:t>
            </a:r>
            <a:r>
              <a:rPr lang="en-US" sz="4400" dirty="0">
                <a:latin typeface="Arial"/>
              </a:rPr>
              <a:t>&amp; </a:t>
            </a:r>
            <a:r>
              <a:rPr lang="en-US" sz="4400" dirty="0" smtClean="0">
                <a:latin typeface="Arial"/>
              </a:rPr>
              <a:t>ADA</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272</a:t>
            </a:fld>
            <a:endParaRPr lang="en-US">
              <a:solidFill>
                <a:srgbClr val="9C4636">
                  <a:tint val="75000"/>
                </a:srgbClr>
              </a:solidFill>
            </a:endParaRPr>
          </a:p>
        </p:txBody>
      </p:sp>
    </p:spTree>
    <p:extLst>
      <p:ext uri="{BB962C8B-B14F-4D97-AF65-F5344CB8AC3E}">
        <p14:creationId xmlns:p14="http://schemas.microsoft.com/office/powerpoint/2010/main" val="1397612847"/>
      </p:ext>
    </p:extLst>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09800"/>
            <a:ext cx="8534400" cy="4419600"/>
          </a:xfrm>
        </p:spPr>
        <p:txBody>
          <a:bodyPr>
            <a:normAutofit/>
          </a:bodyPr>
          <a:lstStyle/>
          <a:p>
            <a:pPr marL="457200" indent="-457200" defTabSz="457200" fontAlgn="base">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Does the fact that Anne turned down “light duty” work change her entitlement to ongoing work comp benefits</a:t>
            </a:r>
            <a:r>
              <a:rPr lang="en-US" altLang="en-US" sz="2800" dirty="0" smtClean="0">
                <a:latin typeface="Arial" panose="020B0604020202020204" pitchFamily="34" charset="0"/>
                <a:cs typeface="Arial" panose="020B0604020202020204" pitchFamily="34" charset="0"/>
              </a:rPr>
              <a:t>?</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Yes, if she was released to work with restrictions and the work offered was within those restrictions</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Still would be protected under FMLA</a:t>
            </a:r>
          </a:p>
          <a:p>
            <a:pPr marL="857250" lvl="1" indent="-457200" defTabSz="457200" fontAlgn="base">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If no remaining FMLA look to ADA</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152400" y="1412776"/>
            <a:ext cx="86868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a:rPr>
              <a:t>Part </a:t>
            </a:r>
            <a:r>
              <a:rPr lang="en-US" sz="4400" dirty="0">
                <a:latin typeface="Arial"/>
              </a:rPr>
              <a:t>IV – Failed R.T.W. &amp; Comp</a:t>
            </a:r>
            <a:r>
              <a:rPr lang="en-US" sz="4400" dirty="0" smtClean="0">
                <a:latin typeface="Arial"/>
              </a:rPr>
              <a:t>. </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273</a:t>
            </a:fld>
            <a:endParaRPr lang="en-US">
              <a:solidFill>
                <a:srgbClr val="9C4636">
                  <a:tint val="75000"/>
                </a:srgbClr>
              </a:solidFill>
            </a:endParaRPr>
          </a:p>
        </p:txBody>
      </p:sp>
    </p:spTree>
    <p:extLst>
      <p:ext uri="{BB962C8B-B14F-4D97-AF65-F5344CB8AC3E}">
        <p14:creationId xmlns:p14="http://schemas.microsoft.com/office/powerpoint/2010/main" val="3201835713"/>
      </p:ext>
    </p:extLst>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133600"/>
            <a:ext cx="8610600" cy="4031704"/>
          </a:xfrm>
        </p:spPr>
        <p:txBody>
          <a:bodyPr>
            <a:normAutofit/>
          </a:bodyPr>
          <a:lstStyle/>
          <a:p>
            <a:pPr marL="457200" lvl="0" indent="-457200" defTabSz="457200" fontAlgn="base">
              <a:spcBef>
                <a:spcPct val="0"/>
              </a:spcBef>
              <a:spcAft>
                <a:spcPts val="1200"/>
              </a:spcAft>
              <a:buFont typeface="Wingdings" charset="0"/>
              <a:buChar char="§"/>
            </a:pPr>
            <a:r>
              <a:rPr lang="en-US" altLang="en-US" sz="2800" dirty="0" smtClean="0">
                <a:latin typeface="Arial"/>
              </a:rPr>
              <a:t>Assume </a:t>
            </a:r>
            <a:r>
              <a:rPr lang="en-US" altLang="en-US" sz="2800" dirty="0">
                <a:latin typeface="Arial"/>
              </a:rPr>
              <a:t>Anne is ready to come back 6 weeks later.  </a:t>
            </a:r>
          </a:p>
          <a:p>
            <a:pPr marL="457200" lvl="0" indent="-457200" defTabSz="457200" fontAlgn="base">
              <a:spcBef>
                <a:spcPct val="0"/>
              </a:spcBef>
              <a:spcAft>
                <a:spcPts val="1200"/>
              </a:spcAft>
              <a:buFont typeface="Wingdings" charset="0"/>
              <a:buChar char="§"/>
            </a:pPr>
            <a:r>
              <a:rPr lang="en-US" altLang="en-US" sz="2800" dirty="0">
                <a:latin typeface="Arial"/>
              </a:rPr>
              <a:t>She returns to work with lifting and bending restrictions.</a:t>
            </a:r>
          </a:p>
          <a:p>
            <a:pPr marL="457200" lvl="0" indent="-457200" defTabSz="457200" fontAlgn="base">
              <a:spcBef>
                <a:spcPct val="0"/>
              </a:spcBef>
              <a:spcAft>
                <a:spcPts val="1200"/>
              </a:spcAft>
              <a:buFont typeface="Wingdings" charset="0"/>
              <a:buChar char="§"/>
            </a:pPr>
            <a:r>
              <a:rPr lang="en-US" altLang="en-US" sz="2800" dirty="0">
                <a:latin typeface="Arial"/>
              </a:rPr>
              <a:t>The restrictions are for the next 6-9 months</a:t>
            </a:r>
            <a:r>
              <a:rPr lang="en-US" altLang="en-US" sz="2800" dirty="0" smtClean="0">
                <a:latin typeface="Arial"/>
              </a:rPr>
              <a:t>.</a:t>
            </a:r>
            <a:endParaRPr lang="en-US" altLang="en-US" sz="2800" dirty="0">
              <a:latin typeface="Arial"/>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a:rPr>
              <a:t>Facts</a:t>
            </a:r>
            <a:r>
              <a:rPr lang="en-US" dirty="0" smtClean="0">
                <a:latin typeface="Arial"/>
              </a:rPr>
              <a:t>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274</a:t>
            </a:fld>
            <a:endParaRPr lang="en-US">
              <a:solidFill>
                <a:srgbClr val="9C4636">
                  <a:tint val="75000"/>
                </a:srgbClr>
              </a:solidFill>
            </a:endParaRPr>
          </a:p>
        </p:txBody>
      </p:sp>
    </p:spTree>
    <p:extLst>
      <p:ext uri="{BB962C8B-B14F-4D97-AF65-F5344CB8AC3E}">
        <p14:creationId xmlns:p14="http://schemas.microsoft.com/office/powerpoint/2010/main" val="2222226812"/>
      </p:ext>
    </p:extLst>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81000" y="2057400"/>
            <a:ext cx="8223448" cy="4107904"/>
          </a:xfrm>
        </p:spPr>
        <p:txBody>
          <a:bodyPr>
            <a:normAutofit fontScale="92500" lnSpcReduction="10000"/>
          </a:bodyPr>
          <a:lstStyle/>
          <a:p>
            <a:pPr marL="457200" lvl="0" indent="-457200" defTabSz="457200" fontAlgn="base">
              <a:spcBef>
                <a:spcPct val="0"/>
              </a:spcBef>
              <a:spcAft>
                <a:spcPts val="1200"/>
              </a:spcAft>
              <a:buFont typeface="Wingdings" charset="0"/>
              <a:buChar char="§"/>
            </a:pPr>
            <a:r>
              <a:rPr lang="en-US" altLang="en-US" sz="2800" dirty="0" smtClean="0">
                <a:latin typeface="Arial"/>
              </a:rPr>
              <a:t>What </a:t>
            </a:r>
            <a:r>
              <a:rPr lang="en-US" altLang="en-US" sz="2800" dirty="0">
                <a:latin typeface="Arial"/>
              </a:rPr>
              <a:t>is your next step under the ADA analysis?</a:t>
            </a:r>
          </a:p>
          <a:p>
            <a:pPr marL="857250" lvl="1" indent="-457200" defTabSz="457200" fontAlgn="base">
              <a:spcBef>
                <a:spcPct val="0"/>
              </a:spcBef>
              <a:spcAft>
                <a:spcPts val="1200"/>
              </a:spcAft>
              <a:buFont typeface="Wingdings" charset="0"/>
              <a:buChar char="§"/>
            </a:pPr>
            <a:r>
              <a:rPr lang="en-US" altLang="en-US" sz="2800" dirty="0" smtClean="0">
                <a:latin typeface="Arial"/>
              </a:rPr>
              <a:t>Look at severity of condition</a:t>
            </a:r>
          </a:p>
          <a:p>
            <a:pPr marL="857250" lvl="1" indent="-457200" defTabSz="457200" fontAlgn="base">
              <a:spcBef>
                <a:spcPct val="0"/>
              </a:spcBef>
              <a:spcAft>
                <a:spcPts val="1200"/>
              </a:spcAft>
              <a:buFont typeface="Wingdings" charset="0"/>
              <a:buChar char="§"/>
            </a:pPr>
            <a:r>
              <a:rPr lang="en-US" altLang="en-US" sz="2800" dirty="0" smtClean="0">
                <a:latin typeface="Arial"/>
              </a:rPr>
              <a:t>Look at essential functions of job and ability to perform functions</a:t>
            </a:r>
          </a:p>
          <a:p>
            <a:pPr marL="857250" lvl="1" indent="-457200" defTabSz="457200" fontAlgn="base">
              <a:spcBef>
                <a:spcPct val="0"/>
              </a:spcBef>
              <a:spcAft>
                <a:spcPts val="1200"/>
              </a:spcAft>
              <a:buFont typeface="Wingdings" charset="0"/>
              <a:buChar char="§"/>
            </a:pPr>
            <a:r>
              <a:rPr lang="en-US" altLang="en-US" sz="2800" dirty="0" smtClean="0">
                <a:latin typeface="Arial"/>
              </a:rPr>
              <a:t>Engage in interactive process regarding accommodation</a:t>
            </a:r>
          </a:p>
          <a:p>
            <a:pPr marL="457200" indent="-457200" defTabSz="457200" fontAlgn="base">
              <a:spcBef>
                <a:spcPct val="0"/>
              </a:spcBef>
              <a:spcAft>
                <a:spcPts val="1200"/>
              </a:spcAft>
              <a:buFont typeface="Wingdings" charset="0"/>
              <a:buChar char="§"/>
            </a:pPr>
            <a:r>
              <a:rPr lang="en-US" altLang="en-US" sz="2800" dirty="0" smtClean="0">
                <a:latin typeface="Arial"/>
              </a:rPr>
              <a:t>Given </a:t>
            </a:r>
            <a:r>
              <a:rPr lang="en-US" altLang="en-US" sz="2800" dirty="0">
                <a:latin typeface="Arial"/>
              </a:rPr>
              <a:t>her ongoing restrictions from the doctor, does Anne qualify for ADA coverage</a:t>
            </a:r>
            <a:r>
              <a:rPr lang="en-US" altLang="en-US" sz="2800" dirty="0" smtClean="0">
                <a:latin typeface="Arial"/>
              </a:rPr>
              <a:t>?</a:t>
            </a:r>
          </a:p>
          <a:p>
            <a:pPr marL="857250" lvl="1" indent="-457200" defTabSz="457200" fontAlgn="base">
              <a:spcBef>
                <a:spcPct val="0"/>
              </a:spcBef>
              <a:spcAft>
                <a:spcPts val="1200"/>
              </a:spcAft>
              <a:buFont typeface="Wingdings" charset="0"/>
              <a:buChar char="§"/>
            </a:pPr>
            <a:r>
              <a:rPr lang="en-US" altLang="en-US" sz="2800" dirty="0" smtClean="0">
                <a:latin typeface="Arial"/>
              </a:rPr>
              <a:t>An even stronger probably</a:t>
            </a:r>
            <a:endParaRPr lang="en-US" altLang="en-US" sz="2800" dirty="0">
              <a:latin typeface="Arial"/>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RTW </a:t>
            </a:r>
            <a:r>
              <a:rPr lang="en-US" sz="4400" dirty="0">
                <a:latin typeface="Arial" panose="020B0604020202020204" pitchFamily="34" charset="0"/>
                <a:cs typeface="Arial" panose="020B0604020202020204" pitchFamily="34" charset="0"/>
              </a:rPr>
              <a:t>under </a:t>
            </a:r>
            <a:r>
              <a:rPr lang="en-US" sz="4400" dirty="0" smtClean="0">
                <a:latin typeface="Arial" panose="020B0604020202020204" pitchFamily="34" charset="0"/>
                <a:cs typeface="Arial" panose="020B0604020202020204" pitchFamily="34" charset="0"/>
              </a:rPr>
              <a:t>ADA</a:t>
            </a:r>
            <a:r>
              <a:rPr lang="en-US" sz="4400" dirty="0" smtClean="0">
                <a:latin typeface="Arial"/>
              </a:rPr>
              <a:t> </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275</a:t>
            </a:fld>
            <a:endParaRPr lang="en-US">
              <a:solidFill>
                <a:srgbClr val="9C4636">
                  <a:tint val="75000"/>
                </a:srgbClr>
              </a:solidFill>
            </a:endParaRPr>
          </a:p>
        </p:txBody>
      </p:sp>
    </p:spTree>
    <p:extLst>
      <p:ext uri="{BB962C8B-B14F-4D97-AF65-F5344CB8AC3E}">
        <p14:creationId xmlns:p14="http://schemas.microsoft.com/office/powerpoint/2010/main" val="3213599371"/>
      </p:ext>
    </p:extLst>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09800"/>
            <a:ext cx="8610600" cy="4495800"/>
          </a:xfrm>
        </p:spPr>
        <p:txBody>
          <a:bodyPr>
            <a:noAutofit/>
          </a:bodyPr>
          <a:lstStyle/>
          <a:p>
            <a:pPr marL="457200" lvl="0" indent="-457200" defTabSz="457200" fontAlgn="base">
              <a:spcBef>
                <a:spcPct val="0"/>
              </a:spcBef>
              <a:spcAft>
                <a:spcPts val="1200"/>
              </a:spcAft>
              <a:buFont typeface="Wingdings" charset="0"/>
              <a:buChar char="§"/>
            </a:pPr>
            <a:r>
              <a:rPr lang="en-US" altLang="en-US" sz="2800" dirty="0">
                <a:latin typeface="Arial"/>
              </a:rPr>
              <a:t>Do you return Anne to her old job</a:t>
            </a:r>
            <a:r>
              <a:rPr lang="en-US" altLang="en-US" sz="2800" dirty="0" smtClean="0">
                <a:latin typeface="Arial"/>
              </a:rPr>
              <a:t>?</a:t>
            </a:r>
          </a:p>
          <a:p>
            <a:pPr marL="857250" lvl="1" indent="-457200" defTabSz="457200" fontAlgn="base">
              <a:spcBef>
                <a:spcPct val="0"/>
              </a:spcBef>
              <a:spcAft>
                <a:spcPts val="1200"/>
              </a:spcAft>
              <a:buFont typeface="Wingdings" charset="0"/>
              <a:buChar char="§"/>
            </a:pPr>
            <a:r>
              <a:rPr lang="en-US" altLang="en-US" sz="2800" dirty="0" smtClean="0">
                <a:latin typeface="Arial"/>
              </a:rPr>
              <a:t>If able, engage in interactive process</a:t>
            </a:r>
          </a:p>
          <a:p>
            <a:pPr marL="857250" lvl="1" indent="-457200" defTabSz="457200" fontAlgn="base">
              <a:spcBef>
                <a:spcPct val="0"/>
              </a:spcBef>
              <a:spcAft>
                <a:spcPts val="1200"/>
              </a:spcAft>
              <a:buFont typeface="Wingdings" charset="0"/>
              <a:buChar char="§"/>
            </a:pPr>
            <a:r>
              <a:rPr lang="en-US" altLang="en-US" sz="2800" dirty="0" smtClean="0">
                <a:latin typeface="Arial"/>
              </a:rPr>
              <a:t>Return to her old job if she can perform essential functions of job with reasonable accommodations</a:t>
            </a:r>
          </a:p>
          <a:p>
            <a:pPr marL="857250" lvl="1" indent="-457200" defTabSz="457200" fontAlgn="base">
              <a:spcBef>
                <a:spcPct val="0"/>
              </a:spcBef>
              <a:spcAft>
                <a:spcPts val="1200"/>
              </a:spcAft>
              <a:buFont typeface="Wingdings" charset="0"/>
              <a:buChar char="§"/>
            </a:pPr>
            <a:r>
              <a:rPr lang="en-US" altLang="en-US" sz="2800" dirty="0" smtClean="0">
                <a:latin typeface="Arial"/>
              </a:rPr>
              <a:t>Accommodation of last resort</a:t>
            </a:r>
            <a:endParaRPr lang="en-US" altLang="en-US" sz="2800" dirty="0">
              <a:latin typeface="Arial"/>
            </a:endParaRPr>
          </a:p>
          <a:p>
            <a:pPr marL="457200" lvl="0" indent="-457200" defTabSz="457200" fontAlgn="base">
              <a:spcBef>
                <a:spcPct val="0"/>
              </a:spcBef>
              <a:spcAft>
                <a:spcPts val="1200"/>
              </a:spcAft>
              <a:buFont typeface="Wingdings" charset="0"/>
              <a:buChar char="§"/>
            </a:pPr>
            <a:r>
              <a:rPr lang="en-US" altLang="en-US" sz="2800" dirty="0">
                <a:latin typeface="Arial"/>
              </a:rPr>
              <a:t>Anne’s job was filled while she was out on leave</a:t>
            </a:r>
            <a:r>
              <a:rPr lang="en-US" altLang="en-US" sz="2800" dirty="0" smtClean="0">
                <a:latin typeface="Arial"/>
              </a:rPr>
              <a:t>.  Do </a:t>
            </a:r>
            <a:r>
              <a:rPr lang="en-US" altLang="en-US" sz="2800" dirty="0">
                <a:latin typeface="Arial"/>
              </a:rPr>
              <a:t>you have to find her another job within the company? </a:t>
            </a: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RTW </a:t>
            </a:r>
            <a:r>
              <a:rPr lang="en-US" sz="4400" dirty="0">
                <a:latin typeface="Arial" panose="020B0604020202020204" pitchFamily="34" charset="0"/>
                <a:cs typeface="Arial" panose="020B0604020202020204" pitchFamily="34" charset="0"/>
              </a:rPr>
              <a:t>under </a:t>
            </a:r>
            <a:r>
              <a:rPr lang="en-US" sz="4400" dirty="0" smtClean="0">
                <a:latin typeface="Arial" panose="020B0604020202020204" pitchFamily="34" charset="0"/>
                <a:cs typeface="Arial" panose="020B0604020202020204" pitchFamily="34" charset="0"/>
              </a:rPr>
              <a:t>ADA (cont.)</a:t>
            </a:r>
            <a:r>
              <a:rPr lang="en-US" dirty="0" smtClean="0">
                <a:latin typeface="Arial"/>
              </a:rPr>
              <a:t>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276</a:t>
            </a:fld>
            <a:endParaRPr lang="en-US">
              <a:solidFill>
                <a:srgbClr val="9C4636">
                  <a:tint val="75000"/>
                </a:srgbClr>
              </a:solidFill>
            </a:endParaRPr>
          </a:p>
        </p:txBody>
      </p:sp>
    </p:spTree>
    <p:extLst>
      <p:ext uri="{BB962C8B-B14F-4D97-AF65-F5344CB8AC3E}">
        <p14:creationId xmlns:p14="http://schemas.microsoft.com/office/powerpoint/2010/main" val="3326936117"/>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133600"/>
            <a:ext cx="8686800" cy="4495800"/>
          </a:xfrm>
        </p:spPr>
        <p:txBody>
          <a:bodyPr>
            <a:norm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When one or both of the federal statutes </a:t>
            </a:r>
            <a:r>
              <a:rPr lang="en-US" altLang="en-US" sz="2800" dirty="0" smtClean="0">
                <a:latin typeface="Arial" panose="020B0604020202020204" pitchFamily="34" charset="0"/>
                <a:cs typeface="Arial" panose="020B0604020202020204" pitchFamily="34" charset="0"/>
              </a:rPr>
              <a:t>conflict </a:t>
            </a:r>
            <a:r>
              <a:rPr lang="en-US" altLang="en-US" sz="2800" dirty="0">
                <a:latin typeface="Arial" panose="020B0604020202020204" pitchFamily="34" charset="0"/>
                <a:cs typeface="Arial" panose="020B0604020202020204" pitchFamily="34" charset="0"/>
              </a:rPr>
              <a:t>with state laws, the federal laws take precedence if the federal laws are more restrictive. </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When in doubt over complexities, seeking assistance of counsel on ADA and FMLA issues is wise</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Conclusions (cont.)</a:t>
            </a:r>
            <a:r>
              <a:rPr lang="en-US" sz="4400" dirty="0" smtClean="0">
                <a:latin typeface="Arial"/>
              </a:rPr>
              <a:t> </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277</a:t>
            </a:fld>
            <a:endParaRPr lang="en-US">
              <a:solidFill>
                <a:srgbClr val="9C4636">
                  <a:tint val="75000"/>
                </a:srgbClr>
              </a:solidFill>
            </a:endParaRPr>
          </a:p>
        </p:txBody>
      </p:sp>
    </p:spTree>
    <p:extLst>
      <p:ext uri="{BB962C8B-B14F-4D97-AF65-F5344CB8AC3E}">
        <p14:creationId xmlns:p14="http://schemas.microsoft.com/office/powerpoint/2010/main" val="433665843"/>
      </p:ext>
    </p:extLst>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057400"/>
            <a:ext cx="8686800" cy="4572000"/>
          </a:xfrm>
        </p:spPr>
        <p:txBody>
          <a:bodyPr>
            <a:norm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Because Anne has been out due to a work injury, do you have a greater obligation to return her to her pre-injury job</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 greater obligation to return to same job</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Suitable job (hours, pay, abilities) is generally sufficient under Comp</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But remember FMLA (if return within 12 weeks) or ADA</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Conclusions (cont.)</a:t>
            </a:r>
            <a:r>
              <a:rPr lang="en-US" dirty="0" smtClean="0">
                <a:latin typeface="Arial"/>
              </a:rPr>
              <a:t>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278</a:t>
            </a:fld>
            <a:endParaRPr lang="en-US">
              <a:solidFill>
                <a:srgbClr val="9C4636">
                  <a:tint val="75000"/>
                </a:srgbClr>
              </a:solidFill>
            </a:endParaRPr>
          </a:p>
        </p:txBody>
      </p:sp>
    </p:spTree>
    <p:extLst>
      <p:ext uri="{BB962C8B-B14F-4D97-AF65-F5344CB8AC3E}">
        <p14:creationId xmlns:p14="http://schemas.microsoft.com/office/powerpoint/2010/main" val="1496089090"/>
      </p:ext>
    </p:extLst>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133600"/>
            <a:ext cx="8610600" cy="4572000"/>
          </a:xfrm>
        </p:spPr>
        <p:txBody>
          <a:bodyPr>
            <a:no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You decide that you would like to get another opinion on Anne’s physical condition and capabilities.</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Independent Medical Exam (IME) takes place.</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IME doctor opines unrestricted work.</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Anne’s doctor is still restricting her walking, standing and lifting abilities</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Dueling </a:t>
            </a:r>
            <a:r>
              <a:rPr lang="en-US" sz="4400" dirty="0" smtClean="0">
                <a:latin typeface="Arial" panose="020B0604020202020204" pitchFamily="34" charset="0"/>
                <a:cs typeface="Arial" panose="020B0604020202020204" pitchFamily="34" charset="0"/>
              </a:rPr>
              <a:t>Doctors</a:t>
            </a:r>
            <a:r>
              <a:rPr lang="en-US" dirty="0" smtClean="0">
                <a:latin typeface="Arial"/>
              </a:rPr>
              <a:t/>
            </a:r>
            <a:br>
              <a:rPr lang="en-US" dirty="0" smtClean="0">
                <a:latin typeface="Arial"/>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279</a:t>
            </a:fld>
            <a:endParaRPr lang="en-US">
              <a:solidFill>
                <a:srgbClr val="9C4636">
                  <a:tint val="75000"/>
                </a:srgbClr>
              </a:solidFill>
            </a:endParaRPr>
          </a:p>
        </p:txBody>
      </p:sp>
    </p:spTree>
    <p:extLst>
      <p:ext uri="{BB962C8B-B14F-4D97-AF65-F5344CB8AC3E}">
        <p14:creationId xmlns:p14="http://schemas.microsoft.com/office/powerpoint/2010/main" val="6291304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Workplace Behavior and Civility</a:t>
            </a:r>
          </a:p>
          <a:p>
            <a:pPr algn="just"/>
            <a:r>
              <a:rPr lang="en-US" dirty="0" smtClean="0"/>
              <a:t>Examples of lawful civility policies:</a:t>
            </a:r>
          </a:p>
          <a:p>
            <a:pPr lvl="1" algn="just"/>
            <a:r>
              <a:rPr lang="en-US" dirty="0" smtClean="0"/>
              <a:t>“Conduct that is inappropriate or detrimental to patient care or hospital operation, or that impedes harmonious interactions and relationships, will not be tolerated.”</a:t>
            </a:r>
          </a:p>
          <a:p>
            <a:pPr lvl="1" algn="just"/>
            <a:r>
              <a:rPr lang="en-US" dirty="0" smtClean="0"/>
              <a:t>“Behavior that is rude, condescending, or otherwise socially unacceptable is prohibited.”</a:t>
            </a:r>
          </a:p>
          <a:p>
            <a:pPr lvl="1" algn="just"/>
            <a:r>
              <a:rPr lang="en-US" dirty="0" smtClean="0"/>
              <a:t>“Disparaging the company’s employees is prohibited.”</a:t>
            </a:r>
            <a:endParaRPr lang="en-US" dirty="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a:t>
            </a:fld>
            <a:endParaRPr lang="en-US">
              <a:solidFill>
                <a:srgbClr val="9C4636">
                  <a:tint val="75000"/>
                </a:srgbClr>
              </a:solidFill>
            </a:endParaRPr>
          </a:p>
        </p:txBody>
      </p:sp>
    </p:spTree>
    <p:extLst>
      <p:ext uri="{BB962C8B-B14F-4D97-AF65-F5344CB8AC3E}">
        <p14:creationId xmlns:p14="http://schemas.microsoft.com/office/powerpoint/2010/main" val="4229945844"/>
      </p:ext>
    </p:extLst>
  </p:cSld>
  <p:clrMapOvr>
    <a:masterClrMapping/>
  </p:clrMapOv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133600"/>
            <a:ext cx="8534400" cy="4419600"/>
          </a:xfrm>
        </p:spPr>
        <p:txBody>
          <a:bodyPr>
            <a:normAutofit lnSpcReduction="10000"/>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Can you terminate Anne if she is unwilling to return to work unrestricted </a:t>
            </a:r>
            <a:endParaRPr lang="en-US" altLang="en-US" sz="2800" dirty="0" smtClean="0">
              <a:latin typeface="Arial" panose="020B0604020202020204" pitchFamily="34" charset="0"/>
              <a:cs typeface="Arial" panose="020B0604020202020204" pitchFamily="34" charset="0"/>
            </a:endParaRP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Not if she still has FMLA leave and her doctor is providing documentation that she has a serious medical condition that prevents her from working</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What if she doesn’t have any more leave?</a:t>
            </a:r>
            <a:endParaRPr lang="en-US" altLang="en-US" sz="2800" dirty="0">
              <a:latin typeface="Arial" panose="020B0604020202020204" pitchFamily="34" charset="0"/>
              <a:cs typeface="Arial" panose="020B0604020202020204" pitchFamily="34" charset="0"/>
            </a:endParaRP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 you have to give Anne additional leave</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Not under FMLA, but probably under ADA</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152400" y="1412776"/>
            <a:ext cx="87630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Part V – Dueling Docs &amp; </a:t>
            </a:r>
            <a:r>
              <a:rPr lang="en-US" sz="4400" dirty="0" smtClean="0">
                <a:latin typeface="Arial" panose="020B0604020202020204" pitchFamily="34" charset="0"/>
                <a:cs typeface="Arial" panose="020B0604020202020204" pitchFamily="34" charset="0"/>
              </a:rPr>
              <a:t>FMLA</a:t>
            </a:r>
            <a:r>
              <a:rPr lang="en-US" dirty="0" smtClean="0"/>
              <a:t/>
            </a:r>
            <a:br>
              <a:rPr lang="en-US" dirty="0" smtClean="0"/>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280</a:t>
            </a:fld>
            <a:endParaRPr lang="en-US">
              <a:solidFill>
                <a:srgbClr val="9C4636">
                  <a:tint val="75000"/>
                </a:srgbClr>
              </a:solidFill>
            </a:endParaRPr>
          </a:p>
        </p:txBody>
      </p:sp>
    </p:spTree>
    <p:extLst>
      <p:ext uri="{BB962C8B-B14F-4D97-AF65-F5344CB8AC3E}">
        <p14:creationId xmlns:p14="http://schemas.microsoft.com/office/powerpoint/2010/main" val="1669337689"/>
      </p:ext>
    </p:extLst>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057400"/>
            <a:ext cx="8534400" cy="4572000"/>
          </a:xfrm>
        </p:spPr>
        <p:txBody>
          <a:bodyPr>
            <a:norm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Which doctor opinion and restrictions govern? Do you have to consider both in making decisions</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Yes – Interactive process must begin</a:t>
            </a:r>
            <a:endParaRPr lang="en-US" altLang="en-US" sz="2800" dirty="0">
              <a:latin typeface="Arial" panose="020B0604020202020204" pitchFamily="34" charset="0"/>
              <a:cs typeface="Arial" panose="020B0604020202020204" pitchFamily="34" charset="0"/>
            </a:endParaRP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How do you proceed if Anne insists on following her doctor’s restrictions</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Do you have to discuss accommodations even though the IME doctor for the work comp case gives full return to work?</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304800" y="1412776"/>
            <a:ext cx="8534400" cy="4922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Part V – Dueling Docs &amp; </a:t>
            </a:r>
            <a:r>
              <a:rPr lang="en-US" sz="4400" dirty="0" smtClean="0">
                <a:latin typeface="Arial" panose="020B0604020202020204" pitchFamily="34" charset="0"/>
                <a:cs typeface="Arial" panose="020B0604020202020204" pitchFamily="34" charset="0"/>
              </a:rPr>
              <a:t>FMLA</a:t>
            </a:r>
            <a:br>
              <a:rPr lang="en-US" sz="4400" dirty="0" smtClean="0">
                <a:latin typeface="Arial" panose="020B0604020202020204" pitchFamily="34" charset="0"/>
                <a:cs typeface="Arial" panose="020B0604020202020204" pitchFamily="34" charset="0"/>
              </a:rPr>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281</a:t>
            </a:fld>
            <a:endParaRPr lang="en-US">
              <a:solidFill>
                <a:srgbClr val="9C4636">
                  <a:tint val="75000"/>
                </a:srgbClr>
              </a:solidFill>
            </a:endParaRPr>
          </a:p>
        </p:txBody>
      </p:sp>
    </p:spTree>
    <p:extLst>
      <p:ext uri="{BB962C8B-B14F-4D97-AF65-F5344CB8AC3E}">
        <p14:creationId xmlns:p14="http://schemas.microsoft.com/office/powerpoint/2010/main" val="2177864131"/>
      </p:ext>
    </p:extLst>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286000"/>
            <a:ext cx="8610600" cy="4419600"/>
          </a:xfrm>
        </p:spPr>
        <p:txBody>
          <a:bodyPr>
            <a:normAutofit/>
          </a:bodyPr>
          <a:lstStyle/>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Under Comp can you tell Anne that you are following IME doctor’s recommendations, offer her pre-injury job and advise her that temporary light duty no longer available?</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Yes; however, could spark an ADA issue relating to a disability and a failure on part of Employer to engage in interactive process and failure to accommodate a disability</a:t>
            </a:r>
          </a:p>
        </p:txBody>
      </p:sp>
      <p:sp>
        <p:nvSpPr>
          <p:cNvPr id="3" name="Title 2"/>
          <p:cNvSpPr>
            <a:spLocks noGrp="1"/>
          </p:cNvSpPr>
          <p:nvPr>
            <p:ph type="ctrTitle"/>
          </p:nvPr>
        </p:nvSpPr>
        <p:spPr>
          <a:xfrm>
            <a:off x="228600" y="1412776"/>
            <a:ext cx="8610600" cy="568424"/>
          </a:xfrm>
        </p:spPr>
        <p:txBody>
          <a:bodyPr>
            <a:normAutofit fontScale="90000"/>
          </a:bodyPr>
          <a:lstStyle/>
          <a:p>
            <a:pPr algn="l"/>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Part V – Dueling Docs &amp; </a:t>
            </a:r>
            <a:r>
              <a:rPr lang="en-US" sz="4400" dirty="0" smtClean="0">
                <a:latin typeface="Arial" panose="020B0604020202020204" pitchFamily="34" charset="0"/>
                <a:cs typeface="Arial" panose="020B0604020202020204" pitchFamily="34" charset="0"/>
              </a:rPr>
              <a:t>Comp</a:t>
            </a:r>
            <a:r>
              <a:rPr lang="en-US" dirty="0" smtClean="0"/>
              <a:t/>
            </a:r>
            <a:br>
              <a:rPr lang="en-US" dirty="0" smtClean="0"/>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282</a:t>
            </a:fld>
            <a:endParaRPr lang="en-US">
              <a:solidFill>
                <a:srgbClr val="9C4636">
                  <a:tint val="75000"/>
                </a:srgbClr>
              </a:solidFill>
            </a:endParaRPr>
          </a:p>
        </p:txBody>
      </p:sp>
    </p:spTree>
    <p:extLst>
      <p:ext uri="{BB962C8B-B14F-4D97-AF65-F5344CB8AC3E}">
        <p14:creationId xmlns:p14="http://schemas.microsoft.com/office/powerpoint/2010/main" val="2053286218"/>
      </p:ext>
    </p:extLst>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81000" y="2362200"/>
            <a:ext cx="8458200" cy="4191000"/>
          </a:xfrm>
        </p:spPr>
        <p:txBody>
          <a:bodyPr>
            <a:normAutofit/>
          </a:bodyPr>
          <a:lstStyle/>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Do you have to continue to provide work within treating doc’s restrictions or pay wage loss benefits if Anne refuses?</a:t>
            </a:r>
          </a:p>
          <a:p>
            <a:pPr marL="1257300" lvl="2"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No; however, likely results in comp litigation to be decided by ALJ</a:t>
            </a:r>
          </a:p>
          <a:p>
            <a:pPr marL="1257300" lvl="2"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ADA would require interactive process</a:t>
            </a:r>
          </a:p>
        </p:txBody>
      </p:sp>
      <p:sp>
        <p:nvSpPr>
          <p:cNvPr id="3" name="Title 2"/>
          <p:cNvSpPr>
            <a:spLocks noGrp="1"/>
          </p:cNvSpPr>
          <p:nvPr>
            <p:ph type="ctrTitle"/>
          </p:nvPr>
        </p:nvSpPr>
        <p:spPr>
          <a:xfrm>
            <a:off x="152400" y="1371600"/>
            <a:ext cx="8763000" cy="609600"/>
          </a:xfrm>
        </p:spPr>
        <p:txBody>
          <a:bodyPr>
            <a:normAutofit fontScale="90000"/>
          </a:bodyPr>
          <a:lstStyle/>
          <a:p>
            <a:pPr algn="l"/>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Part </a:t>
            </a:r>
            <a:r>
              <a:rPr lang="en-US" sz="4000" dirty="0">
                <a:latin typeface="Arial" panose="020B0604020202020204" pitchFamily="34" charset="0"/>
                <a:cs typeface="Arial" panose="020B0604020202020204" pitchFamily="34" charset="0"/>
              </a:rPr>
              <a:t>V – Dueling Docs &amp; </a:t>
            </a:r>
            <a:r>
              <a:rPr lang="en-US" sz="4000" dirty="0" smtClean="0">
                <a:latin typeface="Arial" panose="020B0604020202020204" pitchFamily="34" charset="0"/>
                <a:cs typeface="Arial" panose="020B0604020202020204" pitchFamily="34" charset="0"/>
              </a:rPr>
              <a:t>Comp  (Cont.)</a:t>
            </a:r>
            <a:r>
              <a:rPr lang="en-US" sz="4000" dirty="0" smtClean="0"/>
              <a:t/>
            </a:r>
            <a:br>
              <a:rPr lang="en-US" sz="4000" dirty="0" smtClean="0"/>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283</a:t>
            </a:fld>
            <a:endParaRPr lang="en-US">
              <a:solidFill>
                <a:srgbClr val="9C4636">
                  <a:tint val="75000"/>
                </a:srgbClr>
              </a:solidFill>
            </a:endParaRPr>
          </a:p>
        </p:txBody>
      </p:sp>
    </p:spTree>
    <p:extLst>
      <p:ext uri="{BB962C8B-B14F-4D97-AF65-F5344CB8AC3E}">
        <p14:creationId xmlns:p14="http://schemas.microsoft.com/office/powerpoint/2010/main" val="833060074"/>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057400"/>
            <a:ext cx="8686800" cy="4648200"/>
          </a:xfrm>
        </p:spPr>
        <p:txBody>
          <a:bodyPr>
            <a:noAutofit/>
          </a:bodyPr>
          <a:lstStyle/>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Anne returns after using up her 12 weeks of FMLA leave.</a:t>
            </a:r>
          </a:p>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Wants to go back to her old job.</a:t>
            </a:r>
          </a:p>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She tells you that she can do the job with following accommodations:</a:t>
            </a:r>
          </a:p>
          <a:p>
            <a:pPr marL="1257300" lvl="2"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Sit for 5-10 minutes every hour.</a:t>
            </a:r>
          </a:p>
          <a:p>
            <a:pPr marL="1257300" lvl="2"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Assistance on lifts.</a:t>
            </a:r>
          </a:p>
          <a:p>
            <a:pPr marL="1257300" lvl="2"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Allowed to report to work a half-hour late one day a week to allow medical treatment.</a:t>
            </a:r>
          </a:p>
        </p:txBody>
      </p:sp>
      <p:sp>
        <p:nvSpPr>
          <p:cNvPr id="3" name="Title 2"/>
          <p:cNvSpPr>
            <a:spLocks noGrp="1"/>
          </p:cNvSpPr>
          <p:nvPr>
            <p:ph type="ctrTitle"/>
          </p:nvPr>
        </p:nvSpPr>
        <p:spPr>
          <a:xfrm>
            <a:off x="76200" y="1412776"/>
            <a:ext cx="89154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Part </a:t>
            </a:r>
            <a:r>
              <a:rPr lang="en-US" sz="4000" dirty="0" smtClean="0">
                <a:latin typeface="Arial" panose="020B0604020202020204" pitchFamily="34" charset="0"/>
                <a:cs typeface="Arial" panose="020B0604020202020204" pitchFamily="34" charset="0"/>
              </a:rPr>
              <a:t>VI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Request for Accommodation</a:t>
            </a:r>
            <a:r>
              <a:rPr lang="en-US" sz="4000" dirty="0" smtClean="0"/>
              <a:t/>
            </a:r>
            <a:br>
              <a:rPr lang="en-US" sz="4000" dirty="0" smtClean="0"/>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284</a:t>
            </a:fld>
            <a:endParaRPr lang="en-US">
              <a:solidFill>
                <a:srgbClr val="9C4636">
                  <a:tint val="75000"/>
                </a:srgbClr>
              </a:solidFill>
            </a:endParaRPr>
          </a:p>
        </p:txBody>
      </p:sp>
    </p:spTree>
    <p:extLst>
      <p:ext uri="{BB962C8B-B14F-4D97-AF65-F5344CB8AC3E}">
        <p14:creationId xmlns:p14="http://schemas.microsoft.com/office/powerpoint/2010/main" val="2380103791"/>
      </p:ext>
    </p:extLst>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209800"/>
            <a:ext cx="8299648" cy="3955504"/>
          </a:xfrm>
        </p:spPr>
        <p:txBody>
          <a:bodyPr>
            <a:normAutofit/>
          </a:bodyPr>
          <a:lstStyle/>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What does Anne have to provide to you to allow her return to work?</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If told in advance Fitness for Duty</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If serious doubts about abilities IME may be permissible</a:t>
            </a:r>
          </a:p>
        </p:txBody>
      </p:sp>
      <p:sp>
        <p:nvSpPr>
          <p:cNvPr id="3" name="Title 2"/>
          <p:cNvSpPr>
            <a:spLocks noGrp="1"/>
          </p:cNvSpPr>
          <p:nvPr>
            <p:ph type="ctrTitle"/>
          </p:nvPr>
        </p:nvSpPr>
        <p:spPr>
          <a:xfrm>
            <a:off x="228600" y="1447800"/>
            <a:ext cx="8686800" cy="685800"/>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Part VI </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FMLA</a:t>
            </a:r>
            <a:r>
              <a:rPr lang="en-US" dirty="0" smtClean="0"/>
              <a:t/>
            </a:r>
            <a:br>
              <a:rPr lang="en-US" dirty="0" smtClean="0"/>
            </a:br>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285</a:t>
            </a:fld>
            <a:endParaRPr lang="en-US">
              <a:solidFill>
                <a:srgbClr val="9C4636">
                  <a:tint val="75000"/>
                </a:srgbClr>
              </a:solidFill>
            </a:endParaRPr>
          </a:p>
        </p:txBody>
      </p:sp>
    </p:spTree>
    <p:extLst>
      <p:ext uri="{BB962C8B-B14F-4D97-AF65-F5344CB8AC3E}">
        <p14:creationId xmlns:p14="http://schemas.microsoft.com/office/powerpoint/2010/main" val="1792861468"/>
      </p:ext>
    </p:extLst>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04800" y="2362200"/>
            <a:ext cx="8534400" cy="4191000"/>
          </a:xfrm>
        </p:spPr>
        <p:txBody>
          <a:bodyPr>
            <a:norm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Do you have to accommodate Anne’s requests under the ADA</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Possibly – Engage in interactive process</a:t>
            </a:r>
            <a:endParaRPr lang="en-US" altLang="en-US" sz="2800" dirty="0">
              <a:latin typeface="Arial" panose="020B0604020202020204" pitchFamily="34" charset="0"/>
              <a:cs typeface="Arial" panose="020B0604020202020204" pitchFamily="34" charset="0"/>
            </a:endParaRP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What do you consider in arriving at your decision</a:t>
            </a:r>
            <a:r>
              <a:rPr lang="en-US" altLang="en-US" sz="2800" dirty="0" smtClean="0">
                <a:latin typeface="Arial" panose="020B0604020202020204" pitchFamily="34" charset="0"/>
                <a:cs typeface="Arial" panose="020B0604020202020204" pitchFamily="34" charset="0"/>
              </a:rPr>
              <a: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Essential functions</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Reasonableness of request</a:t>
            </a:r>
          </a:p>
          <a:p>
            <a:pPr marL="857250" lvl="1"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Cost should not be primary consideration</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0" y="1371600"/>
            <a:ext cx="9144000" cy="838200"/>
          </a:xfrm>
        </p:spPr>
        <p:txBody>
          <a:bodyPr>
            <a:normAutofit fontScale="90000"/>
          </a:bodyPr>
          <a:lstStyle/>
          <a:p>
            <a:pPr algn="l"/>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300" dirty="0" smtClean="0">
                <a:latin typeface="Arial" panose="020B0604020202020204" pitchFamily="34" charset="0"/>
                <a:cs typeface="Arial" panose="020B0604020202020204" pitchFamily="34" charset="0"/>
              </a:rPr>
              <a:t>Part VI </a:t>
            </a:r>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Request for Accommodation under ADA</a:t>
            </a:r>
            <a:br>
              <a:rPr lang="en-US" sz="3300" dirty="0" smtClean="0">
                <a:latin typeface="Arial" panose="020B0604020202020204" pitchFamily="34" charset="0"/>
                <a:cs typeface="Arial" panose="020B0604020202020204" pitchFamily="34" charset="0"/>
              </a:rPr>
            </a:br>
            <a:endParaRPr lang="en-US" sz="3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286</a:t>
            </a:fld>
            <a:endParaRPr lang="en-US">
              <a:solidFill>
                <a:srgbClr val="9C4636">
                  <a:tint val="75000"/>
                </a:srgbClr>
              </a:solidFill>
            </a:endParaRPr>
          </a:p>
        </p:txBody>
      </p:sp>
    </p:spTree>
    <p:extLst>
      <p:ext uri="{BB962C8B-B14F-4D97-AF65-F5344CB8AC3E}">
        <p14:creationId xmlns:p14="http://schemas.microsoft.com/office/powerpoint/2010/main" val="2234546396"/>
      </p:ext>
    </p:extLst>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52400" y="2514600"/>
            <a:ext cx="8763000" cy="4191000"/>
          </a:xfrm>
        </p:spPr>
        <p:txBody>
          <a:bodyPr>
            <a:normAutofit fontScale="70000" lnSpcReduction="20000"/>
          </a:bodyPr>
          <a:lstStyle/>
          <a:p>
            <a:pPr marL="457200" indent="-457200">
              <a:lnSpc>
                <a:spcPct val="120000"/>
              </a:lnSpc>
              <a:spcBef>
                <a:spcPct val="0"/>
              </a:spcBef>
              <a:buFont typeface="Wingdings" charset="0"/>
              <a:buChar char="§"/>
            </a:pPr>
            <a:r>
              <a:rPr lang="en-US" altLang="en-US" sz="4000" dirty="0">
                <a:latin typeface="Arial" panose="020B0604020202020204" pitchFamily="34" charset="0"/>
                <a:cs typeface="Arial" panose="020B0604020202020204" pitchFamily="34" charset="0"/>
              </a:rPr>
              <a:t>Does the IME doctor’s opinion change your decision on the issue of accommodating Anne’s requests</a:t>
            </a:r>
            <a:r>
              <a:rPr lang="en-US" altLang="en-US" sz="4000" dirty="0" smtClean="0">
                <a:latin typeface="Arial" panose="020B0604020202020204" pitchFamily="34" charset="0"/>
                <a:cs typeface="Arial" panose="020B0604020202020204" pitchFamily="34" charset="0"/>
              </a:rPr>
              <a:t>?</a:t>
            </a:r>
          </a:p>
          <a:p>
            <a:pPr marL="857250" lvl="1" indent="-457200">
              <a:lnSpc>
                <a:spcPct val="120000"/>
              </a:lnSpc>
              <a:spcBef>
                <a:spcPct val="0"/>
              </a:spcBef>
              <a:buFont typeface="Wingdings" charset="0"/>
              <a:buChar char="§"/>
            </a:pPr>
            <a:r>
              <a:rPr lang="en-US" altLang="en-US" sz="4000" dirty="0" smtClean="0">
                <a:latin typeface="Arial" panose="020B0604020202020204" pitchFamily="34" charset="0"/>
                <a:cs typeface="Arial" panose="020B0604020202020204" pitchFamily="34" charset="0"/>
              </a:rPr>
              <a:t>Under Comp, you do not need to accommodate but ADA would require interactive process and consideration of request to accommodate </a:t>
            </a:r>
            <a:endParaRPr lang="en-US" altLang="en-US" sz="4000" dirty="0">
              <a:latin typeface="Arial" panose="020B0604020202020204" pitchFamily="34" charset="0"/>
              <a:cs typeface="Arial" panose="020B0604020202020204" pitchFamily="34" charset="0"/>
            </a:endParaRPr>
          </a:p>
          <a:p>
            <a:pPr marL="457200" indent="-457200">
              <a:lnSpc>
                <a:spcPct val="120000"/>
              </a:lnSpc>
              <a:spcBef>
                <a:spcPct val="0"/>
              </a:spcBef>
              <a:buFont typeface="Wingdings" charset="0"/>
              <a:buChar char="§"/>
            </a:pPr>
            <a:r>
              <a:rPr lang="en-US" altLang="en-US" sz="4000" dirty="0">
                <a:latin typeface="Arial" panose="020B0604020202020204" pitchFamily="34" charset="0"/>
                <a:cs typeface="Arial" panose="020B0604020202020204" pitchFamily="34" charset="0"/>
              </a:rPr>
              <a:t>If you do not accommodate Anne’s requests, is she entitled to ongoing wage loss benefits</a:t>
            </a:r>
            <a:r>
              <a:rPr lang="en-US" altLang="en-US" sz="4000" dirty="0" smtClean="0">
                <a:latin typeface="Arial" panose="020B0604020202020204" pitchFamily="34" charset="0"/>
                <a:cs typeface="Arial" panose="020B0604020202020204" pitchFamily="34" charset="0"/>
              </a:rPr>
              <a:t>?</a:t>
            </a:r>
          </a:p>
          <a:p>
            <a:pPr marL="857250" lvl="1" indent="-457200">
              <a:lnSpc>
                <a:spcPct val="120000"/>
              </a:lnSpc>
              <a:spcBef>
                <a:spcPct val="0"/>
              </a:spcBef>
              <a:buFont typeface="Wingdings" charset="0"/>
              <a:buChar char="§"/>
            </a:pPr>
            <a:r>
              <a:rPr lang="en-US" altLang="en-US" sz="4000" dirty="0" smtClean="0">
                <a:latin typeface="Arial" panose="020B0604020202020204" pitchFamily="34" charset="0"/>
                <a:cs typeface="Arial" panose="020B0604020202020204" pitchFamily="34" charset="0"/>
              </a:rPr>
              <a:t>Not automatically – If ALJ says yes, then yes</a:t>
            </a:r>
            <a:endParaRPr lang="en-US" altLang="en-US" sz="4000" dirty="0">
              <a:latin typeface="Arial" panose="020B0604020202020204" pitchFamily="34" charset="0"/>
              <a:cs typeface="Arial" panose="020B0604020202020204" pitchFamily="34" charset="0"/>
            </a:endParaRPr>
          </a:p>
          <a:p>
            <a:pPr marL="457200" indent="-457200">
              <a:spcBef>
                <a:spcPct val="0"/>
              </a:spcBef>
              <a:spcAft>
                <a:spcPts val="1200"/>
              </a:spcAft>
              <a:buFont typeface="Wingdings" charset="0"/>
              <a:buChar char="§"/>
            </a:pPr>
            <a:endParaRPr lang="en-US" altLang="en-US" sz="2800" dirty="0"/>
          </a:p>
          <a:p>
            <a:pPr marL="457200" indent="-457200">
              <a:spcBef>
                <a:spcPct val="0"/>
              </a:spcBef>
              <a:spcAft>
                <a:spcPts val="1200"/>
              </a:spcAft>
              <a:buFont typeface="Wingdings" charset="0"/>
              <a:buChar char="§"/>
            </a:pPr>
            <a:endParaRPr lang="en-US" altLang="en-US" sz="2800" dirty="0"/>
          </a:p>
        </p:txBody>
      </p:sp>
      <p:sp>
        <p:nvSpPr>
          <p:cNvPr id="3" name="Title 2"/>
          <p:cNvSpPr>
            <a:spLocks noGrp="1"/>
          </p:cNvSpPr>
          <p:nvPr>
            <p:ph type="ctrTitle"/>
          </p:nvPr>
        </p:nvSpPr>
        <p:spPr>
          <a:xfrm>
            <a:off x="152400" y="1412776"/>
            <a:ext cx="8763000" cy="949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Part VI – Request for Accommodation </a:t>
            </a:r>
            <a:br>
              <a:rPr lang="en-US" sz="3800" dirty="0" smtClean="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under Comp</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287</a:t>
            </a:fld>
            <a:endParaRPr lang="en-US">
              <a:solidFill>
                <a:srgbClr val="9C4636">
                  <a:tint val="75000"/>
                </a:srgbClr>
              </a:solidFill>
            </a:endParaRPr>
          </a:p>
        </p:txBody>
      </p:sp>
    </p:spTree>
    <p:extLst>
      <p:ext uri="{BB962C8B-B14F-4D97-AF65-F5344CB8AC3E}">
        <p14:creationId xmlns:p14="http://schemas.microsoft.com/office/powerpoint/2010/main" val="1331742553"/>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209800"/>
            <a:ext cx="8604448" cy="4343400"/>
          </a:xfrm>
        </p:spPr>
        <p:txBody>
          <a:bodyPr>
            <a:normAutofit/>
          </a:bodyPr>
          <a:lstStyle/>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The statutory and common-law areas of the ADA (ADAAA), FMLA and Workers’ Compensation overlap and sometimes conflict in some way with one another.  </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Consequently, there are a few general rules to consider when trying to determine the correct  action to take under the laws</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457200" y="1412776"/>
            <a:ext cx="8229600" cy="568424"/>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Conclusions</a:t>
            </a:r>
            <a:br>
              <a:rPr lang="en-US" sz="4400" dirty="0" smtClean="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288</a:t>
            </a:fld>
            <a:endParaRPr lang="en-US">
              <a:solidFill>
                <a:srgbClr val="9C4636">
                  <a:tint val="75000"/>
                </a:srgbClr>
              </a:solidFill>
            </a:endParaRPr>
          </a:p>
        </p:txBody>
      </p:sp>
    </p:spTree>
    <p:extLst>
      <p:ext uri="{BB962C8B-B14F-4D97-AF65-F5344CB8AC3E}">
        <p14:creationId xmlns:p14="http://schemas.microsoft.com/office/powerpoint/2010/main" val="1108979597"/>
      </p:ext>
    </p:extLst>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28600" y="2057400"/>
            <a:ext cx="8534400" cy="4419600"/>
          </a:xfrm>
        </p:spPr>
        <p:txBody>
          <a:bodyPr>
            <a:normAutofit/>
          </a:bodyPr>
          <a:lstStyle/>
          <a:p>
            <a:pPr marL="457200" indent="-457200">
              <a:spcBef>
                <a:spcPct val="0"/>
              </a:spcBef>
              <a:spcAft>
                <a:spcPts val="1200"/>
              </a:spcAft>
              <a:buFont typeface="Wingdings" charset="0"/>
              <a:buChar char="§"/>
            </a:pPr>
            <a:r>
              <a:rPr lang="en-US" altLang="en-US" sz="2800" dirty="0" smtClean="0">
                <a:latin typeface="Arial" panose="020B0604020202020204" pitchFamily="34" charset="0"/>
                <a:cs typeface="Arial" panose="020B0604020202020204" pitchFamily="34" charset="0"/>
              </a:rPr>
              <a:t>Try </a:t>
            </a:r>
            <a:r>
              <a:rPr lang="en-US" altLang="en-US" sz="2800" dirty="0">
                <a:latin typeface="Arial" panose="020B0604020202020204" pitchFamily="34" charset="0"/>
                <a:cs typeface="Arial" panose="020B0604020202020204" pitchFamily="34" charset="0"/>
              </a:rPr>
              <a:t>to comply with all of the restrictions if possible.</a:t>
            </a:r>
          </a:p>
          <a:p>
            <a:pPr marL="457200" indent="-457200">
              <a:spcBef>
                <a:spcPct val="0"/>
              </a:spcBef>
              <a:spcAft>
                <a:spcPts val="1200"/>
              </a:spcAft>
              <a:buFont typeface="Wingdings" charset="0"/>
              <a:buChar char="§"/>
            </a:pPr>
            <a:r>
              <a:rPr lang="en-US" altLang="en-US" sz="2800" dirty="0">
                <a:latin typeface="Arial" panose="020B0604020202020204" pitchFamily="34" charset="0"/>
                <a:cs typeface="Arial" panose="020B0604020202020204" pitchFamily="34" charset="0"/>
              </a:rPr>
              <a:t>In situations where the restrictions imposed by the laws appear to be in conflict compliance with the strictest restrictions is best bet</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533400" y="1295400"/>
            <a:ext cx="8153400" cy="685800"/>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Conclusions (cont.)</a:t>
            </a:r>
            <a:r>
              <a:rPr lang="en-US" sz="4400" dirty="0" smtClean="0"/>
              <a:t/>
            </a:r>
            <a:br>
              <a:rPr lang="en-US" sz="4400" dirty="0" smtClean="0"/>
            </a:br>
            <a:endParaRPr lang="en-US" sz="4400"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289</a:t>
            </a:fld>
            <a:endParaRPr lang="en-US">
              <a:solidFill>
                <a:srgbClr val="9C4636">
                  <a:tint val="75000"/>
                </a:srgbClr>
              </a:solidFill>
            </a:endParaRPr>
          </a:p>
        </p:txBody>
      </p:sp>
    </p:spTree>
    <p:extLst>
      <p:ext uri="{BB962C8B-B14F-4D97-AF65-F5344CB8AC3E}">
        <p14:creationId xmlns:p14="http://schemas.microsoft.com/office/powerpoint/2010/main" val="19308061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Confidentiality</a:t>
            </a:r>
          </a:p>
          <a:p>
            <a:pPr algn="just"/>
            <a:r>
              <a:rPr lang="en-US" u="sng" dirty="0" smtClean="0"/>
              <a:t>Dura-Line Corp.</a:t>
            </a:r>
            <a:r>
              <a:rPr lang="en-US" dirty="0" smtClean="0"/>
              <a:t>, 366 NLRB No. 126 (2018)</a:t>
            </a:r>
          </a:p>
          <a:p>
            <a:pPr lvl="1" algn="just"/>
            <a:r>
              <a:rPr lang="en-US" dirty="0" smtClean="0"/>
              <a:t>Employer forced to close plant and relocate.</a:t>
            </a:r>
            <a:r>
              <a:rPr lang="en-US" dirty="0"/>
              <a:t> </a:t>
            </a:r>
            <a:r>
              <a:rPr lang="en-US" dirty="0" smtClean="0"/>
              <a:t>Sought to transfer several employees to new location.</a:t>
            </a:r>
          </a:p>
          <a:p>
            <a:pPr lvl="1" algn="just"/>
            <a:r>
              <a:rPr lang="en-US" dirty="0" smtClean="0"/>
              <a:t>Employer presented non-disclosure agreement (NDA) to selected employees, which prohibited sharing of “confidential information” with third parties. </a:t>
            </a:r>
          </a:p>
          <a:p>
            <a:pPr lvl="1" algn="just"/>
            <a:r>
              <a:rPr lang="en-US" dirty="0" smtClean="0"/>
              <a:t>Confidential information included relocation plans, wages, or job at new plans. </a:t>
            </a:r>
          </a:p>
          <a:p>
            <a:pPr marL="457200" lvl="1" indent="0" algn="just">
              <a:buNone/>
            </a:pPr>
            <a:endParaRPr lang="en-US" dirty="0"/>
          </a:p>
          <a:p>
            <a:pPr algn="just"/>
            <a:endParaRPr lang="en-US" b="1" u="sng"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29</a:t>
            </a:fld>
            <a:endParaRPr lang="en-US">
              <a:solidFill>
                <a:srgbClr val="9C4636">
                  <a:tint val="75000"/>
                </a:srgbClr>
              </a:solidFill>
            </a:endParaRPr>
          </a:p>
        </p:txBody>
      </p:sp>
    </p:spTree>
    <p:extLst>
      <p:ext uri="{BB962C8B-B14F-4D97-AF65-F5344CB8AC3E}">
        <p14:creationId xmlns:p14="http://schemas.microsoft.com/office/powerpoint/2010/main" val="3499097353"/>
      </p:ext>
    </p:extLst>
  </p:cSld>
  <p:clrMapOvr>
    <a:masterClrMapping/>
  </p:clrMapOv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14800" y="3810000"/>
            <a:ext cx="3985592" cy="523220"/>
          </a:xfrm>
        </p:spPr>
        <p:txBody>
          <a:bodyPr wrap="square">
            <a:spAutoFit/>
          </a:bodyPr>
          <a:lstStyle/>
          <a:p>
            <a:pPr eaLnBrk="1" hangingPunct="1">
              <a:spcBef>
                <a:spcPct val="0"/>
              </a:spcBef>
              <a:defRPr/>
            </a:pPr>
            <a:r>
              <a:rPr lang="en-US" altLang="en-US" sz="2800" b="1" dirty="0">
                <a:solidFill>
                  <a:srgbClr val="9C4636"/>
                </a:solidFill>
              </a:rPr>
              <a:t>Penelope J. Phillips</a:t>
            </a:r>
          </a:p>
        </p:txBody>
      </p:sp>
      <p:sp>
        <p:nvSpPr>
          <p:cNvPr id="5123" name="Subtitle 4"/>
          <p:cNvSpPr txBox="1">
            <a:spLocks/>
          </p:cNvSpPr>
          <p:nvPr/>
        </p:nvSpPr>
        <p:spPr bwMode="auto">
          <a:xfrm>
            <a:off x="4644008" y="4725144"/>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000" dirty="0">
                <a:solidFill>
                  <a:srgbClr val="9C4636"/>
                </a:solidFill>
                <a:latin typeface="Arial" charset="0"/>
              </a:rPr>
              <a:t>(612) 373-8428</a:t>
            </a:r>
          </a:p>
          <a:p>
            <a:pPr algn="ctr" eaLnBrk="1" hangingPunct="1">
              <a:spcBef>
                <a:spcPct val="0"/>
              </a:spcBef>
            </a:pPr>
            <a:r>
              <a:rPr lang="en-US" altLang="en-US" sz="2000" dirty="0">
                <a:solidFill>
                  <a:srgbClr val="9C4636"/>
                </a:solidFill>
                <a:latin typeface="Arial" charset="0"/>
              </a:rPr>
              <a:t>pphillips@felhaber.com</a:t>
            </a:r>
          </a:p>
        </p:txBody>
      </p:sp>
      <p:pic>
        <p:nvPicPr>
          <p:cNvPr id="1026" name="Picture 2" descr="C:\Users\oescobar\Desktop\Penny\Penelope J. Phil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9131"/>
            <a:ext cx="2952328"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31B8EC8-F9B4-421B-AA7B-6A2B4E7865D8}" type="slidenum">
              <a:rPr lang="en-US" smtClean="0">
                <a:solidFill>
                  <a:srgbClr val="9C4636">
                    <a:tint val="75000"/>
                  </a:srgbClr>
                </a:solidFill>
              </a:rPr>
              <a:pPr>
                <a:defRPr/>
              </a:pPr>
              <a:t>290</a:t>
            </a:fld>
            <a:endParaRPr lang="en-US" dirty="0">
              <a:solidFill>
                <a:srgbClr val="9C4636">
                  <a:tint val="75000"/>
                </a:srgbClr>
              </a:solidFill>
            </a:endParaRPr>
          </a:p>
        </p:txBody>
      </p:sp>
    </p:spTree>
    <p:extLst>
      <p:ext uri="{BB962C8B-B14F-4D97-AF65-F5344CB8AC3E}">
        <p14:creationId xmlns:p14="http://schemas.microsoft.com/office/powerpoint/2010/main" val="2448308884"/>
      </p:ext>
    </p:extLst>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83568" y="3501008"/>
            <a:ext cx="784887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1800" kern="1200">
                <a:solidFill>
                  <a:srgbClr val="8A8A8A"/>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SzTx/>
              <a:buFont typeface="Arial"/>
              <a:buNone/>
              <a:defRPr/>
            </a:pPr>
            <a:r>
              <a:rPr lang="en-US" sz="3200" b="1" cap="small" dirty="0">
                <a:solidFill>
                  <a:srgbClr val="9C4636"/>
                </a:solidFill>
              </a:rPr>
              <a:t>2018 Annual Labor &amp; Employment Seminar</a:t>
            </a:r>
          </a:p>
          <a:p>
            <a:pPr eaLnBrk="1" fontAlgn="auto" hangingPunct="1">
              <a:spcAft>
                <a:spcPts val="0"/>
              </a:spcAft>
              <a:buSzTx/>
              <a:buFont typeface="Arial"/>
              <a:buNone/>
              <a:defRPr/>
            </a:pPr>
            <a:r>
              <a:rPr lang="en-US" sz="3400" b="1" cap="small" dirty="0">
                <a:solidFill>
                  <a:srgbClr val="000000"/>
                </a:solidFill>
              </a:rPr>
              <a:t>Sexual Harassment in the </a:t>
            </a:r>
          </a:p>
          <a:p>
            <a:pPr eaLnBrk="1" fontAlgn="auto" hangingPunct="1">
              <a:spcAft>
                <a:spcPts val="0"/>
              </a:spcAft>
              <a:buSzTx/>
              <a:buFont typeface="Arial"/>
              <a:buNone/>
              <a:defRPr/>
            </a:pPr>
            <a:r>
              <a:rPr lang="en-US" sz="3400" b="1" cap="small" dirty="0">
                <a:solidFill>
                  <a:srgbClr val="000000"/>
                </a:solidFill>
              </a:rPr>
              <a:t>#</a:t>
            </a:r>
            <a:r>
              <a:rPr lang="en-US" sz="3400" b="1" cap="small" dirty="0" err="1">
                <a:solidFill>
                  <a:srgbClr val="000000"/>
                </a:solidFill>
              </a:rPr>
              <a:t>MeToo</a:t>
            </a:r>
            <a:r>
              <a:rPr lang="en-US" sz="3400" b="1" cap="small" dirty="0">
                <a:solidFill>
                  <a:srgbClr val="000000"/>
                </a:solidFill>
              </a:rPr>
              <a:t> Era</a:t>
            </a:r>
          </a:p>
        </p:txBody>
      </p:sp>
      <p:sp>
        <p:nvSpPr>
          <p:cNvPr id="2" name="Slide Number Placeholder 1"/>
          <p:cNvSpPr>
            <a:spLocks noGrp="1"/>
          </p:cNvSpPr>
          <p:nvPr>
            <p:ph type="sldNum" sz="quarter" idx="12"/>
          </p:nvPr>
        </p:nvSpPr>
        <p:spPr/>
        <p:txBody>
          <a:bodyPr/>
          <a:lstStyle/>
          <a:p>
            <a:pPr>
              <a:defRPr/>
            </a:pPr>
            <a:fld id="{77EB0642-EE5A-4A9E-A715-CA44BCE3D5CE}" type="slidenum">
              <a:rPr lang="en-US" smtClean="0"/>
              <a:pPr>
                <a:defRPr/>
              </a:pPr>
              <a:t>291</a:t>
            </a:fld>
            <a:endParaRPr lang="en-US" dirty="0"/>
          </a:p>
        </p:txBody>
      </p:sp>
    </p:spTree>
    <p:extLst>
      <p:ext uri="{BB962C8B-B14F-4D97-AF65-F5344CB8AC3E}">
        <p14:creationId xmlns:p14="http://schemas.microsoft.com/office/powerpoint/2010/main" val="76804506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7201" y="2362200"/>
            <a:ext cx="4648199" cy="3933092"/>
          </a:xfrm>
        </p:spPr>
        <p:txBody>
          <a:bodyPr>
            <a:normAutofit/>
          </a:bodyPr>
          <a:lstStyle/>
          <a:p>
            <a:r>
              <a:rPr lang="en-US" sz="3000" b="1" dirty="0">
                <a:solidFill>
                  <a:schemeClr val="tx1"/>
                </a:solidFill>
              </a:rPr>
              <a:t>#</a:t>
            </a:r>
            <a:r>
              <a:rPr lang="en-US" sz="3000" b="1" dirty="0" err="1">
                <a:solidFill>
                  <a:schemeClr val="tx1"/>
                </a:solidFill>
              </a:rPr>
              <a:t>MeToo</a:t>
            </a:r>
            <a:r>
              <a:rPr lang="en-US" sz="3000" b="1" dirty="0">
                <a:solidFill>
                  <a:schemeClr val="tx1"/>
                </a:solidFill>
              </a:rPr>
              <a:t> Movement: </a:t>
            </a:r>
            <a:r>
              <a:rPr lang="en-US" sz="3000" dirty="0">
                <a:solidFill>
                  <a:schemeClr val="tx1"/>
                </a:solidFill>
              </a:rPr>
              <a:t>movement to increase awareness of sexual harassment and assault</a:t>
            </a:r>
          </a:p>
          <a:p>
            <a:endParaRPr lang="en-US" sz="2200" dirty="0">
              <a:solidFill>
                <a:schemeClr val="tx1"/>
              </a:solidFill>
            </a:endParaRPr>
          </a:p>
          <a:p>
            <a:r>
              <a:rPr lang="en-US" sz="2200" dirty="0">
                <a:solidFill>
                  <a:schemeClr val="tx1"/>
                </a:solidFill>
              </a:rPr>
              <a:t>- SCOTUS, </a:t>
            </a:r>
            <a:r>
              <a:rPr lang="en-US" sz="2200" i="1" dirty="0">
                <a:solidFill>
                  <a:schemeClr val="tx1"/>
                </a:solidFill>
              </a:rPr>
              <a:t>Minn. Voters All. v. </a:t>
            </a:r>
            <a:r>
              <a:rPr lang="en-US" sz="2200" i="1" dirty="0" err="1">
                <a:solidFill>
                  <a:schemeClr val="tx1"/>
                </a:solidFill>
              </a:rPr>
              <a:t>Mansky</a:t>
            </a:r>
            <a:r>
              <a:rPr lang="en-US" sz="2200" dirty="0">
                <a:solidFill>
                  <a:schemeClr val="tx1"/>
                </a:solidFill>
              </a:rPr>
              <a:t>, 138 S. Ct. 1876 (2018)</a:t>
            </a:r>
          </a:p>
        </p:txBody>
      </p:sp>
      <p:sp>
        <p:nvSpPr>
          <p:cNvPr id="3" name="Title 2"/>
          <p:cNvSpPr>
            <a:spLocks noGrp="1"/>
          </p:cNvSpPr>
          <p:nvPr>
            <p:ph type="ctrTitle"/>
          </p:nvPr>
        </p:nvSpPr>
        <p:spPr/>
        <p:txBody>
          <a:bodyPr/>
          <a:lstStyle/>
          <a:p>
            <a:r>
              <a:rPr lang="en-US" b="1" cap="small" dirty="0"/>
              <a:t>#</a:t>
            </a:r>
            <a:r>
              <a:rPr lang="en-US" b="1" cap="small" dirty="0" err="1"/>
              <a:t>MeToo</a:t>
            </a:r>
            <a:r>
              <a:rPr lang="en-US" b="1" cap="small" dirty="0"/>
              <a:t> Movement Defined</a:t>
            </a:r>
          </a:p>
        </p:txBody>
      </p:sp>
      <p:pic>
        <p:nvPicPr>
          <p:cNvPr id="1028" name="Picture 4" descr="Image result for united states supreme cou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5146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EA74849-DAE2-2C4E-8A30-A8C3411AC971}" type="slidenum">
              <a:rPr lang="en-US" smtClean="0"/>
              <a:t>292</a:t>
            </a:fld>
            <a:endParaRPr lang="en-US" dirty="0"/>
          </a:p>
        </p:txBody>
      </p:sp>
    </p:spTree>
    <p:extLst>
      <p:ext uri="{BB962C8B-B14F-4D97-AF65-F5344CB8AC3E}">
        <p14:creationId xmlns:p14="http://schemas.microsoft.com/office/powerpoint/2010/main" val="152666520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cap="small" dirty="0"/>
              <a:t>#</a:t>
            </a:r>
            <a:r>
              <a:rPr lang="en-US" b="1" cap="small" dirty="0" err="1"/>
              <a:t>MeToo</a:t>
            </a:r>
            <a:r>
              <a:rPr lang="en-US" b="1" cap="small" dirty="0"/>
              <a:t> Impact On EEOC</a:t>
            </a:r>
          </a:p>
        </p:txBody>
      </p:sp>
      <p:pic>
        <p:nvPicPr>
          <p:cNvPr id="1026" name="Picture 2" descr="Image result for eeoc images"/>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743200"/>
            <a:ext cx="3376613" cy="3376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EA74849-DAE2-2C4E-8A30-A8C3411AC971}" type="slidenum">
              <a:rPr lang="en-US" smtClean="0"/>
              <a:t>293</a:t>
            </a:fld>
            <a:endParaRPr lang="en-US" dirty="0"/>
          </a:p>
        </p:txBody>
      </p:sp>
    </p:spTree>
    <p:extLst>
      <p:ext uri="{BB962C8B-B14F-4D97-AF65-F5344CB8AC3E}">
        <p14:creationId xmlns:p14="http://schemas.microsoft.com/office/powerpoint/2010/main" val="102450905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95399" y="2438400"/>
            <a:ext cx="7321061" cy="4114800"/>
          </a:xfrm>
        </p:spPr>
        <p:txBody>
          <a:bodyPr>
            <a:normAutofit fontScale="70000" lnSpcReduction="20000"/>
          </a:bodyPr>
          <a:lstStyle/>
          <a:p>
            <a:pPr marL="342900" indent="-342900">
              <a:buClr>
                <a:schemeClr val="tx1"/>
              </a:buClr>
              <a:buFont typeface="Wingdings" panose="05000000000000000000" pitchFamily="2" charset="2"/>
              <a:buChar char="Ø"/>
            </a:pPr>
            <a:r>
              <a:rPr lang="en-US" sz="3600" dirty="0">
                <a:solidFill>
                  <a:schemeClr val="tx1"/>
                </a:solidFill>
              </a:rPr>
              <a:t>Proposed Enforcement Guidance on Unlawful Harassment</a:t>
            </a:r>
          </a:p>
          <a:p>
            <a:pPr marL="342900" indent="-342900">
              <a:buClr>
                <a:schemeClr val="tx1"/>
              </a:buClr>
              <a:buFont typeface="Wingdings" panose="05000000000000000000" pitchFamily="2" charset="2"/>
              <a:buChar char="Ø"/>
            </a:pPr>
            <a:r>
              <a:rPr lang="en-US" sz="3600" dirty="0">
                <a:solidFill>
                  <a:schemeClr val="tx1"/>
                </a:solidFill>
              </a:rPr>
              <a:t>Promising Practices for Preventing Harassment Guidance</a:t>
            </a:r>
          </a:p>
          <a:p>
            <a:pPr marL="342900" indent="-342900">
              <a:buClr>
                <a:schemeClr val="tx1"/>
              </a:buClr>
              <a:buFont typeface="Wingdings" panose="05000000000000000000" pitchFamily="2" charset="2"/>
              <a:buChar char="Ø"/>
            </a:pPr>
            <a:r>
              <a:rPr lang="en-US" sz="3600" dirty="0">
                <a:solidFill>
                  <a:schemeClr val="tx1"/>
                </a:solidFill>
              </a:rPr>
              <a:t>Checklists</a:t>
            </a:r>
          </a:p>
          <a:p>
            <a:pPr marL="1085850" lvl="1" indent="-342900">
              <a:buClr>
                <a:schemeClr val="tx1"/>
              </a:buClr>
              <a:buFont typeface="Wingdings" panose="05000000000000000000" pitchFamily="2" charset="2"/>
              <a:buChar char="Ø"/>
            </a:pPr>
            <a:r>
              <a:rPr lang="en-US" sz="3600" dirty="0">
                <a:solidFill>
                  <a:schemeClr val="tx1"/>
                </a:solidFill>
              </a:rPr>
              <a:t>Leadership and Accountability</a:t>
            </a:r>
          </a:p>
          <a:p>
            <a:pPr marL="1085850" lvl="1" indent="-342900">
              <a:buClr>
                <a:schemeClr val="tx1"/>
              </a:buClr>
              <a:buFont typeface="Wingdings" panose="05000000000000000000" pitchFamily="2" charset="2"/>
              <a:buChar char="Ø"/>
            </a:pPr>
            <a:r>
              <a:rPr lang="en-US" sz="3600" dirty="0">
                <a:solidFill>
                  <a:schemeClr val="tx1"/>
                </a:solidFill>
              </a:rPr>
              <a:t>Anti-Harassment Policy</a:t>
            </a:r>
          </a:p>
          <a:p>
            <a:pPr marL="1085850" lvl="1" indent="-342900">
              <a:buClr>
                <a:schemeClr val="tx1"/>
              </a:buClr>
              <a:buFont typeface="Wingdings" panose="05000000000000000000" pitchFamily="2" charset="2"/>
              <a:buChar char="Ø"/>
            </a:pPr>
            <a:r>
              <a:rPr lang="en-US" sz="3600" dirty="0">
                <a:solidFill>
                  <a:schemeClr val="tx1"/>
                </a:solidFill>
              </a:rPr>
              <a:t>Harassment Reporting System and Investigations</a:t>
            </a:r>
          </a:p>
          <a:p>
            <a:pPr marL="1085850" lvl="1" indent="-342900">
              <a:buClr>
                <a:schemeClr val="tx1"/>
              </a:buClr>
              <a:buFont typeface="Wingdings" panose="05000000000000000000" pitchFamily="2" charset="2"/>
              <a:buChar char="Ø"/>
            </a:pPr>
            <a:r>
              <a:rPr lang="en-US" sz="3600" dirty="0">
                <a:solidFill>
                  <a:schemeClr val="tx1"/>
                </a:solidFill>
              </a:rPr>
              <a:t>Compliance Training</a:t>
            </a:r>
          </a:p>
          <a:p>
            <a:pPr marL="1085850" lvl="1" indent="-342900">
              <a:buClr>
                <a:schemeClr val="tx1"/>
              </a:buClr>
              <a:buFont typeface="Wingdings" panose="05000000000000000000" pitchFamily="2" charset="2"/>
              <a:buChar char="Ø"/>
            </a:pPr>
            <a:r>
              <a:rPr lang="en-US" sz="3600" dirty="0">
                <a:solidFill>
                  <a:schemeClr val="tx1"/>
                </a:solidFill>
              </a:rPr>
              <a:t>Risk Factors and Responsive Strategies</a:t>
            </a:r>
          </a:p>
        </p:txBody>
      </p:sp>
      <p:sp>
        <p:nvSpPr>
          <p:cNvPr id="3" name="Title 2"/>
          <p:cNvSpPr>
            <a:spLocks noGrp="1"/>
          </p:cNvSpPr>
          <p:nvPr>
            <p:ph type="ctrTitle"/>
          </p:nvPr>
        </p:nvSpPr>
        <p:spPr/>
        <p:txBody>
          <a:bodyPr/>
          <a:lstStyle/>
          <a:p>
            <a:r>
              <a:rPr lang="en-US" b="1" cap="small" dirty="0"/>
              <a:t>EEOC Recent Developments</a:t>
            </a:r>
          </a:p>
        </p:txBody>
      </p:sp>
      <p:sp>
        <p:nvSpPr>
          <p:cNvPr id="4" name="Slide Number Placeholder 3"/>
          <p:cNvSpPr>
            <a:spLocks noGrp="1"/>
          </p:cNvSpPr>
          <p:nvPr>
            <p:ph type="sldNum" sz="quarter" idx="12"/>
          </p:nvPr>
        </p:nvSpPr>
        <p:spPr/>
        <p:txBody>
          <a:bodyPr/>
          <a:lstStyle/>
          <a:p>
            <a:fld id="{3EA74849-DAE2-2C4E-8A30-A8C3411AC971}" type="slidenum">
              <a:rPr lang="en-US" smtClean="0"/>
              <a:t>294</a:t>
            </a:fld>
            <a:endParaRPr lang="en-US" dirty="0"/>
          </a:p>
        </p:txBody>
      </p:sp>
    </p:spTree>
    <p:extLst>
      <p:ext uri="{BB962C8B-B14F-4D97-AF65-F5344CB8AC3E}">
        <p14:creationId xmlns:p14="http://schemas.microsoft.com/office/powerpoint/2010/main" val="175599041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0864" y="1066800"/>
            <a:ext cx="8159261" cy="943769"/>
          </a:xfrm>
        </p:spPr>
        <p:txBody>
          <a:bodyPr/>
          <a:lstStyle/>
          <a:p>
            <a:r>
              <a:rPr lang="en-US" b="1" cap="small" dirty="0"/>
              <a:t>#</a:t>
            </a:r>
            <a:r>
              <a:rPr lang="en-US" b="1" cap="small" dirty="0" err="1"/>
              <a:t>MeToo</a:t>
            </a:r>
            <a:r>
              <a:rPr lang="en-US" b="1" cap="small" dirty="0"/>
              <a:t> Impact on EEOC Enforcement In FY 2018</a:t>
            </a:r>
          </a:p>
        </p:txBody>
      </p:sp>
      <p:sp>
        <p:nvSpPr>
          <p:cNvPr id="4" name="Up Arrow 3"/>
          <p:cNvSpPr/>
          <p:nvPr/>
        </p:nvSpPr>
        <p:spPr>
          <a:xfrm>
            <a:off x="756557" y="2209800"/>
            <a:ext cx="2590800" cy="3810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75957" y="2133600"/>
            <a:ext cx="5034643" cy="4031873"/>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en-US" sz="2800" b="1" dirty="0">
                <a:solidFill>
                  <a:srgbClr val="020202"/>
                </a:solidFill>
                <a:latin typeface="+mn-lt"/>
              </a:rPr>
              <a:t>50% </a:t>
            </a:r>
            <a:r>
              <a:rPr lang="en-US" sz="2400" dirty="0">
                <a:solidFill>
                  <a:srgbClr val="020202"/>
                </a:solidFill>
                <a:latin typeface="+mn-lt"/>
              </a:rPr>
              <a:t>increase in lawsuits challenging sexual harassment filed by EEOC </a:t>
            </a:r>
          </a:p>
          <a:p>
            <a:pPr marL="342900" indent="-342900">
              <a:buClr>
                <a:schemeClr val="tx1"/>
              </a:buClr>
              <a:buFont typeface="Wingdings" panose="05000000000000000000" pitchFamily="2" charset="2"/>
              <a:buChar char="Ø"/>
            </a:pPr>
            <a:r>
              <a:rPr lang="en-US" sz="2800" b="1" dirty="0">
                <a:solidFill>
                  <a:srgbClr val="020202"/>
                </a:solidFill>
                <a:latin typeface="+mn-lt"/>
              </a:rPr>
              <a:t>12%</a:t>
            </a:r>
            <a:r>
              <a:rPr lang="en-US" sz="2400" b="1" dirty="0">
                <a:solidFill>
                  <a:srgbClr val="020202"/>
                </a:solidFill>
                <a:latin typeface="+mn-lt"/>
              </a:rPr>
              <a:t> </a:t>
            </a:r>
            <a:r>
              <a:rPr lang="en-US" sz="2400" dirty="0">
                <a:solidFill>
                  <a:srgbClr val="020202"/>
                </a:solidFill>
                <a:latin typeface="+mn-lt"/>
              </a:rPr>
              <a:t>increase in charges alleging sexual harassment filed with the EEOC</a:t>
            </a:r>
          </a:p>
          <a:p>
            <a:pPr marL="342900" indent="-342900">
              <a:buClr>
                <a:schemeClr val="tx1"/>
              </a:buClr>
              <a:buFont typeface="Wingdings" panose="05000000000000000000" pitchFamily="2" charset="2"/>
              <a:buChar char="Ø"/>
            </a:pPr>
            <a:r>
              <a:rPr lang="en-US" sz="2800" b="1" dirty="0">
                <a:solidFill>
                  <a:srgbClr val="020202"/>
                </a:solidFill>
                <a:latin typeface="+mn-lt"/>
              </a:rPr>
              <a:t>1200 </a:t>
            </a:r>
            <a:r>
              <a:rPr lang="en-US" sz="2400" dirty="0">
                <a:solidFill>
                  <a:srgbClr val="020202"/>
                </a:solidFill>
                <a:latin typeface="+mn-lt"/>
              </a:rPr>
              <a:t>charges resulted in reasonable cause findings</a:t>
            </a:r>
          </a:p>
          <a:p>
            <a:pPr marL="342900" indent="-342900">
              <a:buClr>
                <a:schemeClr val="tx1"/>
              </a:buClr>
              <a:buFont typeface="Wingdings" panose="05000000000000000000" pitchFamily="2" charset="2"/>
              <a:buChar char="Ø"/>
            </a:pPr>
            <a:r>
              <a:rPr lang="en-US" sz="2800" b="1" dirty="0">
                <a:solidFill>
                  <a:srgbClr val="020202"/>
                </a:solidFill>
                <a:latin typeface="+mn-lt"/>
              </a:rPr>
              <a:t>$70 million </a:t>
            </a:r>
            <a:r>
              <a:rPr lang="en-US" sz="2400" dirty="0">
                <a:solidFill>
                  <a:srgbClr val="020202"/>
                </a:solidFill>
                <a:latin typeface="+mn-lt"/>
              </a:rPr>
              <a:t>recovered for victims of sexual assault</a:t>
            </a:r>
            <a:endParaRPr lang="en-US" sz="2400" b="1" dirty="0">
              <a:solidFill>
                <a:srgbClr val="020202"/>
              </a:solidFill>
              <a:latin typeface="+mn-lt"/>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295</a:t>
            </a:fld>
            <a:endParaRPr lang="en-US" dirty="0"/>
          </a:p>
        </p:txBody>
      </p:sp>
    </p:spTree>
    <p:extLst>
      <p:ext uri="{BB962C8B-B14F-4D97-AF65-F5344CB8AC3E}">
        <p14:creationId xmlns:p14="http://schemas.microsoft.com/office/powerpoint/2010/main" val="21308461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3704492"/>
          </a:xfrm>
        </p:spPr>
        <p:txBody>
          <a:bodyPr>
            <a:normAutofit lnSpcReduction="10000"/>
          </a:bodyPr>
          <a:lstStyle/>
          <a:p>
            <a:pPr marL="342900" indent="-342900">
              <a:buClr>
                <a:schemeClr val="tx1"/>
              </a:buClr>
              <a:buFont typeface="Wingdings" panose="05000000000000000000" pitchFamily="2" charset="2"/>
              <a:buChar char="Ø"/>
            </a:pPr>
            <a:r>
              <a:rPr lang="en-US" sz="3600" b="1" dirty="0">
                <a:solidFill>
                  <a:schemeClr val="tx1"/>
                </a:solidFill>
              </a:rPr>
              <a:t>Rethinking </a:t>
            </a:r>
            <a:r>
              <a:rPr lang="en-US" sz="3600" dirty="0">
                <a:solidFill>
                  <a:schemeClr val="tx1"/>
                </a:solidFill>
              </a:rPr>
              <a:t>how they choose to investigate</a:t>
            </a:r>
          </a:p>
          <a:p>
            <a:pPr marL="1085850" lvl="1" indent="-342900">
              <a:buClr>
                <a:schemeClr val="tx1"/>
              </a:buClr>
              <a:buFont typeface="Wingdings" panose="05000000000000000000" pitchFamily="2" charset="2"/>
              <a:buChar char="Ø"/>
            </a:pPr>
            <a:r>
              <a:rPr lang="en-US" sz="3600" dirty="0">
                <a:solidFill>
                  <a:schemeClr val="tx1"/>
                </a:solidFill>
              </a:rPr>
              <a:t>Anonymous online complaints?</a:t>
            </a:r>
          </a:p>
          <a:p>
            <a:pPr marL="1085850" lvl="1" indent="-342900">
              <a:buClr>
                <a:schemeClr val="tx1"/>
              </a:buClr>
              <a:buFont typeface="Wingdings" panose="05000000000000000000" pitchFamily="2" charset="2"/>
              <a:buChar char="Ø"/>
            </a:pPr>
            <a:r>
              <a:rPr lang="en-US" sz="3600" dirty="0">
                <a:solidFill>
                  <a:schemeClr val="tx1"/>
                </a:solidFill>
              </a:rPr>
              <a:t>Harasser is a “model employee”?</a:t>
            </a:r>
          </a:p>
          <a:p>
            <a:pPr marL="1085850" lvl="1" indent="-342900">
              <a:buClr>
                <a:schemeClr val="tx1"/>
              </a:buClr>
              <a:buFont typeface="Wingdings" panose="05000000000000000000" pitchFamily="2" charset="2"/>
              <a:buChar char="Ø"/>
            </a:pPr>
            <a:r>
              <a:rPr lang="en-US" sz="3600" dirty="0">
                <a:solidFill>
                  <a:schemeClr val="tx1"/>
                </a:solidFill>
              </a:rPr>
              <a:t>Conduct off premises and after hours?</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066800"/>
            <a:ext cx="8159261" cy="1066800"/>
          </a:xfrm>
        </p:spPr>
        <p:txBody>
          <a:bodyPr/>
          <a:lstStyle/>
          <a:p>
            <a:r>
              <a:rPr lang="en-US" b="1" cap="small" dirty="0"/>
              <a:t>What Are Employers Doing In Response to #</a:t>
            </a:r>
            <a:r>
              <a:rPr lang="en-US" b="1" cap="small" dirty="0" err="1"/>
              <a:t>MeToo</a:t>
            </a:r>
            <a:r>
              <a:rPr lang="en-US" b="1" cap="small" dirty="0"/>
              <a:t>?</a:t>
            </a:r>
          </a:p>
        </p:txBody>
      </p:sp>
      <p:sp>
        <p:nvSpPr>
          <p:cNvPr id="4" name="Slide Number Placeholder 3"/>
          <p:cNvSpPr>
            <a:spLocks noGrp="1"/>
          </p:cNvSpPr>
          <p:nvPr>
            <p:ph type="sldNum" sz="quarter" idx="12"/>
          </p:nvPr>
        </p:nvSpPr>
        <p:spPr/>
        <p:txBody>
          <a:bodyPr/>
          <a:lstStyle/>
          <a:p>
            <a:fld id="{3EA74849-DAE2-2C4E-8A30-A8C3411AC971}" type="slidenum">
              <a:rPr lang="en-US" smtClean="0"/>
              <a:t>296</a:t>
            </a:fld>
            <a:endParaRPr lang="en-US" dirty="0"/>
          </a:p>
        </p:txBody>
      </p:sp>
    </p:spTree>
    <p:extLst>
      <p:ext uri="{BB962C8B-B14F-4D97-AF65-F5344CB8AC3E}">
        <p14:creationId xmlns:p14="http://schemas.microsoft.com/office/powerpoint/2010/main" val="64278612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038600"/>
          </a:xfrm>
        </p:spPr>
        <p:txBody>
          <a:bodyPr>
            <a:normAutofit lnSpcReduction="10000"/>
          </a:bodyPr>
          <a:lstStyle/>
          <a:p>
            <a:pPr marL="342900" indent="-342900">
              <a:buClr>
                <a:schemeClr val="tx1"/>
              </a:buClr>
              <a:buFont typeface="Wingdings" panose="05000000000000000000" pitchFamily="2" charset="2"/>
              <a:buChar char="Ø"/>
            </a:pPr>
            <a:r>
              <a:rPr lang="en-US" sz="3600" b="1" dirty="0">
                <a:solidFill>
                  <a:schemeClr val="tx1"/>
                </a:solidFill>
              </a:rPr>
              <a:t>Reevaluating </a:t>
            </a:r>
            <a:r>
              <a:rPr lang="en-US" sz="3600" dirty="0">
                <a:solidFill>
                  <a:schemeClr val="tx1"/>
                </a:solidFill>
              </a:rPr>
              <a:t>sexual harassment training programs and policies </a:t>
            </a:r>
          </a:p>
          <a:p>
            <a:pPr marL="1085850" lvl="1" indent="-342900">
              <a:buClr>
                <a:schemeClr val="tx1"/>
              </a:buClr>
              <a:buFont typeface="Wingdings" panose="05000000000000000000" pitchFamily="2" charset="2"/>
              <a:buChar char="Ø"/>
            </a:pPr>
            <a:r>
              <a:rPr lang="en-US" sz="3600" dirty="0">
                <a:solidFill>
                  <a:schemeClr val="tx1"/>
                </a:solidFill>
              </a:rPr>
              <a:t>Live and online interactive trainings</a:t>
            </a:r>
          </a:p>
          <a:p>
            <a:pPr marL="1085850" lvl="1" indent="-342900">
              <a:buClr>
                <a:schemeClr val="tx1"/>
              </a:buClr>
              <a:buFont typeface="Wingdings" panose="05000000000000000000" pitchFamily="2" charset="2"/>
              <a:buChar char="Ø"/>
            </a:pPr>
            <a:r>
              <a:rPr lang="en-US" sz="3600" dirty="0">
                <a:solidFill>
                  <a:schemeClr val="tx1"/>
                </a:solidFill>
              </a:rPr>
              <a:t>Targeted trainings for different levels of employees</a:t>
            </a:r>
          </a:p>
          <a:p>
            <a:pPr marL="1485900" lvl="2" indent="-342900">
              <a:buClr>
                <a:schemeClr val="tx1"/>
              </a:buClr>
              <a:buFont typeface="Wingdings" panose="05000000000000000000" pitchFamily="2" charset="2"/>
              <a:buChar char="Ø"/>
            </a:pPr>
            <a:r>
              <a:rPr lang="en-US" sz="3600" i="1" dirty="0">
                <a:solidFill>
                  <a:schemeClr val="tx1"/>
                </a:solidFill>
              </a:rPr>
              <a:t>i.e.,</a:t>
            </a:r>
            <a:r>
              <a:rPr lang="en-US" sz="3600" dirty="0">
                <a:solidFill>
                  <a:schemeClr val="tx1"/>
                </a:solidFill>
              </a:rPr>
              <a:t> management, supervisors, employees</a:t>
            </a:r>
          </a:p>
          <a:p>
            <a:pPr lvl="1" indent="0">
              <a:buNone/>
            </a:pPr>
            <a:endParaRPr lang="en-US" dirty="0"/>
          </a:p>
        </p:txBody>
      </p:sp>
      <p:sp>
        <p:nvSpPr>
          <p:cNvPr id="3" name="Title 2"/>
          <p:cNvSpPr>
            <a:spLocks noGrp="1"/>
          </p:cNvSpPr>
          <p:nvPr>
            <p:ph type="ctrTitle"/>
          </p:nvPr>
        </p:nvSpPr>
        <p:spPr>
          <a:xfrm>
            <a:off x="457200" y="1091314"/>
            <a:ext cx="8159261" cy="966086"/>
          </a:xfrm>
        </p:spPr>
        <p:txBody>
          <a:bodyPr/>
          <a:lstStyle/>
          <a:p>
            <a:r>
              <a:rPr lang="en-US" b="1" cap="small" dirty="0"/>
              <a:t>What Are Employers Doing In Response to #</a:t>
            </a:r>
            <a:r>
              <a:rPr lang="en-US" b="1" cap="small" dirty="0" err="1"/>
              <a:t>MeToo</a:t>
            </a:r>
            <a:r>
              <a:rPr lang="en-US" b="1" cap="small" dirty="0"/>
              <a:t>?</a:t>
            </a:r>
          </a:p>
        </p:txBody>
      </p:sp>
      <p:sp>
        <p:nvSpPr>
          <p:cNvPr id="4" name="Slide Number Placeholder 3"/>
          <p:cNvSpPr>
            <a:spLocks noGrp="1"/>
          </p:cNvSpPr>
          <p:nvPr>
            <p:ph type="sldNum" sz="quarter" idx="12"/>
          </p:nvPr>
        </p:nvSpPr>
        <p:spPr/>
        <p:txBody>
          <a:bodyPr/>
          <a:lstStyle/>
          <a:p>
            <a:fld id="{3EA74849-DAE2-2C4E-8A30-A8C3411AC971}" type="slidenum">
              <a:rPr lang="en-US" smtClean="0"/>
              <a:t>297</a:t>
            </a:fld>
            <a:endParaRPr lang="en-US" dirty="0"/>
          </a:p>
        </p:txBody>
      </p:sp>
    </p:spTree>
    <p:extLst>
      <p:ext uri="{BB962C8B-B14F-4D97-AF65-F5344CB8AC3E}">
        <p14:creationId xmlns:p14="http://schemas.microsoft.com/office/powerpoint/2010/main" val="73166648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237892"/>
          </a:xfrm>
        </p:spPr>
        <p:txBody>
          <a:bodyPr>
            <a:noAutofit/>
          </a:bodyPr>
          <a:lstStyle/>
          <a:p>
            <a:pPr marL="342900" indent="-342900">
              <a:buClr>
                <a:schemeClr val="tx1"/>
              </a:buClr>
              <a:buFont typeface="Wingdings" panose="05000000000000000000" pitchFamily="2" charset="2"/>
              <a:buChar char="Ø"/>
            </a:pPr>
            <a:r>
              <a:rPr lang="en-US" sz="3200" b="1" dirty="0">
                <a:solidFill>
                  <a:schemeClr val="tx1"/>
                </a:solidFill>
              </a:rPr>
              <a:t>Revising </a:t>
            </a:r>
            <a:r>
              <a:rPr lang="en-US" sz="3200" dirty="0">
                <a:solidFill>
                  <a:schemeClr val="tx1"/>
                </a:solidFill>
              </a:rPr>
              <a:t>reporting and investigation of sexual harassment claims </a:t>
            </a:r>
          </a:p>
          <a:p>
            <a:pPr marL="1085850" lvl="1" indent="-342900">
              <a:buClr>
                <a:schemeClr val="tx1"/>
              </a:buClr>
              <a:buFont typeface="Wingdings" panose="05000000000000000000" pitchFamily="2" charset="2"/>
              <a:buChar char="Ø"/>
            </a:pPr>
            <a:r>
              <a:rPr lang="en-US" sz="3200" dirty="0">
                <a:solidFill>
                  <a:schemeClr val="tx1"/>
                </a:solidFill>
              </a:rPr>
              <a:t>Making it easier to make an internal complaint</a:t>
            </a:r>
          </a:p>
          <a:p>
            <a:pPr marL="1085850" lvl="1" indent="-342900">
              <a:buClr>
                <a:schemeClr val="tx1"/>
              </a:buClr>
              <a:buFont typeface="Wingdings" panose="05000000000000000000" pitchFamily="2" charset="2"/>
              <a:buChar char="Ø"/>
            </a:pPr>
            <a:r>
              <a:rPr lang="en-US" sz="3200" dirty="0">
                <a:solidFill>
                  <a:schemeClr val="tx1"/>
                </a:solidFill>
              </a:rPr>
              <a:t>Improving HR’s ability to investigate complaints</a:t>
            </a:r>
          </a:p>
          <a:p>
            <a:pPr marL="1085850" lvl="1" indent="-342900">
              <a:buClr>
                <a:schemeClr val="tx1"/>
              </a:buClr>
              <a:buFont typeface="Wingdings" panose="05000000000000000000" pitchFamily="2" charset="2"/>
              <a:buChar char="Ø"/>
            </a:pPr>
            <a:r>
              <a:rPr lang="en-US" sz="3200" dirty="0">
                <a:solidFill>
                  <a:schemeClr val="tx1"/>
                </a:solidFill>
              </a:rPr>
              <a:t>Obtaining outside counsel to investigate complaints</a:t>
            </a:r>
          </a:p>
        </p:txBody>
      </p:sp>
      <p:sp>
        <p:nvSpPr>
          <p:cNvPr id="3" name="Title 2"/>
          <p:cNvSpPr>
            <a:spLocks noGrp="1"/>
          </p:cNvSpPr>
          <p:nvPr>
            <p:ph type="ctrTitle"/>
          </p:nvPr>
        </p:nvSpPr>
        <p:spPr>
          <a:xfrm>
            <a:off x="457200" y="1091314"/>
            <a:ext cx="8159261" cy="889886"/>
          </a:xfrm>
        </p:spPr>
        <p:txBody>
          <a:bodyPr/>
          <a:lstStyle/>
          <a:p>
            <a:r>
              <a:rPr lang="en-US" b="1" cap="small" dirty="0"/>
              <a:t>What Are Employers Doing In Response to #</a:t>
            </a:r>
            <a:r>
              <a:rPr lang="en-US" b="1" cap="small" dirty="0" err="1"/>
              <a:t>MeToo</a:t>
            </a:r>
            <a:r>
              <a:rPr lang="en-US" b="1" cap="small" dirty="0"/>
              <a:t>?</a:t>
            </a:r>
          </a:p>
        </p:txBody>
      </p:sp>
      <p:sp>
        <p:nvSpPr>
          <p:cNvPr id="4" name="Slide Number Placeholder 3"/>
          <p:cNvSpPr>
            <a:spLocks noGrp="1"/>
          </p:cNvSpPr>
          <p:nvPr>
            <p:ph type="sldNum" sz="quarter" idx="12"/>
          </p:nvPr>
        </p:nvSpPr>
        <p:spPr/>
        <p:txBody>
          <a:bodyPr/>
          <a:lstStyle/>
          <a:p>
            <a:fld id="{3EA74849-DAE2-2C4E-8A30-A8C3411AC971}" type="slidenum">
              <a:rPr lang="en-US" smtClean="0"/>
              <a:t>298</a:t>
            </a:fld>
            <a:endParaRPr lang="en-US" dirty="0"/>
          </a:p>
        </p:txBody>
      </p:sp>
    </p:spTree>
    <p:extLst>
      <p:ext uri="{BB962C8B-B14F-4D97-AF65-F5344CB8AC3E}">
        <p14:creationId xmlns:p14="http://schemas.microsoft.com/office/powerpoint/2010/main" val="22673292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237892"/>
          </a:xfrm>
        </p:spPr>
        <p:txBody>
          <a:bodyPr>
            <a:normAutofit fontScale="92500" lnSpcReduction="20000"/>
          </a:bodyPr>
          <a:lstStyle/>
          <a:p>
            <a:pPr marL="342900" indent="-342900">
              <a:buClr>
                <a:schemeClr val="tx1"/>
              </a:buClr>
              <a:buFont typeface="Wingdings" panose="05000000000000000000" pitchFamily="2" charset="2"/>
              <a:buChar char="Ø"/>
            </a:pPr>
            <a:r>
              <a:rPr lang="en-US" sz="3200" b="1" dirty="0">
                <a:solidFill>
                  <a:schemeClr val="tx1"/>
                </a:solidFill>
              </a:rPr>
              <a:t>Reviewing </a:t>
            </a:r>
            <a:r>
              <a:rPr lang="en-US" sz="3200" dirty="0">
                <a:solidFill>
                  <a:schemeClr val="tx1"/>
                </a:solidFill>
              </a:rPr>
              <a:t>consensual relationship policies</a:t>
            </a:r>
          </a:p>
          <a:p>
            <a:pPr marL="1085850" lvl="1" indent="-342900">
              <a:buClr>
                <a:schemeClr val="tx1"/>
              </a:buClr>
              <a:buFont typeface="Wingdings" panose="05000000000000000000" pitchFamily="2" charset="2"/>
              <a:buChar char="Ø"/>
            </a:pPr>
            <a:r>
              <a:rPr lang="en-US" sz="3200" dirty="0">
                <a:solidFill>
                  <a:schemeClr val="tx1"/>
                </a:solidFill>
              </a:rPr>
              <a:t>Upholding appropriate boundaries?</a:t>
            </a:r>
          </a:p>
          <a:p>
            <a:pPr marL="1085850" lvl="1" indent="-342900">
              <a:buClr>
                <a:schemeClr val="tx1"/>
              </a:buClr>
              <a:buFont typeface="Wingdings" panose="05000000000000000000" pitchFamily="2" charset="2"/>
              <a:buChar char="Ø"/>
            </a:pPr>
            <a:r>
              <a:rPr lang="en-US" sz="3200" dirty="0">
                <a:solidFill>
                  <a:schemeClr val="tx1"/>
                </a:solidFill>
              </a:rPr>
              <a:t>Prohibiting or just discouraging manager/subordinate relationships?</a:t>
            </a:r>
          </a:p>
          <a:p>
            <a:pPr marL="1085850" lvl="1" indent="-342900">
              <a:buClr>
                <a:schemeClr val="tx1"/>
              </a:buClr>
              <a:buFont typeface="Wingdings" panose="05000000000000000000" pitchFamily="2" charset="2"/>
              <a:buChar char="Ø"/>
            </a:pPr>
            <a:r>
              <a:rPr lang="en-US" sz="3200" dirty="0">
                <a:solidFill>
                  <a:schemeClr val="tx1"/>
                </a:solidFill>
              </a:rPr>
              <a:t>Right to modify reporting structures included?</a:t>
            </a:r>
          </a:p>
          <a:p>
            <a:pPr marL="1085850" lvl="1" indent="-342900">
              <a:buClr>
                <a:schemeClr val="tx1"/>
              </a:buClr>
              <a:buFont typeface="Wingdings" panose="05000000000000000000" pitchFamily="2" charset="2"/>
              <a:buChar char="Ø"/>
            </a:pPr>
            <a:r>
              <a:rPr lang="en-US" sz="3200" dirty="0">
                <a:solidFill>
                  <a:schemeClr val="tx1"/>
                </a:solidFill>
              </a:rPr>
              <a:t>Prohibiting physical contact at work?</a:t>
            </a:r>
          </a:p>
          <a:p>
            <a:pPr marL="1085850" lvl="1" indent="-342900">
              <a:buClr>
                <a:schemeClr val="tx1"/>
              </a:buClr>
              <a:buFont typeface="Wingdings" panose="05000000000000000000" pitchFamily="2" charset="2"/>
              <a:buChar char="Ø"/>
            </a:pPr>
            <a:r>
              <a:rPr lang="en-US" sz="3200" dirty="0">
                <a:solidFill>
                  <a:schemeClr val="tx1"/>
                </a:solidFill>
              </a:rPr>
              <a:t>Does it manage the risk of unlawful discrimination claims?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889886"/>
          </a:xfrm>
        </p:spPr>
        <p:txBody>
          <a:bodyPr/>
          <a:lstStyle/>
          <a:p>
            <a:r>
              <a:rPr lang="en-US" b="1" cap="small" dirty="0"/>
              <a:t>What Are Employers Doing In Response to #</a:t>
            </a:r>
            <a:r>
              <a:rPr lang="en-US" b="1" cap="small" dirty="0" err="1"/>
              <a:t>MeToo</a:t>
            </a:r>
            <a:r>
              <a:rPr lang="en-US" b="1" cap="small" dirty="0"/>
              <a:t>?</a:t>
            </a:r>
          </a:p>
        </p:txBody>
      </p:sp>
      <p:sp>
        <p:nvSpPr>
          <p:cNvPr id="4" name="Slide Number Placeholder 3"/>
          <p:cNvSpPr>
            <a:spLocks noGrp="1"/>
          </p:cNvSpPr>
          <p:nvPr>
            <p:ph type="sldNum" sz="quarter" idx="12"/>
          </p:nvPr>
        </p:nvSpPr>
        <p:spPr/>
        <p:txBody>
          <a:bodyPr/>
          <a:lstStyle/>
          <a:p>
            <a:fld id="{3EA74849-DAE2-2C4E-8A30-A8C3411AC971}" type="slidenum">
              <a:rPr lang="en-US" smtClean="0"/>
              <a:t>299</a:t>
            </a:fld>
            <a:endParaRPr lang="en-US" dirty="0"/>
          </a:p>
        </p:txBody>
      </p:sp>
    </p:spTree>
    <p:extLst>
      <p:ext uri="{BB962C8B-B14F-4D97-AF65-F5344CB8AC3E}">
        <p14:creationId xmlns:p14="http://schemas.microsoft.com/office/powerpoint/2010/main" val="189312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645024"/>
            <a:ext cx="8640960" cy="1969393"/>
          </a:xfrm>
        </p:spPr>
        <p:txBody>
          <a:bodyPr rtlCol="0">
            <a:normAutofit/>
          </a:bodyPr>
          <a:lstStyle/>
          <a:p>
            <a:r>
              <a:rPr lang="en-US" sz="4000" u="sng" dirty="0" smtClean="0">
                <a:solidFill>
                  <a:srgbClr val="002060"/>
                </a:solidFill>
              </a:rPr>
              <a:t>Personnel </a:t>
            </a:r>
            <a:r>
              <a:rPr lang="en-US" sz="4000" u="sng" smtClean="0">
                <a:solidFill>
                  <a:srgbClr val="002060"/>
                </a:solidFill>
              </a:rPr>
              <a:t>Policies </a:t>
            </a:r>
          </a:p>
          <a:p>
            <a:r>
              <a:rPr lang="en-US" sz="4000" u="sng" smtClean="0">
                <a:solidFill>
                  <a:srgbClr val="002060"/>
                </a:solidFill>
              </a:rPr>
              <a:t>Under the New NLRB</a:t>
            </a:r>
            <a:endParaRPr lang="en-US" sz="3200" dirty="0">
              <a:solidFill>
                <a:srgbClr val="002060"/>
              </a:solidFill>
            </a:endParaRPr>
          </a:p>
          <a:p>
            <a:pPr eaLnBrk="1" fontAlgn="auto" hangingPunct="1">
              <a:spcAft>
                <a:spcPct val="0"/>
              </a:spcAft>
              <a:buFont typeface="Arial"/>
              <a:buNone/>
              <a:defRPr/>
            </a:pPr>
            <a:endParaRPr lang="en-US" sz="3200" b="1" dirty="0" smtClean="0">
              <a:solidFill>
                <a:schemeClr val="tx2">
                  <a:lumMod val="75000"/>
                </a:schemeClr>
              </a:solidFill>
            </a:endParaRPr>
          </a:p>
        </p:txBody>
      </p:sp>
    </p:spTree>
    <p:extLst>
      <p:ext uri="{BB962C8B-B14F-4D97-AF65-F5344CB8AC3E}">
        <p14:creationId xmlns:p14="http://schemas.microsoft.com/office/powerpoint/2010/main" val="5597376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Confidentiality</a:t>
            </a:r>
          </a:p>
          <a:p>
            <a:pPr algn="just"/>
            <a:r>
              <a:rPr lang="en-US" u="sng" dirty="0" smtClean="0"/>
              <a:t>Dura-Line Corp.</a:t>
            </a:r>
            <a:r>
              <a:rPr lang="en-US" dirty="0" smtClean="0"/>
              <a:t>, 366 NLRB No. 126 (2018)</a:t>
            </a:r>
          </a:p>
          <a:p>
            <a:pPr lvl="1" algn="just"/>
            <a:r>
              <a:rPr lang="en-US" dirty="0" smtClean="0"/>
              <a:t>Employee challenged NDA as intended to prevent union activity.</a:t>
            </a:r>
          </a:p>
          <a:p>
            <a:pPr lvl="1" algn="just"/>
            <a:r>
              <a:rPr lang="en-US" dirty="0" smtClean="0"/>
              <a:t>NLRB upheld NDA.</a:t>
            </a:r>
          </a:p>
          <a:p>
            <a:pPr lvl="1" algn="just"/>
            <a:r>
              <a:rPr lang="en-US" dirty="0" smtClean="0"/>
              <a:t>Held that employer had legitimate concerns about controlling timing and disclosure of relocation news.</a:t>
            </a:r>
          </a:p>
          <a:p>
            <a:pPr marL="457200" lvl="1" indent="0" algn="just">
              <a:buNone/>
            </a:pPr>
            <a:endParaRPr lang="en-US" dirty="0"/>
          </a:p>
          <a:p>
            <a:pPr algn="just"/>
            <a:endParaRPr lang="en-US" b="1" u="sng"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30</a:t>
            </a:fld>
            <a:endParaRPr lang="en-US">
              <a:solidFill>
                <a:srgbClr val="9C4636">
                  <a:tint val="75000"/>
                </a:srgbClr>
              </a:solidFill>
            </a:endParaRPr>
          </a:p>
        </p:txBody>
      </p:sp>
    </p:spTree>
    <p:extLst>
      <p:ext uri="{BB962C8B-B14F-4D97-AF65-F5344CB8AC3E}">
        <p14:creationId xmlns:p14="http://schemas.microsoft.com/office/powerpoint/2010/main" val="1558543279"/>
      </p:ext>
    </p:extLst>
  </p:cSld>
  <p:clrMapOvr>
    <a:masterClrMapping/>
  </p:clrMapOv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14800"/>
          </a:xfrm>
        </p:spPr>
        <p:txBody>
          <a:bodyPr>
            <a:normAutofit/>
          </a:bodyPr>
          <a:lstStyle/>
          <a:p>
            <a:pPr marL="342900" indent="-342900">
              <a:buClr>
                <a:schemeClr val="tx1"/>
              </a:buClr>
              <a:buFont typeface="Wingdings" panose="05000000000000000000" pitchFamily="2" charset="2"/>
              <a:buChar char="Ø"/>
            </a:pPr>
            <a:r>
              <a:rPr lang="en-US" sz="3200" b="1" dirty="0">
                <a:solidFill>
                  <a:schemeClr val="tx1"/>
                </a:solidFill>
              </a:rPr>
              <a:t>Opting </a:t>
            </a:r>
            <a:r>
              <a:rPr lang="en-US" sz="3200" dirty="0">
                <a:solidFill>
                  <a:schemeClr val="tx1"/>
                </a:solidFill>
              </a:rPr>
              <a:t>for culture shifts</a:t>
            </a:r>
          </a:p>
          <a:p>
            <a:pPr marL="1085850" lvl="1" indent="-342900">
              <a:buClr>
                <a:schemeClr val="tx1"/>
              </a:buClr>
              <a:buFont typeface="Wingdings" panose="05000000000000000000" pitchFamily="2" charset="2"/>
              <a:buChar char="Ø"/>
            </a:pPr>
            <a:r>
              <a:rPr lang="en-US" sz="3200" dirty="0">
                <a:solidFill>
                  <a:schemeClr val="tx1"/>
                </a:solidFill>
              </a:rPr>
              <a:t>Less alcohol and more food options at company events</a:t>
            </a:r>
          </a:p>
          <a:p>
            <a:pPr marL="1085850" lvl="1" indent="-342900">
              <a:buClr>
                <a:schemeClr val="tx1"/>
              </a:buClr>
              <a:buFont typeface="Wingdings" panose="05000000000000000000" pitchFamily="2" charset="2"/>
              <a:buChar char="Ø"/>
            </a:pPr>
            <a:r>
              <a:rPr lang="en-US" sz="3200" dirty="0">
                <a:solidFill>
                  <a:schemeClr val="tx1"/>
                </a:solidFill>
              </a:rPr>
              <a:t>Actively engaging internal or external individuals to monitor suspicious and/or inappropriate behavior at company events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966086"/>
          </a:xfrm>
        </p:spPr>
        <p:txBody>
          <a:bodyPr/>
          <a:lstStyle/>
          <a:p>
            <a:r>
              <a:rPr lang="en-US" b="1" cap="small" dirty="0"/>
              <a:t>What Are Employers Doing In Response to #</a:t>
            </a:r>
            <a:r>
              <a:rPr lang="en-US" b="1" cap="small" dirty="0" err="1"/>
              <a:t>MeToo</a:t>
            </a:r>
            <a:r>
              <a:rPr lang="en-US" b="1" cap="small" dirty="0"/>
              <a:t>?</a:t>
            </a:r>
          </a:p>
        </p:txBody>
      </p:sp>
      <p:sp>
        <p:nvSpPr>
          <p:cNvPr id="4" name="Slide Number Placeholder 3"/>
          <p:cNvSpPr>
            <a:spLocks noGrp="1"/>
          </p:cNvSpPr>
          <p:nvPr>
            <p:ph type="sldNum" sz="quarter" idx="12"/>
          </p:nvPr>
        </p:nvSpPr>
        <p:spPr/>
        <p:txBody>
          <a:bodyPr/>
          <a:lstStyle/>
          <a:p>
            <a:fld id="{3EA74849-DAE2-2C4E-8A30-A8C3411AC971}" type="slidenum">
              <a:rPr lang="en-US" smtClean="0"/>
              <a:t>300</a:t>
            </a:fld>
            <a:endParaRPr lang="en-US" dirty="0"/>
          </a:p>
        </p:txBody>
      </p:sp>
    </p:spTree>
    <p:extLst>
      <p:ext uri="{BB962C8B-B14F-4D97-AF65-F5344CB8AC3E}">
        <p14:creationId xmlns:p14="http://schemas.microsoft.com/office/powerpoint/2010/main" val="35155635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2157046"/>
            <a:ext cx="8159260" cy="4396154"/>
          </a:xfrm>
        </p:spPr>
        <p:txBody>
          <a:bodyPr>
            <a:noAutofit/>
          </a:bodyPr>
          <a:lstStyle/>
          <a:p>
            <a:pPr marL="457200" indent="-457200" algn="just"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Having an easy to understand, comprehensive, and enforced harassment policy is </a:t>
            </a:r>
            <a:r>
              <a:rPr lang="en-US" altLang="en-US" sz="2600" b="1" dirty="0">
                <a:solidFill>
                  <a:schemeClr val="bg2">
                    <a:lumMod val="10000"/>
                  </a:schemeClr>
                </a:solidFill>
                <a:latin typeface="+mn-lt"/>
              </a:rPr>
              <a:t>non-negotiable.</a:t>
            </a:r>
          </a:p>
          <a:p>
            <a:pPr marL="457200" indent="-457200" algn="just"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It is the first step toward protecting employees from harassment.</a:t>
            </a: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36778"/>
          </a:xfrm>
        </p:spPr>
        <p:txBody>
          <a:bodyPr/>
          <a:lstStyle/>
          <a:p>
            <a:pPr algn="ctr">
              <a:defRPr/>
            </a:pPr>
            <a:r>
              <a:rPr lang="en-US" b="1" cap="small" dirty="0">
                <a:latin typeface="+mn-lt"/>
              </a:rPr>
              <a:t>To avoid liability Employers Must Have Harassment Policies</a:t>
            </a:r>
          </a:p>
        </p:txBody>
      </p:sp>
      <p:sp>
        <p:nvSpPr>
          <p:cNvPr id="4" name="Slide Number Placeholder 3"/>
          <p:cNvSpPr>
            <a:spLocks noGrp="1"/>
          </p:cNvSpPr>
          <p:nvPr>
            <p:ph type="sldNum" sz="quarter" idx="12"/>
          </p:nvPr>
        </p:nvSpPr>
        <p:spPr/>
        <p:txBody>
          <a:bodyPr/>
          <a:lstStyle/>
          <a:p>
            <a:fld id="{3EA74849-DAE2-2C4E-8A30-A8C3411AC971}" type="slidenum">
              <a:rPr lang="en-US" smtClean="0"/>
              <a:t>301</a:t>
            </a:fld>
            <a:endParaRPr lang="en-US" dirty="0"/>
          </a:p>
        </p:txBody>
      </p:sp>
    </p:spTree>
    <p:extLst>
      <p:ext uri="{BB962C8B-B14F-4D97-AF65-F5344CB8AC3E}">
        <p14:creationId xmlns:p14="http://schemas.microsoft.com/office/powerpoint/2010/main" val="419692439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396154"/>
          </a:xfrm>
        </p:spPr>
        <p:txBody>
          <a:bodyPr>
            <a:noAutofit/>
          </a:bodyPr>
          <a:lstStyle/>
          <a:p>
            <a:pPr marL="457200" indent="-457200" algn="just">
              <a:spcBef>
                <a:spcPts val="600"/>
              </a:spcBef>
              <a:spcAft>
                <a:spcPts val="600"/>
              </a:spcAft>
              <a:buClr>
                <a:schemeClr val="tx1"/>
              </a:buClr>
              <a:buFont typeface="Wingdings"/>
              <a:buChar char="Ø"/>
              <a:defRPr/>
            </a:pPr>
            <a:r>
              <a:rPr lang="en-US" altLang="en-US" sz="3200" dirty="0">
                <a:solidFill>
                  <a:schemeClr val="bg2">
                    <a:lumMod val="10000"/>
                  </a:schemeClr>
                </a:solidFill>
                <a:latin typeface="+mn-lt"/>
              </a:rPr>
              <a:t>If an employee believes that he/she has been subject to inappropriate behavior, the employee must report the behavior so the employer can conduct an investigation and stop the behavior if it is occurring.</a:t>
            </a:r>
          </a:p>
        </p:txBody>
      </p:sp>
      <p:sp>
        <p:nvSpPr>
          <p:cNvPr id="3" name="Title 2"/>
          <p:cNvSpPr>
            <a:spLocks noGrp="1"/>
          </p:cNvSpPr>
          <p:nvPr>
            <p:ph type="ctrTitle"/>
          </p:nvPr>
        </p:nvSpPr>
        <p:spPr>
          <a:xfrm>
            <a:off x="457200" y="1091314"/>
            <a:ext cx="8159261" cy="966086"/>
          </a:xfrm>
        </p:spPr>
        <p:txBody>
          <a:bodyPr/>
          <a:lstStyle/>
          <a:p>
            <a:pPr algn="ctr">
              <a:defRPr/>
            </a:pPr>
            <a:r>
              <a:rPr lang="en-US" b="1" cap="small" dirty="0">
                <a:latin typeface="+mn-lt"/>
              </a:rPr>
              <a:t>Policy Basics: </a:t>
            </a:r>
            <a:br>
              <a:rPr lang="en-US" b="1" cap="small" dirty="0">
                <a:latin typeface="+mn-lt"/>
              </a:rPr>
            </a:br>
            <a:r>
              <a:rPr lang="en-US" b="1" cap="small" dirty="0">
                <a:latin typeface="+mn-lt"/>
              </a:rPr>
              <a:t>Employee Responsibilities</a:t>
            </a:r>
          </a:p>
        </p:txBody>
      </p:sp>
      <p:sp>
        <p:nvSpPr>
          <p:cNvPr id="4" name="Slide Number Placeholder 3"/>
          <p:cNvSpPr>
            <a:spLocks noGrp="1"/>
          </p:cNvSpPr>
          <p:nvPr>
            <p:ph type="sldNum" sz="quarter" idx="12"/>
          </p:nvPr>
        </p:nvSpPr>
        <p:spPr/>
        <p:txBody>
          <a:bodyPr/>
          <a:lstStyle/>
          <a:p>
            <a:fld id="{3EA74849-DAE2-2C4E-8A30-A8C3411AC971}" type="slidenum">
              <a:rPr lang="en-US" smtClean="0"/>
              <a:t>302</a:t>
            </a:fld>
            <a:endParaRPr lang="en-US" dirty="0"/>
          </a:p>
        </p:txBody>
      </p:sp>
    </p:spTree>
    <p:extLst>
      <p:ext uri="{BB962C8B-B14F-4D97-AF65-F5344CB8AC3E}">
        <p14:creationId xmlns:p14="http://schemas.microsoft.com/office/powerpoint/2010/main" val="311623965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45176"/>
          </a:xfrm>
        </p:spPr>
        <p:txBody>
          <a:bodyPr>
            <a:noAutofit/>
          </a:bodyPr>
          <a:lstStyle/>
          <a:p>
            <a:pPr marL="457200" indent="-457200" algn="just">
              <a:spcBef>
                <a:spcPts val="600"/>
              </a:spcBef>
              <a:spcAft>
                <a:spcPts val="600"/>
              </a:spcAft>
              <a:buClr>
                <a:schemeClr val="tx1"/>
              </a:buClr>
              <a:buFont typeface="Wingdings" pitchFamily="2" charset="2"/>
              <a:buChar char="Ø"/>
              <a:defRPr/>
            </a:pPr>
            <a:r>
              <a:rPr lang="en-US" altLang="en-US" sz="3000" dirty="0">
                <a:solidFill>
                  <a:schemeClr val="bg2">
                    <a:lumMod val="10000"/>
                  </a:schemeClr>
                </a:solidFill>
                <a:latin typeface="+mn-lt"/>
              </a:rPr>
              <a:t>If an employer receives a report of inappropriate behavior or the employer is aware or becomes aware of potentially inappropriate behavior, the employer must conduct an investigation and if the behavior is substantiated, it must take timely and appropriate action to stop the behavior.  </a:t>
            </a:r>
          </a:p>
          <a:p>
            <a:pPr>
              <a:lnSpc>
                <a:spcPct val="80000"/>
              </a:lnSpc>
              <a:spcBef>
                <a:spcPts val="600"/>
              </a:spcBef>
              <a:spcAft>
                <a:spcPts val="1200"/>
              </a:spcAft>
            </a:pPr>
            <a:endParaRPr lang="en-US" altLang="en-US" sz="3200" dirty="0">
              <a:solidFill>
                <a:schemeClr val="bg2">
                  <a:lumMod val="10000"/>
                </a:schemeClr>
              </a:solidFill>
              <a:latin typeface="+mn-lt"/>
            </a:endParaRPr>
          </a:p>
          <a:p>
            <a:pPr marL="0" indent="0">
              <a:lnSpc>
                <a:spcPct val="90000"/>
              </a:lnSpc>
              <a:spcAft>
                <a:spcPts val="1200"/>
              </a:spcAft>
            </a:pPr>
            <a:endParaRPr lang="en-US" altLang="en-US" sz="2600" dirty="0">
              <a:solidFill>
                <a:schemeClr val="bg2">
                  <a:lumMod val="10000"/>
                </a:schemeClr>
              </a:solidFill>
              <a:latin typeface="+mn-lt"/>
            </a:endParaRPr>
          </a:p>
          <a:p>
            <a:pPr marL="457200" indent="-457200" eaLnBrk="1" hangingPunct="1">
              <a:buFont typeface="Wingdings"/>
              <a:buChar char="§"/>
            </a:pPr>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14400"/>
          </a:xfrm>
        </p:spPr>
        <p:txBody>
          <a:bodyPr/>
          <a:lstStyle/>
          <a:p>
            <a:pPr algn="ctr">
              <a:defRPr/>
            </a:pPr>
            <a:r>
              <a:rPr lang="en-US" b="1" cap="small" dirty="0">
                <a:latin typeface="+mn-lt"/>
              </a:rPr>
              <a:t>Policy Basics: Employer Responsibilities</a:t>
            </a:r>
          </a:p>
        </p:txBody>
      </p:sp>
      <p:sp>
        <p:nvSpPr>
          <p:cNvPr id="4" name="Slide Number Placeholder 3"/>
          <p:cNvSpPr>
            <a:spLocks noGrp="1"/>
          </p:cNvSpPr>
          <p:nvPr>
            <p:ph type="sldNum" sz="quarter" idx="12"/>
          </p:nvPr>
        </p:nvSpPr>
        <p:spPr/>
        <p:txBody>
          <a:bodyPr/>
          <a:lstStyle/>
          <a:p>
            <a:fld id="{3EA74849-DAE2-2C4E-8A30-A8C3411AC971}" type="slidenum">
              <a:rPr lang="en-US" smtClean="0"/>
              <a:t>303</a:t>
            </a:fld>
            <a:endParaRPr lang="en-US" dirty="0"/>
          </a:p>
        </p:txBody>
      </p:sp>
    </p:spTree>
    <p:extLst>
      <p:ext uri="{BB962C8B-B14F-4D97-AF65-F5344CB8AC3E}">
        <p14:creationId xmlns:p14="http://schemas.microsoft.com/office/powerpoint/2010/main" val="146212869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67554"/>
          </a:xfrm>
        </p:spPr>
        <p:txBody>
          <a:bodyPr>
            <a:noAutofit/>
          </a:bodyPr>
          <a:lstStyle/>
          <a:p>
            <a:pPr marL="457200" indent="-457200">
              <a:buClr>
                <a:schemeClr val="tx1"/>
              </a:buClr>
              <a:buFont typeface="Wingdings" panose="05000000000000000000" pitchFamily="2" charset="2"/>
              <a:buChar char="Ø"/>
              <a:defRPr/>
            </a:pPr>
            <a:r>
              <a:rPr lang="en-US" altLang="en-US" sz="3000" dirty="0">
                <a:solidFill>
                  <a:schemeClr val="bg2">
                    <a:lumMod val="10000"/>
                  </a:schemeClr>
                </a:solidFill>
                <a:latin typeface="+mn-lt"/>
              </a:rPr>
              <a:t>An employer will be held strictly liable for harassment if it is done by a supervisor and culminates in a tangible employment action. </a:t>
            </a:r>
            <a:r>
              <a:rPr lang="en-US" altLang="en-US" sz="3000" i="1" dirty="0">
                <a:solidFill>
                  <a:schemeClr val="bg2">
                    <a:lumMod val="10000"/>
                  </a:schemeClr>
                </a:solidFill>
                <a:latin typeface="+mn-lt"/>
              </a:rPr>
              <a:t>Burlington Indus., Inc. v. </a:t>
            </a:r>
            <a:r>
              <a:rPr lang="en-US" altLang="en-US" sz="3000" i="1" dirty="0" err="1">
                <a:solidFill>
                  <a:schemeClr val="bg2">
                    <a:lumMod val="10000"/>
                  </a:schemeClr>
                </a:solidFill>
                <a:latin typeface="+mn-lt"/>
              </a:rPr>
              <a:t>Ellerth</a:t>
            </a:r>
            <a:r>
              <a:rPr lang="en-US" altLang="en-US" sz="3000" dirty="0">
                <a:solidFill>
                  <a:schemeClr val="bg2">
                    <a:lumMod val="10000"/>
                  </a:schemeClr>
                </a:solidFill>
                <a:latin typeface="+mn-lt"/>
              </a:rPr>
              <a:t>, 524 U.S. 742 (1998); </a:t>
            </a:r>
            <a:r>
              <a:rPr lang="en-US" altLang="en-US" sz="3000" i="1" dirty="0" err="1">
                <a:solidFill>
                  <a:schemeClr val="bg2">
                    <a:lumMod val="10000"/>
                  </a:schemeClr>
                </a:solidFill>
                <a:latin typeface="+mn-lt"/>
              </a:rPr>
              <a:t>Faragher</a:t>
            </a:r>
            <a:r>
              <a:rPr lang="en-US" altLang="en-US" sz="3000" i="1" dirty="0">
                <a:solidFill>
                  <a:schemeClr val="bg2">
                    <a:lumMod val="10000"/>
                  </a:schemeClr>
                </a:solidFill>
                <a:latin typeface="+mn-lt"/>
              </a:rPr>
              <a:t> v. City of Boca Raton</a:t>
            </a:r>
            <a:r>
              <a:rPr lang="en-US" altLang="en-US" sz="3000" dirty="0">
                <a:solidFill>
                  <a:schemeClr val="bg2">
                    <a:lumMod val="10000"/>
                  </a:schemeClr>
                </a:solidFill>
                <a:latin typeface="+mn-lt"/>
              </a:rPr>
              <a:t>, 524 U.S. 775 (1998).</a:t>
            </a:r>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1012978"/>
          </a:xfrm>
        </p:spPr>
        <p:txBody>
          <a:bodyPr/>
          <a:lstStyle/>
          <a:p>
            <a:pPr algn="ctr">
              <a:defRPr/>
            </a:pPr>
            <a:r>
              <a:rPr lang="en-US" b="1" cap="small" dirty="0">
                <a:latin typeface="+mn-lt"/>
              </a:rPr>
              <a:t>Employer Liability When a </a:t>
            </a:r>
            <a:br>
              <a:rPr lang="en-US" b="1" cap="small" dirty="0">
                <a:latin typeface="+mn-lt"/>
              </a:rPr>
            </a:br>
            <a:r>
              <a:rPr lang="en-US" b="1" cap="small" dirty="0">
                <a:latin typeface="+mn-lt"/>
              </a:rPr>
              <a:t>Supervisor Is the Harasser</a:t>
            </a:r>
          </a:p>
        </p:txBody>
      </p:sp>
      <p:sp>
        <p:nvSpPr>
          <p:cNvPr id="4" name="Slide Number Placeholder 3"/>
          <p:cNvSpPr>
            <a:spLocks noGrp="1"/>
          </p:cNvSpPr>
          <p:nvPr>
            <p:ph type="sldNum" sz="quarter" idx="12"/>
          </p:nvPr>
        </p:nvSpPr>
        <p:spPr/>
        <p:txBody>
          <a:bodyPr/>
          <a:lstStyle/>
          <a:p>
            <a:fld id="{3EA74849-DAE2-2C4E-8A30-A8C3411AC971}" type="slidenum">
              <a:rPr lang="en-US" smtClean="0"/>
              <a:t>304</a:t>
            </a:fld>
            <a:endParaRPr lang="en-US" dirty="0"/>
          </a:p>
        </p:txBody>
      </p:sp>
    </p:spTree>
    <p:extLst>
      <p:ext uri="{BB962C8B-B14F-4D97-AF65-F5344CB8AC3E}">
        <p14:creationId xmlns:p14="http://schemas.microsoft.com/office/powerpoint/2010/main" val="278102363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243754"/>
          </a:xfrm>
        </p:spPr>
        <p:txBody>
          <a:bodyPr>
            <a:noAutofit/>
          </a:bodyPr>
          <a:lstStyle/>
          <a:p>
            <a:pPr marL="457200" indent="-457200" algn="just">
              <a:buClr>
                <a:schemeClr val="tx1"/>
              </a:buClr>
              <a:buFont typeface="Wingdings" panose="05000000000000000000" pitchFamily="2" charset="2"/>
              <a:buChar char="Ø"/>
              <a:defRPr/>
            </a:pPr>
            <a:r>
              <a:rPr lang="en-US" altLang="en-US" sz="2600" b="1" i="1" dirty="0" err="1">
                <a:solidFill>
                  <a:schemeClr val="bg2">
                    <a:lumMod val="10000"/>
                  </a:schemeClr>
                </a:solidFill>
                <a:latin typeface="+mn-lt"/>
              </a:rPr>
              <a:t>Faragher</a:t>
            </a:r>
            <a:r>
              <a:rPr lang="en-US" altLang="en-US" sz="2600" b="1" i="1" dirty="0">
                <a:solidFill>
                  <a:schemeClr val="bg2">
                    <a:lumMod val="10000"/>
                  </a:schemeClr>
                </a:solidFill>
                <a:latin typeface="+mn-lt"/>
              </a:rPr>
              <a:t>/</a:t>
            </a:r>
            <a:r>
              <a:rPr lang="en-US" altLang="en-US" sz="2600" b="1" i="1" dirty="0" err="1">
                <a:solidFill>
                  <a:schemeClr val="bg2">
                    <a:lumMod val="10000"/>
                  </a:schemeClr>
                </a:solidFill>
                <a:latin typeface="+mn-lt"/>
              </a:rPr>
              <a:t>Ellerth</a:t>
            </a:r>
            <a:r>
              <a:rPr lang="en-US" altLang="en-US" sz="2600" b="1" dirty="0">
                <a:solidFill>
                  <a:schemeClr val="bg2">
                    <a:lumMod val="10000"/>
                  </a:schemeClr>
                </a:solidFill>
                <a:latin typeface="+mn-lt"/>
              </a:rPr>
              <a:t> Defense: </a:t>
            </a:r>
            <a:r>
              <a:rPr lang="en-US" altLang="en-US" sz="2600" dirty="0">
                <a:solidFill>
                  <a:schemeClr val="bg2">
                    <a:lumMod val="10000"/>
                  </a:schemeClr>
                </a:solidFill>
                <a:latin typeface="+mn-lt"/>
              </a:rPr>
              <a:t>If the supervisor’s harassment does not culminate in a tangible employment action, the employer can avoid liability under the </a:t>
            </a:r>
            <a:r>
              <a:rPr lang="en-US" altLang="en-US" sz="2600" i="1" dirty="0" err="1">
                <a:solidFill>
                  <a:schemeClr val="bg2">
                    <a:lumMod val="10000"/>
                  </a:schemeClr>
                </a:solidFill>
                <a:latin typeface="+mn-lt"/>
              </a:rPr>
              <a:t>Faragher</a:t>
            </a:r>
            <a:r>
              <a:rPr lang="en-US" altLang="en-US" sz="2600" i="1" dirty="0">
                <a:solidFill>
                  <a:schemeClr val="bg2">
                    <a:lumMod val="10000"/>
                  </a:schemeClr>
                </a:solidFill>
                <a:latin typeface="+mn-lt"/>
              </a:rPr>
              <a:t>/</a:t>
            </a:r>
            <a:r>
              <a:rPr lang="en-US" altLang="en-US" sz="2600" i="1" dirty="0" err="1">
                <a:solidFill>
                  <a:schemeClr val="bg2">
                    <a:lumMod val="10000"/>
                  </a:schemeClr>
                </a:solidFill>
                <a:latin typeface="+mn-lt"/>
              </a:rPr>
              <a:t>Ellerth</a:t>
            </a:r>
            <a:r>
              <a:rPr lang="en-US" altLang="en-US" sz="2600" i="1" dirty="0">
                <a:solidFill>
                  <a:schemeClr val="bg2">
                    <a:lumMod val="10000"/>
                  </a:schemeClr>
                </a:solidFill>
                <a:latin typeface="+mn-lt"/>
              </a:rPr>
              <a:t> </a:t>
            </a:r>
            <a:r>
              <a:rPr lang="en-US" altLang="en-US" sz="2600" dirty="0">
                <a:solidFill>
                  <a:schemeClr val="bg2">
                    <a:lumMod val="10000"/>
                  </a:schemeClr>
                </a:solidFill>
                <a:latin typeface="+mn-lt"/>
              </a:rPr>
              <a:t>defense if it can show:</a:t>
            </a:r>
          </a:p>
          <a:p>
            <a:pPr marL="1200150" lvl="1" indent="-457200" algn="just">
              <a:buClr>
                <a:schemeClr val="tx1"/>
              </a:buClr>
              <a:buFont typeface="Wingdings" panose="05000000000000000000" pitchFamily="2" charset="2"/>
              <a:buChar char="Ø"/>
              <a:defRPr/>
            </a:pPr>
            <a:r>
              <a:rPr lang="en-US" altLang="en-US" sz="2600" dirty="0">
                <a:solidFill>
                  <a:schemeClr val="bg2">
                    <a:lumMod val="10000"/>
                  </a:schemeClr>
                </a:solidFill>
                <a:latin typeface="+mn-lt"/>
              </a:rPr>
              <a:t>It exercised reasonable care to prevent and promptly correct harassing behavior; and </a:t>
            </a:r>
          </a:p>
          <a:p>
            <a:pPr marL="1200150" lvl="1" indent="-457200" algn="just">
              <a:buClr>
                <a:schemeClr val="tx1"/>
              </a:buClr>
              <a:buFont typeface="Wingdings" panose="05000000000000000000" pitchFamily="2" charset="2"/>
              <a:buChar char="Ø"/>
              <a:defRPr/>
            </a:pPr>
            <a:r>
              <a:rPr lang="en-US" altLang="en-US" sz="2600" dirty="0">
                <a:solidFill>
                  <a:schemeClr val="bg2">
                    <a:lumMod val="10000"/>
                  </a:schemeClr>
                </a:solidFill>
                <a:latin typeface="+mn-lt"/>
              </a:rPr>
              <a:t>The complainant unreasonably failed to take advantage of preventative or corrective measures made available to her.</a:t>
            </a:r>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36778"/>
          </a:xfrm>
        </p:spPr>
        <p:txBody>
          <a:bodyPr>
            <a:normAutofit fontScale="90000"/>
          </a:bodyPr>
          <a:lstStyle/>
          <a:p>
            <a:pPr algn="ctr">
              <a:defRPr/>
            </a:pPr>
            <a:r>
              <a:rPr lang="en-US" sz="3200" b="1" cap="small" dirty="0">
                <a:latin typeface="+mn-lt"/>
              </a:rPr>
              <a:t>Employer Liability When a </a:t>
            </a:r>
            <a:br>
              <a:rPr lang="en-US" sz="3200" b="1" cap="small" dirty="0">
                <a:latin typeface="+mn-lt"/>
              </a:rPr>
            </a:br>
            <a:r>
              <a:rPr lang="en-US" sz="3200" b="1" cap="small" dirty="0">
                <a:latin typeface="+mn-lt"/>
              </a:rPr>
              <a:t>Supervisor Is the Harasser</a:t>
            </a:r>
          </a:p>
        </p:txBody>
      </p:sp>
      <p:sp>
        <p:nvSpPr>
          <p:cNvPr id="4" name="Slide Number Placeholder 3"/>
          <p:cNvSpPr>
            <a:spLocks noGrp="1"/>
          </p:cNvSpPr>
          <p:nvPr>
            <p:ph type="sldNum" sz="quarter" idx="12"/>
          </p:nvPr>
        </p:nvSpPr>
        <p:spPr/>
        <p:txBody>
          <a:bodyPr/>
          <a:lstStyle/>
          <a:p>
            <a:fld id="{3EA74849-DAE2-2C4E-8A30-A8C3411AC971}" type="slidenum">
              <a:rPr lang="en-US" smtClean="0"/>
              <a:t>305</a:t>
            </a:fld>
            <a:endParaRPr lang="en-US" dirty="0"/>
          </a:p>
        </p:txBody>
      </p:sp>
    </p:spTree>
    <p:extLst>
      <p:ext uri="{BB962C8B-B14F-4D97-AF65-F5344CB8AC3E}">
        <p14:creationId xmlns:p14="http://schemas.microsoft.com/office/powerpoint/2010/main" val="156853591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015154"/>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As soon as employer knows or should reasonably know that harassment may have occurred, the employer is required to take timely and appropriate action, including: </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A prompt, thorough, and fair investigation;</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Effective protective steps; and</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Monitoring.</a:t>
            </a: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143000"/>
            <a:ext cx="8159261" cy="1012978"/>
          </a:xfrm>
        </p:spPr>
        <p:txBody>
          <a:bodyPr/>
          <a:lstStyle/>
          <a:p>
            <a:pPr algn="ctr">
              <a:defRPr/>
            </a:pPr>
            <a:r>
              <a:rPr lang="en-US" b="1" cap="small" dirty="0">
                <a:latin typeface="+mn-lt"/>
              </a:rPr>
              <a:t>What Is Timely and Appropriate Action?</a:t>
            </a:r>
          </a:p>
        </p:txBody>
      </p:sp>
      <p:sp>
        <p:nvSpPr>
          <p:cNvPr id="4" name="Slide Number Placeholder 3"/>
          <p:cNvSpPr>
            <a:spLocks noGrp="1"/>
          </p:cNvSpPr>
          <p:nvPr>
            <p:ph type="sldNum" sz="quarter" idx="12"/>
          </p:nvPr>
        </p:nvSpPr>
        <p:spPr/>
        <p:txBody>
          <a:bodyPr/>
          <a:lstStyle/>
          <a:p>
            <a:fld id="{3EA74849-DAE2-2C4E-8A30-A8C3411AC971}" type="slidenum">
              <a:rPr lang="en-US" smtClean="0"/>
              <a:t>306</a:t>
            </a:fld>
            <a:endParaRPr lang="en-US" dirty="0"/>
          </a:p>
        </p:txBody>
      </p:sp>
    </p:spTree>
    <p:extLst>
      <p:ext uri="{BB962C8B-B14F-4D97-AF65-F5344CB8AC3E}">
        <p14:creationId xmlns:p14="http://schemas.microsoft.com/office/powerpoint/2010/main" val="298582191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676400"/>
            <a:ext cx="8159260" cy="5029200"/>
          </a:xfrm>
        </p:spPr>
        <p:txBody>
          <a:bodyPr>
            <a:noAutofit/>
          </a:bodyPr>
          <a:lstStyle/>
          <a:p>
            <a:pPr marL="285750" indent="-285750">
              <a:buClr>
                <a:schemeClr val="tx1"/>
              </a:buClr>
              <a:buFont typeface="Wingdings" panose="05000000000000000000" pitchFamily="2" charset="2"/>
              <a:buChar char="Ø"/>
            </a:pPr>
            <a:r>
              <a:rPr lang="en-US" altLang="en-US" sz="2400" b="1" dirty="0">
                <a:solidFill>
                  <a:srgbClr val="000000"/>
                </a:solidFill>
                <a:latin typeface="+mn-lt"/>
              </a:rPr>
              <a:t>Train employees and supervisors </a:t>
            </a:r>
            <a:r>
              <a:rPr lang="en-US" altLang="en-US" sz="2400" dirty="0">
                <a:solidFill>
                  <a:srgbClr val="000000"/>
                </a:solidFill>
                <a:latin typeface="+mn-lt"/>
              </a:rPr>
              <a:t>on what behaviors constitute harassment in the workplace and what to do about harassment.</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Adopt a harassment policy</a:t>
            </a:r>
            <a:r>
              <a:rPr lang="en-US" altLang="en-US" sz="2400" dirty="0">
                <a:solidFill>
                  <a:srgbClr val="000000"/>
                </a:solidFill>
                <a:latin typeface="+mn-lt"/>
              </a:rPr>
              <a:t> that is enforced and accessible to employees.</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Know </a:t>
            </a:r>
            <a:r>
              <a:rPr lang="en-US" altLang="en-US" sz="2400" dirty="0">
                <a:solidFill>
                  <a:srgbClr val="000000"/>
                </a:solidFill>
                <a:latin typeface="+mn-lt"/>
              </a:rPr>
              <a:t>what constitutes a report of harassment.</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Investigate </a:t>
            </a:r>
            <a:r>
              <a:rPr lang="en-US" altLang="en-US" sz="2400" dirty="0">
                <a:solidFill>
                  <a:srgbClr val="000000"/>
                </a:solidFill>
                <a:latin typeface="+mn-lt"/>
              </a:rPr>
              <a:t>reports of harassment promptly and appropriately, and take appropriate corrective action.</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Save </a:t>
            </a:r>
            <a:r>
              <a:rPr lang="en-US" altLang="en-US" sz="2400" dirty="0">
                <a:solidFill>
                  <a:srgbClr val="000000"/>
                </a:solidFill>
                <a:latin typeface="+mn-lt"/>
              </a:rPr>
              <a:t>investigation report and documents collected.</a:t>
            </a:r>
            <a:endParaRPr lang="en-US" altLang="en-US" sz="2400" b="1" dirty="0">
              <a:solidFill>
                <a:srgbClr val="000000"/>
              </a:solidFill>
              <a:latin typeface="+mn-lt"/>
            </a:endParaRPr>
          </a:p>
          <a:p>
            <a:pPr marL="285750" indent="-285750" algn="just">
              <a:buClr>
                <a:schemeClr val="tx1"/>
              </a:buClr>
              <a:buFont typeface="Wingdings" panose="05000000000000000000" pitchFamily="2" charset="2"/>
              <a:buChar char="Ø"/>
            </a:pPr>
            <a:r>
              <a:rPr lang="en-US" altLang="en-US" sz="2400" b="1" dirty="0">
                <a:solidFill>
                  <a:srgbClr val="000000"/>
                </a:solidFill>
                <a:latin typeface="+mn-lt"/>
              </a:rPr>
              <a:t>Continue</a:t>
            </a:r>
            <a:r>
              <a:rPr lang="en-US" altLang="en-US" sz="2400" dirty="0">
                <a:solidFill>
                  <a:srgbClr val="000000"/>
                </a:solidFill>
                <a:latin typeface="+mn-lt"/>
              </a:rPr>
              <a:t> to monitor the workplace to ensure that the harassment has stopped.</a:t>
            </a:r>
            <a:endParaRPr lang="en-US" altLang="en-US" sz="2400" b="1" dirty="0">
              <a:solidFill>
                <a:srgbClr val="000000"/>
              </a:solidFill>
              <a:latin typeface="+mn-lt"/>
            </a:endParaRPr>
          </a:p>
          <a:p>
            <a:pPr>
              <a:lnSpc>
                <a:spcPct val="80000"/>
              </a:lnSpc>
              <a:spcBef>
                <a:spcPts val="600"/>
              </a:spcBef>
              <a:spcAft>
                <a:spcPts val="1200"/>
              </a:spcAft>
            </a:pPr>
            <a:endParaRPr lang="en-US" altLang="en-US" sz="2400" dirty="0">
              <a:solidFill>
                <a:schemeClr val="bg2">
                  <a:lumMod val="10000"/>
                </a:schemeClr>
              </a:solidFill>
              <a:latin typeface="+mn-lt"/>
            </a:endParaRPr>
          </a:p>
          <a:p>
            <a:pPr marL="0" indent="0">
              <a:lnSpc>
                <a:spcPct val="90000"/>
              </a:lnSpc>
              <a:spcAft>
                <a:spcPts val="1200"/>
              </a:spcAft>
            </a:pPr>
            <a:endParaRPr lang="en-US" altLang="en-US" sz="2400" dirty="0">
              <a:solidFill>
                <a:schemeClr val="bg2">
                  <a:lumMod val="10000"/>
                </a:schemeClr>
              </a:solidFill>
              <a:latin typeface="+mn-lt"/>
            </a:endParaRPr>
          </a:p>
          <a:p>
            <a:pPr eaLnBrk="1" hangingPunct="1"/>
            <a:endParaRPr lang="ru-RU" altLang="en-US" sz="2400" dirty="0">
              <a:solidFill>
                <a:schemeClr val="bg2">
                  <a:lumMod val="10000"/>
                </a:schemeClr>
              </a:solidFill>
              <a:latin typeface="+mn-lt"/>
            </a:endParaRPr>
          </a:p>
        </p:txBody>
      </p:sp>
      <p:sp>
        <p:nvSpPr>
          <p:cNvPr id="3" name="Title 2"/>
          <p:cNvSpPr>
            <a:spLocks noGrp="1"/>
          </p:cNvSpPr>
          <p:nvPr>
            <p:ph type="ctrTitle"/>
          </p:nvPr>
        </p:nvSpPr>
        <p:spPr>
          <a:xfrm>
            <a:off x="457200" y="990600"/>
            <a:ext cx="8159261" cy="638969"/>
          </a:xfrm>
        </p:spPr>
        <p:txBody>
          <a:bodyPr/>
          <a:lstStyle/>
          <a:p>
            <a:pPr algn="ctr">
              <a:defRPr/>
            </a:pPr>
            <a:r>
              <a:rPr lang="en-US" b="1" cap="small" dirty="0">
                <a:latin typeface="+mn-lt"/>
              </a:rPr>
              <a:t>What Employers Must Do</a:t>
            </a:r>
          </a:p>
        </p:txBody>
      </p:sp>
      <p:sp>
        <p:nvSpPr>
          <p:cNvPr id="4" name="Slide Number Placeholder 3"/>
          <p:cNvSpPr>
            <a:spLocks noGrp="1"/>
          </p:cNvSpPr>
          <p:nvPr>
            <p:ph type="sldNum" sz="quarter" idx="12"/>
          </p:nvPr>
        </p:nvSpPr>
        <p:spPr/>
        <p:txBody>
          <a:bodyPr/>
          <a:lstStyle/>
          <a:p>
            <a:fld id="{3EA74849-DAE2-2C4E-8A30-A8C3411AC971}" type="slidenum">
              <a:rPr lang="en-US" smtClean="0"/>
              <a:t>307</a:t>
            </a:fld>
            <a:endParaRPr lang="en-US" dirty="0"/>
          </a:p>
        </p:txBody>
      </p:sp>
    </p:spTree>
    <p:extLst>
      <p:ext uri="{BB962C8B-B14F-4D97-AF65-F5344CB8AC3E}">
        <p14:creationId xmlns:p14="http://schemas.microsoft.com/office/powerpoint/2010/main" val="389324410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67554"/>
          </a:xfrm>
        </p:spPr>
        <p:txBody>
          <a:bodyPr>
            <a:normAutofit/>
          </a:bodyPr>
          <a:lstStyle/>
          <a:p>
            <a:pPr marL="342900" indent="-342900">
              <a:buClr>
                <a:schemeClr val="tx1"/>
              </a:buClr>
              <a:buFont typeface="Wingdings" panose="05000000000000000000" pitchFamily="2" charset="2"/>
              <a:buChar char="Ø"/>
            </a:pPr>
            <a:r>
              <a:rPr lang="en-US" sz="2800" dirty="0">
                <a:solidFill>
                  <a:schemeClr val="tx1"/>
                </a:solidFill>
              </a:rPr>
              <a:t>Applies to employees at every level, applicants, clients, customers, etc.</a:t>
            </a:r>
          </a:p>
          <a:p>
            <a:pPr marL="342900" lvl="0" indent="-342900">
              <a:buClr>
                <a:schemeClr val="tx1"/>
              </a:buClr>
              <a:buFont typeface="Wingdings" panose="05000000000000000000" pitchFamily="2" charset="2"/>
              <a:buChar char="Ø"/>
            </a:pPr>
            <a:r>
              <a:rPr lang="en-US" sz="2800" dirty="0">
                <a:solidFill>
                  <a:schemeClr val="tx1"/>
                </a:solidFill>
              </a:rPr>
              <a:t>Prohibits harassment based on any legally protected class</a:t>
            </a:r>
          </a:p>
          <a:p>
            <a:pPr marL="342900" indent="-342900">
              <a:buClr>
                <a:schemeClr val="tx1"/>
              </a:buClr>
              <a:buFont typeface="Wingdings" panose="05000000000000000000" pitchFamily="2" charset="2"/>
              <a:buChar char="Ø"/>
            </a:pPr>
            <a:r>
              <a:rPr lang="en-US" sz="2800" dirty="0">
                <a:solidFill>
                  <a:schemeClr val="tx1"/>
                </a:solidFill>
              </a:rPr>
              <a:t>Describes prohibited conduct</a:t>
            </a:r>
          </a:p>
          <a:p>
            <a:pPr marL="342900" indent="-342900">
              <a:buClr>
                <a:schemeClr val="tx1"/>
              </a:buClr>
              <a:buFont typeface="Wingdings" panose="05000000000000000000" pitchFamily="2" charset="2"/>
              <a:buChar char="Ø"/>
            </a:pPr>
            <a:r>
              <a:rPr lang="en-US" sz="2800" dirty="0">
                <a:solidFill>
                  <a:schemeClr val="tx1"/>
                </a:solidFill>
              </a:rPr>
              <a:t>Encourages reporting and participation in investigations</a:t>
            </a:r>
          </a:p>
          <a:p>
            <a:pPr marL="342900" lvl="0" indent="-342900">
              <a:buClr>
                <a:schemeClr val="tx1"/>
              </a:buClr>
              <a:buFont typeface="Wingdings" panose="05000000000000000000" pitchFamily="2" charset="2"/>
              <a:buChar char="Ø"/>
            </a:pPr>
            <a:endParaRPr lang="en-US" sz="2800" dirty="0"/>
          </a:p>
          <a:p>
            <a:pPr marL="342900" indent="-342900">
              <a:buClr>
                <a:schemeClr val="tx1"/>
              </a:buClr>
              <a:buFont typeface="Wingdings" panose="05000000000000000000" pitchFamily="2" charset="2"/>
              <a:buChar char="Ø"/>
            </a:pPr>
            <a:endParaRPr lang="en-US" sz="2800" dirty="0"/>
          </a:p>
        </p:txBody>
      </p:sp>
      <p:sp>
        <p:nvSpPr>
          <p:cNvPr id="7" name="Title 6"/>
          <p:cNvSpPr>
            <a:spLocks noGrp="1"/>
          </p:cNvSpPr>
          <p:nvPr>
            <p:ph type="ctrTitle"/>
          </p:nvPr>
        </p:nvSpPr>
        <p:spPr>
          <a:xfrm>
            <a:off x="457200" y="1066800"/>
            <a:ext cx="8159261" cy="966086"/>
          </a:xfrm>
        </p:spPr>
        <p:txBody>
          <a:bodyPr/>
          <a:lstStyle/>
          <a:p>
            <a:r>
              <a:rPr lang="en-US" b="1" cap="small" dirty="0"/>
              <a:t>EEOC Checklist:</a:t>
            </a:r>
            <a:br>
              <a:rPr lang="en-US" b="1" cap="small" dirty="0"/>
            </a:br>
            <a:r>
              <a:rPr lang="en-US" b="1" cap="small" dirty="0"/>
              <a:t>Key Elements of Harassment Policy</a:t>
            </a:r>
          </a:p>
        </p:txBody>
      </p:sp>
      <p:sp>
        <p:nvSpPr>
          <p:cNvPr id="3" name="Slide Number Placeholder 2"/>
          <p:cNvSpPr>
            <a:spLocks noGrp="1"/>
          </p:cNvSpPr>
          <p:nvPr>
            <p:ph type="sldNum" sz="quarter" idx="12"/>
          </p:nvPr>
        </p:nvSpPr>
        <p:spPr/>
        <p:txBody>
          <a:bodyPr/>
          <a:lstStyle/>
          <a:p>
            <a:fld id="{3EA74849-DAE2-2C4E-8A30-A8C3411AC971}" type="slidenum">
              <a:rPr lang="en-US" smtClean="0"/>
              <a:t>308</a:t>
            </a:fld>
            <a:endParaRPr lang="en-US" dirty="0"/>
          </a:p>
        </p:txBody>
      </p:sp>
    </p:spTree>
    <p:extLst>
      <p:ext uri="{BB962C8B-B14F-4D97-AF65-F5344CB8AC3E}">
        <p14:creationId xmlns:p14="http://schemas.microsoft.com/office/powerpoint/2010/main" val="244823143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362200"/>
            <a:ext cx="8159260" cy="4038600"/>
          </a:xfrm>
        </p:spPr>
        <p:txBody>
          <a:bodyPr>
            <a:normAutofit/>
          </a:bodyPr>
          <a:lstStyle/>
          <a:p>
            <a:pPr marL="342900" indent="-342900">
              <a:buClr>
                <a:schemeClr val="tx1"/>
              </a:buClr>
              <a:buFont typeface="Wingdings" panose="05000000000000000000" pitchFamily="2" charset="2"/>
              <a:buChar char="Ø"/>
            </a:pPr>
            <a:r>
              <a:rPr lang="en-US" sz="2800" dirty="0">
                <a:solidFill>
                  <a:schemeClr val="tx1"/>
                </a:solidFill>
              </a:rPr>
              <a:t>Multiple complaint avenues, including to report senior leaders</a:t>
            </a:r>
          </a:p>
          <a:p>
            <a:pPr marL="342900" indent="-342900">
              <a:buClr>
                <a:schemeClr val="tx1"/>
              </a:buClr>
              <a:buFont typeface="Wingdings" panose="05000000000000000000" pitchFamily="2" charset="2"/>
              <a:buChar char="Ø"/>
            </a:pPr>
            <a:r>
              <a:rPr lang="en-US" sz="2800" dirty="0">
                <a:solidFill>
                  <a:schemeClr val="tx1"/>
                </a:solidFill>
              </a:rPr>
              <a:t>Responsive to complaints</a:t>
            </a:r>
          </a:p>
          <a:p>
            <a:pPr marL="342900" lvl="0" indent="-342900">
              <a:buClr>
                <a:schemeClr val="tx1"/>
              </a:buClr>
              <a:buFont typeface="Wingdings" panose="05000000000000000000" pitchFamily="2" charset="2"/>
              <a:buChar char="Ø"/>
            </a:pPr>
            <a:r>
              <a:rPr lang="en-US" sz="2800" dirty="0">
                <a:solidFill>
                  <a:schemeClr val="tx1"/>
                </a:solidFill>
              </a:rPr>
              <a:t>Provides prompt, thorough, and neutral investigations</a:t>
            </a:r>
          </a:p>
          <a:p>
            <a:pPr marL="342900" indent="-342900">
              <a:buClr>
                <a:schemeClr val="tx1"/>
              </a:buClr>
              <a:buFont typeface="Wingdings" panose="05000000000000000000" pitchFamily="2" charset="2"/>
              <a:buChar char="Ø"/>
            </a:pPr>
            <a:r>
              <a:rPr lang="en-US" sz="2800" dirty="0">
                <a:solidFill>
                  <a:schemeClr val="tx1"/>
                </a:solidFill>
              </a:rPr>
              <a:t>Provides for follow-up with the complainant</a:t>
            </a:r>
          </a:p>
          <a:p>
            <a:pPr marL="342900" indent="-342900">
              <a:buFont typeface="Wingdings" panose="05000000000000000000" pitchFamily="2" charset="2"/>
              <a:buChar char="Ø"/>
            </a:pPr>
            <a:endParaRPr lang="en-US" sz="2800" dirty="0"/>
          </a:p>
        </p:txBody>
      </p:sp>
      <p:sp>
        <p:nvSpPr>
          <p:cNvPr id="3" name="Title 2"/>
          <p:cNvSpPr>
            <a:spLocks noGrp="1"/>
          </p:cNvSpPr>
          <p:nvPr>
            <p:ph type="ctrTitle"/>
          </p:nvPr>
        </p:nvSpPr>
        <p:spPr>
          <a:xfrm>
            <a:off x="457200" y="1143000"/>
            <a:ext cx="8159261" cy="1019969"/>
          </a:xfrm>
        </p:spPr>
        <p:txBody>
          <a:bodyPr/>
          <a:lstStyle/>
          <a:p>
            <a:r>
              <a:rPr lang="en-US" b="1" cap="small" dirty="0"/>
              <a:t>EEOC Checklist:</a:t>
            </a:r>
            <a:br>
              <a:rPr lang="en-US" b="1" cap="small" dirty="0"/>
            </a:br>
            <a:r>
              <a:rPr lang="en-US" b="1" cap="small" dirty="0"/>
              <a:t>Key Elements of Complaint System</a:t>
            </a:r>
          </a:p>
        </p:txBody>
      </p:sp>
      <p:sp>
        <p:nvSpPr>
          <p:cNvPr id="4" name="Slide Number Placeholder 3"/>
          <p:cNvSpPr>
            <a:spLocks noGrp="1"/>
          </p:cNvSpPr>
          <p:nvPr>
            <p:ph type="sldNum" sz="quarter" idx="12"/>
          </p:nvPr>
        </p:nvSpPr>
        <p:spPr/>
        <p:txBody>
          <a:bodyPr/>
          <a:lstStyle/>
          <a:p>
            <a:fld id="{3EA74849-DAE2-2C4E-8A30-A8C3411AC971}" type="slidenum">
              <a:rPr lang="en-US" smtClean="0"/>
              <a:t>309</a:t>
            </a:fld>
            <a:endParaRPr lang="en-US" dirty="0"/>
          </a:p>
        </p:txBody>
      </p:sp>
    </p:spTree>
    <p:extLst>
      <p:ext uri="{BB962C8B-B14F-4D97-AF65-F5344CB8AC3E}">
        <p14:creationId xmlns:p14="http://schemas.microsoft.com/office/powerpoint/2010/main" val="88075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Confidentiality</a:t>
            </a:r>
          </a:p>
          <a:p>
            <a:pPr algn="just"/>
            <a:r>
              <a:rPr lang="en-US" dirty="0" smtClean="0"/>
              <a:t>Examples of lawful confidentiality policies:</a:t>
            </a:r>
          </a:p>
          <a:p>
            <a:pPr lvl="1" algn="just"/>
            <a:r>
              <a:rPr lang="en-US" dirty="0" smtClean="0"/>
              <a:t>“Information concerning customers shall not be disclosed, directly or indirectly, or used in any way.”</a:t>
            </a:r>
          </a:p>
          <a:p>
            <a:pPr lvl="1" algn="just"/>
            <a:r>
              <a:rPr lang="en-US" dirty="0" smtClean="0"/>
              <a:t>“Do not disclose confidential financial data, or other non-public proprietary company information. Do not share confidential information regarding business partners, vendor, or customers.”</a:t>
            </a:r>
          </a:p>
          <a:p>
            <a:pPr marL="457200" lvl="1" indent="0" algn="just">
              <a:buNone/>
            </a:pPr>
            <a:endParaRPr lang="en-US" dirty="0"/>
          </a:p>
          <a:p>
            <a:pPr algn="just"/>
            <a:endParaRPr lang="en-US" b="1" u="sng"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31</a:t>
            </a:fld>
            <a:endParaRPr lang="en-US">
              <a:solidFill>
                <a:srgbClr val="9C4636">
                  <a:tint val="75000"/>
                </a:srgbClr>
              </a:solidFill>
            </a:endParaRPr>
          </a:p>
        </p:txBody>
      </p:sp>
    </p:spTree>
    <p:extLst>
      <p:ext uri="{BB962C8B-B14F-4D97-AF65-F5344CB8AC3E}">
        <p14:creationId xmlns:p14="http://schemas.microsoft.com/office/powerpoint/2010/main" val="2915405782"/>
      </p:ext>
    </p:extLst>
  </p:cSld>
  <p:clrMapOvr>
    <a:masterClrMapping/>
  </p:clrMapOv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167554"/>
          </a:xfrm>
        </p:spPr>
        <p:txBody>
          <a:bodyPr>
            <a:normAutofit/>
          </a:bodyPr>
          <a:lstStyle/>
          <a:p>
            <a:pPr marL="342900" indent="-342900">
              <a:buClr>
                <a:schemeClr val="tx1"/>
              </a:buClr>
              <a:buFont typeface="Wingdings" panose="05000000000000000000" pitchFamily="2" charset="2"/>
              <a:buChar char="Ø"/>
            </a:pPr>
            <a:r>
              <a:rPr lang="en-US" sz="2800" dirty="0">
                <a:solidFill>
                  <a:schemeClr val="tx1"/>
                </a:solidFill>
              </a:rPr>
              <a:t>Not every employee comes forward and reports harassment.</a:t>
            </a:r>
          </a:p>
          <a:p>
            <a:pPr marL="342900" indent="-342900">
              <a:buClr>
                <a:schemeClr val="tx1"/>
              </a:buClr>
              <a:buFont typeface="Wingdings" panose="05000000000000000000" pitchFamily="2" charset="2"/>
              <a:buChar char="Ø"/>
            </a:pPr>
            <a:r>
              <a:rPr lang="en-US" sz="2800" dirty="0">
                <a:solidFill>
                  <a:schemeClr val="tx1"/>
                </a:solidFill>
              </a:rPr>
              <a:t>Managers </a:t>
            </a:r>
            <a:r>
              <a:rPr lang="en-US" sz="2800" b="1" dirty="0">
                <a:solidFill>
                  <a:schemeClr val="tx1"/>
                </a:solidFill>
              </a:rPr>
              <a:t>must </a:t>
            </a:r>
            <a:r>
              <a:rPr lang="en-US" sz="2800" dirty="0">
                <a:solidFill>
                  <a:schemeClr val="tx1"/>
                </a:solidFill>
              </a:rPr>
              <a:t>recognize harassment and when they are “on notice” about harassment.</a:t>
            </a:r>
          </a:p>
        </p:txBody>
      </p:sp>
      <p:sp>
        <p:nvSpPr>
          <p:cNvPr id="3" name="Title 2"/>
          <p:cNvSpPr>
            <a:spLocks noGrp="1"/>
          </p:cNvSpPr>
          <p:nvPr>
            <p:ph type="ctrTitle"/>
          </p:nvPr>
        </p:nvSpPr>
        <p:spPr>
          <a:xfrm>
            <a:off x="457200" y="1143000"/>
            <a:ext cx="8159261" cy="1012978"/>
          </a:xfrm>
        </p:spPr>
        <p:txBody>
          <a:bodyPr/>
          <a:lstStyle/>
          <a:p>
            <a:r>
              <a:rPr lang="en-US" b="1" cap="small" dirty="0">
                <a:latin typeface="+mj-lt"/>
              </a:rPr>
              <a:t>EEOC Checklist: Train Your Managers</a:t>
            </a:r>
          </a:p>
        </p:txBody>
      </p:sp>
      <p:sp>
        <p:nvSpPr>
          <p:cNvPr id="4" name="Slide Number Placeholder 3"/>
          <p:cNvSpPr>
            <a:spLocks noGrp="1"/>
          </p:cNvSpPr>
          <p:nvPr>
            <p:ph type="sldNum" sz="quarter" idx="12"/>
          </p:nvPr>
        </p:nvSpPr>
        <p:spPr/>
        <p:txBody>
          <a:bodyPr/>
          <a:lstStyle/>
          <a:p>
            <a:fld id="{3EA74849-DAE2-2C4E-8A30-A8C3411AC971}" type="slidenum">
              <a:rPr lang="en-US" smtClean="0"/>
              <a:t>310</a:t>
            </a:fld>
            <a:endParaRPr lang="en-US" dirty="0"/>
          </a:p>
        </p:txBody>
      </p:sp>
    </p:spTree>
    <p:extLst>
      <p:ext uri="{BB962C8B-B14F-4D97-AF65-F5344CB8AC3E}">
        <p14:creationId xmlns:p14="http://schemas.microsoft.com/office/powerpoint/2010/main" val="218427389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The standard is that the employer knew or should have known that harassment was occurring.</a:t>
            </a:r>
          </a:p>
          <a:p>
            <a:pPr marL="457200"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For example, a report of harassment includes:</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An employee complains either orally or in writing about harassment toward them or another;</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 supervisor observes harassment; and/or</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Any other conduct or observation that puts the employer on notice that harassment has occurred.</a:t>
            </a:r>
            <a:endParaRPr lang="ru-RU" altLang="en-US" sz="22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1118486"/>
          </a:xfrm>
        </p:spPr>
        <p:txBody>
          <a:bodyPr/>
          <a:lstStyle/>
          <a:p>
            <a:pPr algn="ctr">
              <a:defRPr/>
            </a:pPr>
            <a:r>
              <a:rPr lang="en-US" b="1" cap="small" dirty="0">
                <a:latin typeface="+mn-lt"/>
              </a:rPr>
              <a:t>Training: What Is A Report of Harassment?</a:t>
            </a:r>
          </a:p>
        </p:txBody>
      </p:sp>
      <p:sp>
        <p:nvSpPr>
          <p:cNvPr id="4" name="Slide Number Placeholder 3"/>
          <p:cNvSpPr>
            <a:spLocks noGrp="1"/>
          </p:cNvSpPr>
          <p:nvPr>
            <p:ph type="sldNum" sz="quarter" idx="12"/>
          </p:nvPr>
        </p:nvSpPr>
        <p:spPr/>
        <p:txBody>
          <a:bodyPr/>
          <a:lstStyle/>
          <a:p>
            <a:fld id="{3EA74849-DAE2-2C4E-8A30-A8C3411AC971}" type="slidenum">
              <a:rPr lang="en-US" smtClean="0"/>
              <a:t>311</a:t>
            </a:fld>
            <a:endParaRPr lang="en-US" dirty="0"/>
          </a:p>
        </p:txBody>
      </p:sp>
    </p:spTree>
    <p:extLst>
      <p:ext uri="{BB962C8B-B14F-4D97-AF65-F5344CB8AC3E}">
        <p14:creationId xmlns:p14="http://schemas.microsoft.com/office/powerpoint/2010/main" val="51731565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243754"/>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All manners of communication can convey a report of harassment.</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An employee has made a report regardless of whether it is by:</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E-mail, text message, note, letter, or memo;</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Phone call, hotline call, or voicemail;</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Snapchat, Tweet, or social media message or post;</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Sign language;</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Scribbles on a bathroom wall; or</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Other form of communication.</a:t>
            </a:r>
            <a:endParaRPr lang="ru-RU" altLang="en-US" sz="2100" dirty="0">
              <a:solidFill>
                <a:schemeClr val="bg2">
                  <a:lumMod val="10000"/>
                </a:schemeClr>
              </a:solidFill>
              <a:latin typeface="+mn-lt"/>
            </a:endParaRPr>
          </a:p>
        </p:txBody>
      </p:sp>
      <p:sp>
        <p:nvSpPr>
          <p:cNvPr id="3" name="Title 2"/>
          <p:cNvSpPr>
            <a:spLocks noGrp="1"/>
          </p:cNvSpPr>
          <p:nvPr>
            <p:ph type="ctrTitle"/>
          </p:nvPr>
        </p:nvSpPr>
        <p:spPr>
          <a:xfrm>
            <a:off x="457200" y="1143000"/>
            <a:ext cx="8159261" cy="1012978"/>
          </a:xfrm>
        </p:spPr>
        <p:txBody>
          <a:bodyPr/>
          <a:lstStyle/>
          <a:p>
            <a:pPr algn="ctr">
              <a:defRPr/>
            </a:pPr>
            <a:r>
              <a:rPr lang="en-US" b="1" cap="small" dirty="0">
                <a:latin typeface="+mn-lt"/>
              </a:rPr>
              <a:t>How Can a Report Be Communicated?</a:t>
            </a:r>
          </a:p>
        </p:txBody>
      </p:sp>
      <p:sp>
        <p:nvSpPr>
          <p:cNvPr id="4" name="Slide Number Placeholder 3"/>
          <p:cNvSpPr>
            <a:spLocks noGrp="1"/>
          </p:cNvSpPr>
          <p:nvPr>
            <p:ph type="sldNum" sz="quarter" idx="12"/>
          </p:nvPr>
        </p:nvSpPr>
        <p:spPr/>
        <p:txBody>
          <a:bodyPr/>
          <a:lstStyle/>
          <a:p>
            <a:fld id="{3EA74849-DAE2-2C4E-8A30-A8C3411AC971}" type="slidenum">
              <a:rPr lang="en-US" smtClean="0"/>
              <a:t>312</a:t>
            </a:fld>
            <a:endParaRPr lang="en-US" dirty="0"/>
          </a:p>
        </p:txBody>
      </p:sp>
    </p:spTree>
    <p:extLst>
      <p:ext uri="{BB962C8B-B14F-4D97-AF65-F5344CB8AC3E}">
        <p14:creationId xmlns:p14="http://schemas.microsoft.com/office/powerpoint/2010/main" val="151880954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342900" indent="-342900" algn="just">
              <a:buClr>
                <a:schemeClr val="tx1"/>
              </a:buClr>
              <a:buFont typeface="Wingdings" panose="05000000000000000000" pitchFamily="2" charset="2"/>
              <a:buChar char="Ø"/>
            </a:pPr>
            <a:r>
              <a:rPr lang="en-US" sz="2800" dirty="0">
                <a:solidFill>
                  <a:schemeClr val="tx1"/>
                </a:solidFill>
              </a:rPr>
              <a:t>What should you do if an employee tells you that they don’t like or feel comfortable working with a particular co-worker, supervisor, or customer?</a:t>
            </a:r>
          </a:p>
          <a:p>
            <a:pPr marL="1085850" lvl="1" indent="-342900" algn="just">
              <a:buClr>
                <a:schemeClr val="tx1"/>
              </a:buClr>
              <a:buFont typeface="Wingdings" panose="05000000000000000000" pitchFamily="2" charset="2"/>
              <a:buChar char="Ø"/>
            </a:pPr>
            <a:r>
              <a:rPr lang="en-US" sz="2800" dirty="0">
                <a:solidFill>
                  <a:schemeClr val="tx1"/>
                </a:solidFill>
              </a:rPr>
              <a:t>Follow up and ask why.</a:t>
            </a:r>
          </a:p>
        </p:txBody>
      </p:sp>
      <p:sp>
        <p:nvSpPr>
          <p:cNvPr id="3" name="Title 2"/>
          <p:cNvSpPr>
            <a:spLocks noGrp="1"/>
          </p:cNvSpPr>
          <p:nvPr>
            <p:ph type="ctrTitle"/>
          </p:nvPr>
        </p:nvSpPr>
        <p:spPr/>
        <p:txBody>
          <a:bodyPr/>
          <a:lstStyle/>
          <a:p>
            <a:r>
              <a:rPr lang="en-US" b="1" cap="small" dirty="0"/>
              <a:t>I Don’t Like Working With . . .</a:t>
            </a:r>
          </a:p>
        </p:txBody>
      </p:sp>
      <p:sp>
        <p:nvSpPr>
          <p:cNvPr id="4" name="Slide Number Placeholder 3"/>
          <p:cNvSpPr>
            <a:spLocks noGrp="1"/>
          </p:cNvSpPr>
          <p:nvPr>
            <p:ph type="sldNum" sz="quarter" idx="12"/>
          </p:nvPr>
        </p:nvSpPr>
        <p:spPr/>
        <p:txBody>
          <a:bodyPr/>
          <a:lstStyle/>
          <a:p>
            <a:fld id="{3EA74849-DAE2-2C4E-8A30-A8C3411AC971}" type="slidenum">
              <a:rPr lang="en-US" smtClean="0"/>
              <a:t>313</a:t>
            </a:fld>
            <a:endParaRPr lang="en-US" dirty="0"/>
          </a:p>
        </p:txBody>
      </p:sp>
    </p:spTree>
    <p:extLst>
      <p:ext uri="{BB962C8B-B14F-4D97-AF65-F5344CB8AC3E}">
        <p14:creationId xmlns:p14="http://schemas.microsoft.com/office/powerpoint/2010/main" val="337070841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654062"/>
          </a:xfrm>
        </p:spPr>
        <p:txBody>
          <a:bodyPr>
            <a:noAutofit/>
          </a:bodyPr>
          <a:lstStyle/>
          <a:p>
            <a:pPr marL="457200" indent="-457200" algn="just">
              <a:buClr>
                <a:schemeClr val="tx1"/>
              </a:buClr>
              <a:buFont typeface="Wingdings" panose="05000000000000000000" pitchFamily="2" charset="2"/>
              <a:buChar char="Ø"/>
            </a:pPr>
            <a:r>
              <a:rPr lang="en-US" altLang="en-US" sz="2200" dirty="0">
                <a:solidFill>
                  <a:schemeClr val="tx1"/>
                </a:solidFill>
              </a:rPr>
              <a:t>Sheri often worked alone with her supervisor, Thomas.</a:t>
            </a:r>
          </a:p>
          <a:p>
            <a:pPr marL="457200" indent="-457200" algn="just">
              <a:buClr>
                <a:schemeClr val="tx1"/>
              </a:buClr>
              <a:buFont typeface="Wingdings" panose="05000000000000000000" pitchFamily="2" charset="2"/>
              <a:buChar char="Ø"/>
            </a:pPr>
            <a:r>
              <a:rPr lang="en-US" altLang="en-US" sz="2200" dirty="0">
                <a:solidFill>
                  <a:schemeClr val="tx1"/>
                </a:solidFill>
              </a:rPr>
              <a:t>Thomas sexually harassed Sheri. He repeatedly and forcibly kissed Sheri on the lips, puller her against him, came up behind to massage her neck, and sent sexually-suggestive messages to her work computer.</a:t>
            </a:r>
          </a:p>
          <a:p>
            <a:pPr marL="457200" indent="-457200" algn="just">
              <a:buClr>
                <a:schemeClr val="tx1"/>
              </a:buClr>
              <a:buFont typeface="Wingdings" panose="05000000000000000000" pitchFamily="2" charset="2"/>
              <a:buChar char="Ø"/>
            </a:pPr>
            <a:r>
              <a:rPr lang="en-US" altLang="en-US" sz="2200" dirty="0">
                <a:solidFill>
                  <a:schemeClr val="tx1"/>
                </a:solidFill>
              </a:rPr>
              <a:t>Although Sheri’s employer had a written anti-harassment policy that she was asked to read and sign on her first day, she never reported the harassment.</a:t>
            </a:r>
          </a:p>
          <a:p>
            <a:pPr marL="1200150" lvl="1" indent="-457200" algn="just">
              <a:buClr>
                <a:schemeClr val="tx1"/>
              </a:buClr>
              <a:buFont typeface="Wingdings" panose="05000000000000000000" pitchFamily="2" charset="2"/>
              <a:buChar char="Ø"/>
            </a:pPr>
            <a:r>
              <a:rPr lang="en-US" altLang="en-US" sz="2200" b="1" dirty="0">
                <a:solidFill>
                  <a:schemeClr val="tx1"/>
                </a:solidFill>
              </a:rPr>
              <a:t>Why? </a:t>
            </a:r>
            <a:r>
              <a:rPr lang="en-US" altLang="en-US" sz="2200" dirty="0">
                <a:solidFill>
                  <a:schemeClr val="tx1"/>
                </a:solidFill>
              </a:rPr>
              <a:t>Sheri knew Thomas was “nasty,” and with her daughter needing treatment for cancer, she could not take any chances on losing her job and health insurance.</a:t>
            </a:r>
          </a:p>
        </p:txBody>
      </p:sp>
      <p:sp>
        <p:nvSpPr>
          <p:cNvPr id="3" name="Title 2"/>
          <p:cNvSpPr>
            <a:spLocks noGrp="1"/>
          </p:cNvSpPr>
          <p:nvPr>
            <p:ph type="ctrTitle"/>
          </p:nvPr>
        </p:nvSpPr>
        <p:spPr>
          <a:xfrm>
            <a:off x="457200" y="990600"/>
            <a:ext cx="8159261" cy="889886"/>
          </a:xfrm>
        </p:spPr>
        <p:txBody>
          <a:bodyPr/>
          <a:lstStyle/>
          <a:p>
            <a:pPr algn="ctr">
              <a:defRPr/>
            </a:pPr>
            <a:r>
              <a:rPr lang="en-US" b="1" cap="small" dirty="0">
                <a:latin typeface="+mn-lt"/>
              </a:rPr>
              <a:t>Example: Other Employees Are Being Harassed</a:t>
            </a:r>
          </a:p>
        </p:txBody>
      </p:sp>
      <p:sp>
        <p:nvSpPr>
          <p:cNvPr id="4" name="Slide Number Placeholder 3"/>
          <p:cNvSpPr>
            <a:spLocks noGrp="1"/>
          </p:cNvSpPr>
          <p:nvPr>
            <p:ph type="sldNum" sz="quarter" idx="12"/>
          </p:nvPr>
        </p:nvSpPr>
        <p:spPr/>
        <p:txBody>
          <a:bodyPr/>
          <a:lstStyle/>
          <a:p>
            <a:fld id="{3EA74849-DAE2-2C4E-8A30-A8C3411AC971}" type="slidenum">
              <a:rPr lang="en-US" smtClean="0"/>
              <a:t>314</a:t>
            </a:fld>
            <a:endParaRPr lang="en-US" dirty="0"/>
          </a:p>
        </p:txBody>
      </p:sp>
    </p:spTree>
    <p:extLst>
      <p:ext uri="{BB962C8B-B14F-4D97-AF65-F5344CB8AC3E}">
        <p14:creationId xmlns:p14="http://schemas.microsoft.com/office/powerpoint/2010/main" val="20644043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981200"/>
            <a:ext cx="8159260" cy="4730262"/>
          </a:xfrm>
        </p:spPr>
        <p:txBody>
          <a:bodyPr>
            <a:noAutofit/>
          </a:bodyPr>
          <a:lstStyle/>
          <a:p>
            <a:pPr marL="457200" indent="-457200" algn="just">
              <a:buClr>
                <a:schemeClr val="tx1"/>
              </a:buClr>
              <a:buFont typeface="Wingdings" panose="05000000000000000000" pitchFamily="2" charset="2"/>
              <a:buChar char="Ø"/>
            </a:pPr>
            <a:r>
              <a:rPr lang="en-US" altLang="en-US" sz="2000" dirty="0">
                <a:solidFill>
                  <a:schemeClr val="tx1"/>
                </a:solidFill>
              </a:rPr>
              <a:t>Thomas’s conduct toward Sheri was not unique. During the holiday season each year, Thomas asked Sheri and other female employees to kiss him under the mistletoe. Thomas also hugged and kissed other female employees, and made unwanted physical advances toward women in authority positions, including the Chief Clerk and a Commissioner.</a:t>
            </a:r>
          </a:p>
          <a:p>
            <a:pPr marL="457200" indent="-457200" algn="just">
              <a:buClr>
                <a:schemeClr val="tx1"/>
              </a:buClr>
              <a:buFont typeface="Wingdings" panose="05000000000000000000" pitchFamily="2" charset="2"/>
              <a:buChar char="Ø"/>
            </a:pPr>
            <a:r>
              <a:rPr lang="en-US" altLang="en-US" sz="2000" b="1" dirty="0">
                <a:solidFill>
                  <a:schemeClr val="tx1"/>
                </a:solidFill>
              </a:rPr>
              <a:t>Was there sufficient notice to the employer that the supervisor might be sexually harassing Sheri?</a:t>
            </a:r>
            <a:r>
              <a:rPr lang="en-US" altLang="en-US" sz="2000" dirty="0">
                <a:solidFill>
                  <a:schemeClr val="tx1"/>
                </a:solidFill>
              </a:rPr>
              <a:t> The Third Circuit held that it was a jury question as to whether the employer “exercised reasonable care to prevent and correct promptly any sexually harassing behavior” because even though Sheri did not report the harassment, other people in authority positions knew that Thomas was harassing other women.</a:t>
            </a:r>
          </a:p>
          <a:p>
            <a:pPr algn="r">
              <a:buClr>
                <a:schemeClr val="tx1"/>
              </a:buClr>
            </a:pPr>
            <a:r>
              <a:rPr lang="en-US" altLang="en-US" sz="2000" i="1" dirty="0" err="1">
                <a:solidFill>
                  <a:schemeClr val="tx1"/>
                </a:solidFill>
              </a:rPr>
              <a:t>Minarsky</a:t>
            </a:r>
            <a:r>
              <a:rPr lang="en-US" altLang="en-US" sz="2000" i="1" dirty="0">
                <a:solidFill>
                  <a:schemeClr val="tx1"/>
                </a:solidFill>
              </a:rPr>
              <a:t> v. Susquehanna Cnty.</a:t>
            </a:r>
            <a:r>
              <a:rPr lang="en-US" altLang="en-US" sz="2000" dirty="0">
                <a:solidFill>
                  <a:schemeClr val="tx1"/>
                </a:solidFill>
              </a:rPr>
              <a:t>, 896 F.3d 303 (3d Cir. 2018</a:t>
            </a:r>
            <a:r>
              <a:rPr lang="en-US" altLang="en-US" sz="2000" dirty="0">
                <a:solidFill>
                  <a:schemeClr val="bg2">
                    <a:lumMod val="10000"/>
                  </a:schemeClr>
                </a:solidFill>
              </a:rPr>
              <a:t>)</a:t>
            </a:r>
            <a:endParaRPr lang="ru-RU" altLang="en-US" sz="2000" i="1"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lstStyle/>
          <a:p>
            <a:pPr algn="ctr">
              <a:defRPr/>
            </a:pPr>
            <a:r>
              <a:rPr lang="en-US" b="1" cap="small" dirty="0">
                <a:latin typeface="+mn-lt"/>
              </a:rPr>
              <a:t>Example: Other Employees Are Being Harassed</a:t>
            </a:r>
          </a:p>
        </p:txBody>
      </p:sp>
      <p:sp>
        <p:nvSpPr>
          <p:cNvPr id="4" name="Slide Number Placeholder 3"/>
          <p:cNvSpPr>
            <a:spLocks noGrp="1"/>
          </p:cNvSpPr>
          <p:nvPr>
            <p:ph type="sldNum" sz="quarter" idx="12"/>
          </p:nvPr>
        </p:nvSpPr>
        <p:spPr/>
        <p:txBody>
          <a:bodyPr/>
          <a:lstStyle/>
          <a:p>
            <a:fld id="{3EA74849-DAE2-2C4E-8A30-A8C3411AC971}" type="slidenum">
              <a:rPr lang="en-US" smtClean="0"/>
              <a:t>315</a:t>
            </a:fld>
            <a:endParaRPr lang="en-US" dirty="0"/>
          </a:p>
        </p:txBody>
      </p:sp>
    </p:spTree>
    <p:extLst>
      <p:ext uri="{BB962C8B-B14F-4D97-AF65-F5344CB8AC3E}">
        <p14:creationId xmlns:p14="http://schemas.microsoft.com/office/powerpoint/2010/main" val="5424792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981200"/>
            <a:ext cx="8159260" cy="4396154"/>
          </a:xfrm>
        </p:spPr>
        <p:txBody>
          <a:bodyPr>
            <a:noAutofit/>
          </a:bodyPr>
          <a:lstStyle/>
          <a:p>
            <a:pPr marL="457200" indent="-457200" algn="just">
              <a:buClr>
                <a:schemeClr val="tx1"/>
              </a:buClr>
              <a:buFont typeface="Wingdings" panose="05000000000000000000" pitchFamily="2" charset="2"/>
              <a:buChar char="Ø"/>
            </a:pPr>
            <a:r>
              <a:rPr lang="en-US" altLang="en-US" sz="2200" dirty="0">
                <a:solidFill>
                  <a:schemeClr val="tx1"/>
                </a:solidFill>
              </a:rPr>
              <a:t>The Third Circuit explained that the #</a:t>
            </a:r>
            <a:r>
              <a:rPr lang="en-US" altLang="en-US" sz="2200" dirty="0" err="1">
                <a:solidFill>
                  <a:schemeClr val="tx1"/>
                </a:solidFill>
              </a:rPr>
              <a:t>MeToo</a:t>
            </a:r>
            <a:r>
              <a:rPr lang="en-US" altLang="en-US" sz="2200" dirty="0">
                <a:solidFill>
                  <a:schemeClr val="tx1"/>
                </a:solidFill>
              </a:rPr>
              <a:t> movement influenced its decision in </a:t>
            </a:r>
            <a:r>
              <a:rPr lang="en-US" altLang="en-US" sz="2000" i="1" dirty="0" err="1">
                <a:solidFill>
                  <a:schemeClr val="tx1"/>
                </a:solidFill>
              </a:rPr>
              <a:t>Minarsky</a:t>
            </a:r>
            <a:r>
              <a:rPr lang="en-US" altLang="en-US" sz="2000" i="1" dirty="0">
                <a:solidFill>
                  <a:schemeClr val="tx1"/>
                </a:solidFill>
              </a:rPr>
              <a:t> v. Susquehanna Cnty.</a:t>
            </a:r>
            <a:r>
              <a:rPr lang="en-US" altLang="en-US" sz="2000" dirty="0">
                <a:solidFill>
                  <a:schemeClr val="tx1"/>
                </a:solidFill>
              </a:rPr>
              <a:t>, 896 F.3d 303 (3d Cir. 2018):</a:t>
            </a:r>
          </a:p>
          <a:p>
            <a:pPr marL="1200150" lvl="1" indent="-457200" algn="just">
              <a:buClr>
                <a:schemeClr val="tx1"/>
              </a:buClr>
              <a:buFont typeface="Wingdings" panose="05000000000000000000" pitchFamily="2" charset="2"/>
              <a:buChar char="Ø"/>
            </a:pPr>
            <a:r>
              <a:rPr lang="en-US" sz="2000" dirty="0">
                <a:solidFill>
                  <a:schemeClr val="tx1"/>
                </a:solidFill>
              </a:rPr>
              <a:t>“This appeal comes to us in the midst of national news regarding a veritable firestorm of allegations of rampant sexual misconduct that has been closeted for years, not reported by the victims. It has come to light, years later, that people in positions of power and celebrity have exploited their authority to make unwanted sexual advances. In many such instances, the harasser wielded control over the harassed individual’s employment or work environment. In nearly all of the instances, the victims asserted a plausible fear of serious adverse consequences had they spoken up at the time that the conduct occurred.”</a:t>
            </a:r>
            <a:endParaRPr lang="ru-RU" altLang="en-US" sz="2000" i="1" dirty="0">
              <a:solidFill>
                <a:schemeClr val="tx1"/>
              </a:solidFill>
            </a:endParaRPr>
          </a:p>
        </p:txBody>
      </p:sp>
      <p:sp>
        <p:nvSpPr>
          <p:cNvPr id="3" name="Title 2"/>
          <p:cNvSpPr>
            <a:spLocks noGrp="1"/>
          </p:cNvSpPr>
          <p:nvPr>
            <p:ph type="ctrTitle"/>
          </p:nvPr>
        </p:nvSpPr>
        <p:spPr>
          <a:xfrm>
            <a:off x="457200" y="1066800"/>
            <a:ext cx="8159261" cy="813686"/>
          </a:xfrm>
        </p:spPr>
        <p:txBody>
          <a:bodyPr/>
          <a:lstStyle/>
          <a:p>
            <a:pPr algn="ctr">
              <a:defRPr/>
            </a:pPr>
            <a:r>
              <a:rPr lang="en-US" sz="3200" b="1" cap="small" dirty="0">
                <a:latin typeface="+mn-lt"/>
              </a:rPr>
              <a:t>#</a:t>
            </a:r>
            <a:r>
              <a:rPr lang="en-US" sz="3200" b="1" cap="small" dirty="0" err="1">
                <a:latin typeface="+mn-lt"/>
              </a:rPr>
              <a:t>MeToo</a:t>
            </a:r>
            <a:r>
              <a:rPr lang="en-US" sz="3200" b="1" cap="small" dirty="0">
                <a:latin typeface="+mn-lt"/>
              </a:rPr>
              <a:t> Impacted Third Circuit’s Decision</a:t>
            </a:r>
          </a:p>
        </p:txBody>
      </p:sp>
      <p:sp>
        <p:nvSpPr>
          <p:cNvPr id="4" name="Slide Number Placeholder 3"/>
          <p:cNvSpPr>
            <a:spLocks noGrp="1"/>
          </p:cNvSpPr>
          <p:nvPr>
            <p:ph type="sldNum" sz="quarter" idx="12"/>
          </p:nvPr>
        </p:nvSpPr>
        <p:spPr/>
        <p:txBody>
          <a:bodyPr/>
          <a:lstStyle/>
          <a:p>
            <a:fld id="{3EA74849-DAE2-2C4E-8A30-A8C3411AC971}" type="slidenum">
              <a:rPr lang="en-US" smtClean="0"/>
              <a:t>316</a:t>
            </a:fld>
            <a:endParaRPr lang="en-US" dirty="0"/>
          </a:p>
        </p:txBody>
      </p:sp>
    </p:spTree>
    <p:extLst>
      <p:ext uri="{BB962C8B-B14F-4D97-AF65-F5344CB8AC3E}">
        <p14:creationId xmlns:p14="http://schemas.microsoft.com/office/powerpoint/2010/main" val="182385975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396154"/>
          </a:xfrm>
        </p:spPr>
        <p:txBody>
          <a:bodyPr>
            <a:normAutofit fontScale="92500" lnSpcReduction="10000"/>
          </a:bodyPr>
          <a:lstStyle/>
          <a:p>
            <a:pPr marL="457200" indent="-457200" algn="just">
              <a:buClr>
                <a:schemeClr val="tx1"/>
              </a:buClr>
              <a:buFont typeface="Wingdings" panose="05000000000000000000" pitchFamily="2" charset="2"/>
              <a:buChar char="Ø"/>
            </a:pPr>
            <a:r>
              <a:rPr lang="en-US" sz="2800" dirty="0">
                <a:solidFill>
                  <a:schemeClr val="tx1"/>
                </a:solidFill>
              </a:rPr>
              <a:t>“While the policy underlying </a:t>
            </a:r>
            <a:r>
              <a:rPr lang="en-US" sz="2800" dirty="0" err="1">
                <a:solidFill>
                  <a:schemeClr val="tx1"/>
                </a:solidFill>
              </a:rPr>
              <a:t>Faragher-Ellerth</a:t>
            </a:r>
            <a:r>
              <a:rPr lang="en-US" sz="2800" dirty="0">
                <a:solidFill>
                  <a:schemeClr val="tx1"/>
                </a:solidFill>
              </a:rPr>
              <a:t> places the onus on the harassed employee to report her harasser, and would fault her for not calling out this conduct so as to prevent it, a jury could conclude that the employee’s non-reporting was understandable, perhaps even reasonable. That is, there may be a certain fallacy that underlies the notion that reporting sexual misconduct will end it. Victims do not always view it in this way. Instead, they anticipate negative consequences or fear that the harassers will face no reprimand; thus, more often than not, victims choose not to report the harassment.”</a:t>
            </a:r>
            <a:endParaRPr lang="en-US" altLang="en-US" sz="2800" dirty="0">
              <a:solidFill>
                <a:schemeClr val="tx1"/>
              </a:solidFill>
            </a:endParaRPr>
          </a:p>
        </p:txBody>
      </p:sp>
      <p:sp>
        <p:nvSpPr>
          <p:cNvPr id="3" name="Title 2"/>
          <p:cNvSpPr>
            <a:spLocks noGrp="1"/>
          </p:cNvSpPr>
          <p:nvPr>
            <p:ph type="ctrTitle"/>
          </p:nvPr>
        </p:nvSpPr>
        <p:spPr>
          <a:xfrm>
            <a:off x="457200" y="1091314"/>
            <a:ext cx="8159261" cy="813686"/>
          </a:xfrm>
        </p:spPr>
        <p:txBody>
          <a:bodyPr/>
          <a:lstStyle/>
          <a:p>
            <a:pPr algn="ctr">
              <a:defRPr/>
            </a:pPr>
            <a:r>
              <a:rPr lang="en-US" sz="3200" b="1" cap="small" dirty="0">
                <a:latin typeface="+mn-lt"/>
              </a:rPr>
              <a:t>#</a:t>
            </a:r>
            <a:r>
              <a:rPr lang="en-US" sz="3200" b="1" cap="small" dirty="0" err="1">
                <a:latin typeface="+mn-lt"/>
              </a:rPr>
              <a:t>MeToo</a:t>
            </a:r>
            <a:r>
              <a:rPr lang="en-US" sz="3200" b="1" cap="small" dirty="0">
                <a:latin typeface="+mn-lt"/>
              </a:rPr>
              <a:t> Impacted Third Circuit’s Decision</a:t>
            </a:r>
          </a:p>
        </p:txBody>
      </p:sp>
      <p:sp>
        <p:nvSpPr>
          <p:cNvPr id="4" name="Slide Number Placeholder 3"/>
          <p:cNvSpPr>
            <a:spLocks noGrp="1"/>
          </p:cNvSpPr>
          <p:nvPr>
            <p:ph type="sldNum" sz="quarter" idx="12"/>
          </p:nvPr>
        </p:nvSpPr>
        <p:spPr/>
        <p:txBody>
          <a:bodyPr/>
          <a:lstStyle/>
          <a:p>
            <a:fld id="{3EA74849-DAE2-2C4E-8A30-A8C3411AC971}" type="slidenum">
              <a:rPr lang="en-US" smtClean="0"/>
              <a:t>317</a:t>
            </a:fld>
            <a:endParaRPr lang="en-US" dirty="0"/>
          </a:p>
        </p:txBody>
      </p:sp>
    </p:spTree>
    <p:extLst>
      <p:ext uri="{BB962C8B-B14F-4D97-AF65-F5344CB8AC3E}">
        <p14:creationId xmlns:p14="http://schemas.microsoft.com/office/powerpoint/2010/main" val="315749105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57200" y="2133600"/>
            <a:ext cx="8159260" cy="4167554"/>
          </a:xfrm>
        </p:spPr>
        <p:txBody>
          <a:bodyPr>
            <a:normAutofit/>
          </a:bodyPr>
          <a:lstStyle/>
          <a:p>
            <a:pPr marL="457200" indent="-457200">
              <a:buClr>
                <a:schemeClr val="tx1"/>
              </a:buClr>
              <a:buFont typeface="Wingdings" panose="05000000000000000000" pitchFamily="2" charset="2"/>
              <a:buChar char="Ø"/>
            </a:pPr>
            <a:r>
              <a:rPr lang="en-US" sz="2800" dirty="0">
                <a:solidFill>
                  <a:schemeClr val="tx1"/>
                </a:solidFill>
              </a:rPr>
              <a:t>Tell the employee you take his/her concerns seriously</a:t>
            </a:r>
          </a:p>
          <a:p>
            <a:pPr marL="457200" indent="-457200">
              <a:buClr>
                <a:schemeClr val="tx1"/>
              </a:buClr>
              <a:buFont typeface="Wingdings" panose="05000000000000000000" pitchFamily="2" charset="2"/>
              <a:buChar char="Ø"/>
            </a:pPr>
            <a:r>
              <a:rPr lang="en-US" sz="2800" dirty="0">
                <a:solidFill>
                  <a:schemeClr val="tx1"/>
                </a:solidFill>
              </a:rPr>
              <a:t>Don’t minimize the behavior or be dismissive</a:t>
            </a:r>
          </a:p>
          <a:p>
            <a:pPr marL="457200" indent="-457200">
              <a:buClr>
                <a:schemeClr val="tx1"/>
              </a:buClr>
              <a:buFont typeface="Wingdings" panose="05000000000000000000" pitchFamily="2" charset="2"/>
              <a:buChar char="Ø"/>
            </a:pPr>
            <a:r>
              <a:rPr lang="en-US" sz="2800" dirty="0">
                <a:solidFill>
                  <a:schemeClr val="tx1"/>
                </a:solidFill>
              </a:rPr>
              <a:t>Don’t ask if there are witnesses (yet)</a:t>
            </a:r>
          </a:p>
          <a:p>
            <a:pPr marL="457200" indent="-457200">
              <a:buClr>
                <a:schemeClr val="tx1"/>
              </a:buClr>
              <a:buFont typeface="Wingdings" panose="05000000000000000000" pitchFamily="2" charset="2"/>
              <a:buChar char="Ø"/>
            </a:pPr>
            <a:r>
              <a:rPr lang="en-US" sz="2800" dirty="0">
                <a:solidFill>
                  <a:schemeClr val="tx1"/>
                </a:solidFill>
              </a:rPr>
              <a:t>Do something! </a:t>
            </a:r>
          </a:p>
        </p:txBody>
      </p:sp>
      <p:sp>
        <p:nvSpPr>
          <p:cNvPr id="3" name="Title 2"/>
          <p:cNvSpPr>
            <a:spLocks noGrp="1"/>
          </p:cNvSpPr>
          <p:nvPr>
            <p:ph type="ctrTitle"/>
          </p:nvPr>
        </p:nvSpPr>
        <p:spPr>
          <a:xfrm>
            <a:off x="457200" y="1066800"/>
            <a:ext cx="8159261" cy="914400"/>
          </a:xfrm>
        </p:spPr>
        <p:txBody>
          <a:bodyPr/>
          <a:lstStyle/>
          <a:p>
            <a:r>
              <a:rPr lang="en-US" b="1" cap="small" dirty="0"/>
              <a:t>An Employee Makes a Complaint – What Should an employer Do?</a:t>
            </a:r>
          </a:p>
        </p:txBody>
      </p:sp>
      <p:sp>
        <p:nvSpPr>
          <p:cNvPr id="2" name="Slide Number Placeholder 1"/>
          <p:cNvSpPr>
            <a:spLocks noGrp="1"/>
          </p:cNvSpPr>
          <p:nvPr>
            <p:ph type="sldNum" sz="quarter" idx="12"/>
          </p:nvPr>
        </p:nvSpPr>
        <p:spPr/>
        <p:txBody>
          <a:bodyPr/>
          <a:lstStyle/>
          <a:p>
            <a:fld id="{3EA74849-DAE2-2C4E-8A30-A8C3411AC971}" type="slidenum">
              <a:rPr lang="en-US" smtClean="0"/>
              <a:t>318</a:t>
            </a:fld>
            <a:endParaRPr lang="en-US" dirty="0"/>
          </a:p>
        </p:txBody>
      </p:sp>
    </p:spTree>
    <p:extLst>
      <p:ext uri="{BB962C8B-B14F-4D97-AF65-F5344CB8AC3E}">
        <p14:creationId xmlns:p14="http://schemas.microsoft.com/office/powerpoint/2010/main" val="70244777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An investigation is effective </a:t>
            </a:r>
            <a:r>
              <a:rPr lang="en-US" altLang="en-US" sz="2600" b="1" dirty="0">
                <a:solidFill>
                  <a:schemeClr val="bg2">
                    <a:lumMod val="10000"/>
                  </a:schemeClr>
                </a:solidFill>
              </a:rPr>
              <a:t>if it is sufficiently thorough to arrive at a reasonably fair estimate of truth.</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investigation need not entail a trial-type investigation, but it should be conducted by an impartial party and seek information about the conduct from all parties involved.</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Conflicting versions of relevant events may require credibility assessments of witnesses.</a:t>
            </a: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966086"/>
          </a:xfrm>
        </p:spPr>
        <p:txBody>
          <a:bodyPr>
            <a:normAutofit fontScale="90000"/>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Investigation Depends on Circumstances</a:t>
            </a:r>
          </a:p>
        </p:txBody>
      </p:sp>
      <p:sp>
        <p:nvSpPr>
          <p:cNvPr id="4" name="Slide Number Placeholder 3"/>
          <p:cNvSpPr>
            <a:spLocks noGrp="1"/>
          </p:cNvSpPr>
          <p:nvPr>
            <p:ph type="sldNum" sz="quarter" idx="12"/>
          </p:nvPr>
        </p:nvSpPr>
        <p:spPr/>
        <p:txBody>
          <a:bodyPr/>
          <a:lstStyle/>
          <a:p>
            <a:fld id="{3EA74849-DAE2-2C4E-8A30-A8C3411AC971}" type="slidenum">
              <a:rPr lang="en-US" smtClean="0"/>
              <a:t>319</a:t>
            </a:fld>
            <a:endParaRPr lang="en-US" dirty="0"/>
          </a:p>
        </p:txBody>
      </p:sp>
    </p:spTree>
    <p:extLst>
      <p:ext uri="{BB962C8B-B14F-4D97-AF65-F5344CB8AC3E}">
        <p14:creationId xmlns:p14="http://schemas.microsoft.com/office/powerpoint/2010/main" val="153178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0" indent="0" algn="just">
              <a:buNone/>
            </a:pPr>
            <a:r>
              <a:rPr lang="en-US" b="1" dirty="0" smtClean="0"/>
              <a:t>BUT, confidentiality has its limits. </a:t>
            </a:r>
          </a:p>
          <a:p>
            <a:pPr algn="just"/>
            <a:r>
              <a:rPr lang="en-US" u="sng" dirty="0" smtClean="0"/>
              <a:t>Costco Wholesale Corp.</a:t>
            </a:r>
            <a:r>
              <a:rPr lang="en-US" dirty="0" smtClean="0"/>
              <a:t>, No. 366 NLRB No. 9 (2018): </a:t>
            </a:r>
            <a:endParaRPr lang="en-US" dirty="0"/>
          </a:p>
          <a:p>
            <a:pPr lvl="1" algn="just"/>
            <a:r>
              <a:rPr lang="en-US" dirty="0" smtClean="0"/>
              <a:t>After workplace altercation, Costco conducted employee interviews.</a:t>
            </a:r>
          </a:p>
          <a:p>
            <a:pPr lvl="1" algn="just"/>
            <a:r>
              <a:rPr lang="en-US" dirty="0" smtClean="0"/>
              <a:t>Costco told employee not to “have any conversations with anyone else pertaining to this incident.”</a:t>
            </a:r>
          </a:p>
          <a:p>
            <a:pPr lvl="1" algn="just"/>
            <a:r>
              <a:rPr lang="en-US" dirty="0" smtClean="0"/>
              <a:t>NLRB: Employer must demonstrate its need for confidentiality outweighs harm to employee’s rights. </a:t>
            </a:r>
          </a:p>
          <a:p>
            <a:pPr lvl="2" algn="just"/>
            <a:r>
              <a:rPr lang="en-US" dirty="0" smtClean="0"/>
              <a:t>Costco did not explain need, so violated NLRA.</a:t>
            </a:r>
          </a:p>
          <a:p>
            <a:pPr marL="0" indent="0" algn="just">
              <a:buNone/>
            </a:pPr>
            <a:endParaRPr lang="en-US" b="1" u="sng"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32</a:t>
            </a:fld>
            <a:endParaRPr lang="en-US">
              <a:solidFill>
                <a:srgbClr val="9C4636">
                  <a:tint val="75000"/>
                </a:srgbClr>
              </a:solidFill>
            </a:endParaRPr>
          </a:p>
        </p:txBody>
      </p:sp>
    </p:spTree>
    <p:extLst>
      <p:ext uri="{BB962C8B-B14F-4D97-AF65-F5344CB8AC3E}">
        <p14:creationId xmlns:p14="http://schemas.microsoft.com/office/powerpoint/2010/main" val="581528668"/>
      </p:ext>
    </p:extLst>
  </p:cSld>
  <p:clrMapOvr>
    <a:masterClrMapping/>
  </p:clrMapOv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572000"/>
          </a:xfrm>
        </p:spPr>
        <p:txBody>
          <a:bodyPr>
            <a:noAutofit/>
          </a:bodyPr>
          <a:lstStyle/>
          <a:p>
            <a:pPr marL="457200" indent="-457200">
              <a:buClr>
                <a:schemeClr val="tx1"/>
              </a:buClr>
              <a:buFont typeface="Wingdings" panose="05000000000000000000" pitchFamily="2" charset="2"/>
              <a:buChar char="Ø"/>
            </a:pPr>
            <a:r>
              <a:rPr lang="en-US" sz="2800" dirty="0">
                <a:solidFill>
                  <a:schemeClr val="tx1"/>
                </a:solidFill>
              </a:rPr>
              <a:t>Brandon, a construction worker, repeatedly complains to the superintendent that he is being sexually harassed by Phil, the foreman in charge of Brandon’s crew.</a:t>
            </a:r>
          </a:p>
          <a:p>
            <a:pPr marL="457200" indent="-457200">
              <a:buClr>
                <a:schemeClr val="tx1"/>
              </a:buClr>
              <a:buFont typeface="Wingdings" panose="05000000000000000000" pitchFamily="2" charset="2"/>
              <a:buChar char="Ø"/>
            </a:pPr>
            <a:r>
              <a:rPr lang="en-US" sz="2800" dirty="0">
                <a:solidFill>
                  <a:schemeClr val="tx1"/>
                </a:solidFill>
              </a:rPr>
              <a:t>After about two weeks, the superintendent asks a friend of his to conduct an investigation, even though this individual is not familiar with EEO law or the harassment policy and has no experience conducting harassment investigations. </a:t>
            </a:r>
            <a:endParaRPr lang="en-US" altLang="en-US" sz="2600" dirty="0">
              <a:solidFill>
                <a:schemeClr val="tx1"/>
              </a:solidFill>
            </a:endParaRPr>
          </a:p>
        </p:txBody>
      </p:sp>
      <p:sp>
        <p:nvSpPr>
          <p:cNvPr id="3" name="Title 2"/>
          <p:cNvSpPr>
            <a:spLocks noGrp="1"/>
          </p:cNvSpPr>
          <p:nvPr>
            <p:ph type="ctrTitle"/>
          </p:nvPr>
        </p:nvSpPr>
        <p:spPr>
          <a:xfrm>
            <a:off x="457200" y="1091314"/>
            <a:ext cx="8159261" cy="966086"/>
          </a:xfrm>
        </p:spPr>
        <p:txBody>
          <a:bodyPr>
            <a:normAutofit fontScale="90000"/>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Example of Inadequate Investigation</a:t>
            </a:r>
          </a:p>
        </p:txBody>
      </p:sp>
      <p:sp>
        <p:nvSpPr>
          <p:cNvPr id="4" name="Slide Number Placeholder 3"/>
          <p:cNvSpPr>
            <a:spLocks noGrp="1"/>
          </p:cNvSpPr>
          <p:nvPr>
            <p:ph type="sldNum" sz="quarter" idx="12"/>
          </p:nvPr>
        </p:nvSpPr>
        <p:spPr/>
        <p:txBody>
          <a:bodyPr/>
          <a:lstStyle/>
          <a:p>
            <a:fld id="{3EA74849-DAE2-2C4E-8A30-A8C3411AC971}" type="slidenum">
              <a:rPr lang="en-US" smtClean="0"/>
              <a:t>320</a:t>
            </a:fld>
            <a:endParaRPr lang="en-US" dirty="0"/>
          </a:p>
        </p:txBody>
      </p:sp>
    </p:spTree>
    <p:extLst>
      <p:ext uri="{BB962C8B-B14F-4D97-AF65-F5344CB8AC3E}">
        <p14:creationId xmlns:p14="http://schemas.microsoft.com/office/powerpoint/2010/main" val="113801050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8159260" cy="4806462"/>
          </a:xfrm>
        </p:spPr>
        <p:txBody>
          <a:bodyPr>
            <a:normAutofit fontScale="92500" lnSpcReduction="10000"/>
          </a:bodyPr>
          <a:lstStyle/>
          <a:p>
            <a:pPr marL="457200" indent="-457200">
              <a:buClr>
                <a:schemeClr val="tx1"/>
              </a:buClr>
              <a:buFont typeface="Wingdings" panose="05000000000000000000" pitchFamily="2" charset="2"/>
              <a:buChar char="Ø"/>
            </a:pPr>
            <a:r>
              <a:rPr lang="en-US" sz="2800" dirty="0">
                <a:solidFill>
                  <a:schemeClr val="tx1"/>
                </a:solidFill>
              </a:rPr>
              <a:t>Another week later, the investigator contacts Brandon and Phil and meets with them individually for about 10 minutes each. During the meeting with Brandon, the investigator never asks him any questions and does not take any notes. </a:t>
            </a:r>
          </a:p>
          <a:p>
            <a:pPr marL="457200" indent="-457200">
              <a:buClr>
                <a:schemeClr val="tx1"/>
              </a:buClr>
              <a:buFont typeface="Wingdings" panose="05000000000000000000" pitchFamily="2" charset="2"/>
              <a:buChar char="Ø"/>
            </a:pPr>
            <a:r>
              <a:rPr lang="en-US" sz="2800" dirty="0">
                <a:solidFill>
                  <a:schemeClr val="tx1"/>
                </a:solidFill>
              </a:rPr>
              <a:t>Without first consulting with the EEO office, the investigator issues a single-page memorandum concluding that there is no basis for finding that Brandon was sexually harassed, but does not provide any explanation. </a:t>
            </a:r>
          </a:p>
          <a:p>
            <a:pPr marL="457200" indent="-457200">
              <a:buClr>
                <a:schemeClr val="tx1"/>
              </a:buClr>
              <a:buFont typeface="Wingdings" panose="05000000000000000000" pitchFamily="2" charset="2"/>
              <a:buChar char="Ø"/>
            </a:pPr>
            <a:r>
              <a:rPr lang="en-US" sz="2800" dirty="0">
                <a:solidFill>
                  <a:schemeClr val="tx1"/>
                </a:solidFill>
              </a:rPr>
              <a:t>Under these circumstances, the employer has not conducted an adequate investigation.</a:t>
            </a:r>
          </a:p>
          <a:p>
            <a:pPr marL="457200" indent="-457200">
              <a:buClr>
                <a:schemeClr val="tx1"/>
              </a:buClr>
              <a:buFont typeface="Wingdings" panose="05000000000000000000" pitchFamily="2" charset="2"/>
              <a:buChar char="Ø"/>
            </a:pPr>
            <a:endParaRPr lang="en-US" altLang="en-US"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normAutofit fontScale="90000"/>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Example of Inadequate Investigation</a:t>
            </a:r>
          </a:p>
        </p:txBody>
      </p:sp>
      <p:sp>
        <p:nvSpPr>
          <p:cNvPr id="4" name="Slide Number Placeholder 3"/>
          <p:cNvSpPr>
            <a:spLocks noGrp="1"/>
          </p:cNvSpPr>
          <p:nvPr>
            <p:ph type="sldNum" sz="quarter" idx="12"/>
          </p:nvPr>
        </p:nvSpPr>
        <p:spPr/>
        <p:txBody>
          <a:bodyPr/>
          <a:lstStyle/>
          <a:p>
            <a:fld id="{3EA74849-DAE2-2C4E-8A30-A8C3411AC971}" type="slidenum">
              <a:rPr lang="en-US" smtClean="0"/>
              <a:t>321</a:t>
            </a:fld>
            <a:endParaRPr lang="en-US" dirty="0"/>
          </a:p>
        </p:txBody>
      </p:sp>
    </p:spTree>
    <p:extLst>
      <p:ext uri="{BB962C8B-B14F-4D97-AF65-F5344CB8AC3E}">
        <p14:creationId xmlns:p14="http://schemas.microsoft.com/office/powerpoint/2010/main" val="33149168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905000"/>
            <a:ext cx="8159260" cy="4953000"/>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Male and female customer service employees reported sexual harassment by managers and coworkers to onsite HR staff.</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HR failed to:</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Adequately investigate the complaints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Adequately discipline the harassers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Follow complaint procedures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Take sexual harassment complaints seriously</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HR also actively deterred employees from making sexual harassment complaints.</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Result: The EEOC brought suit against the employer, and the parties agreed to a </a:t>
            </a:r>
            <a:r>
              <a:rPr lang="en-US" altLang="en-US" sz="2000" b="1" dirty="0">
                <a:solidFill>
                  <a:schemeClr val="bg2">
                    <a:lumMod val="10000"/>
                  </a:schemeClr>
                </a:solidFill>
              </a:rPr>
              <a:t>$3.5 million settlement.</a:t>
            </a:r>
          </a:p>
          <a:p>
            <a:pPr algn="r" eaLnBrk="1" hangingPunct="1">
              <a:spcBef>
                <a:spcPts val="600"/>
              </a:spcBef>
              <a:spcAft>
                <a:spcPts val="600"/>
              </a:spcAft>
              <a:buClr>
                <a:schemeClr val="tx1"/>
              </a:buClr>
            </a:pPr>
            <a:r>
              <a:rPr lang="en-US" altLang="en-US" sz="2000" i="1" dirty="0">
                <a:solidFill>
                  <a:schemeClr val="bg2">
                    <a:lumMod val="10000"/>
                  </a:schemeClr>
                </a:solidFill>
              </a:rPr>
              <a:t>EEOC v. </a:t>
            </a:r>
            <a:r>
              <a:rPr lang="en-US" altLang="en-US" sz="2000" i="1" dirty="0" err="1">
                <a:solidFill>
                  <a:schemeClr val="bg2">
                    <a:lumMod val="10000"/>
                  </a:schemeClr>
                </a:solidFill>
              </a:rPr>
              <a:t>Alorica</a:t>
            </a:r>
            <a:r>
              <a:rPr lang="en-US" altLang="en-US" sz="2000" i="1" dirty="0">
                <a:solidFill>
                  <a:schemeClr val="bg2">
                    <a:lumMod val="10000"/>
                  </a:schemeClr>
                </a:solidFill>
              </a:rPr>
              <a:t>, Inc.</a:t>
            </a:r>
            <a:r>
              <a:rPr lang="en-US" altLang="en-US" sz="2000" dirty="0">
                <a:solidFill>
                  <a:schemeClr val="bg2">
                    <a:lumMod val="10000"/>
                  </a:schemeClr>
                </a:solidFill>
              </a:rPr>
              <a:t>, No. 17-1270 (July 31, 2018)</a:t>
            </a:r>
            <a:endParaRPr lang="en-US" altLang="en-US" sz="2000" i="1" dirty="0">
              <a:solidFill>
                <a:schemeClr val="bg2">
                  <a:lumMod val="10000"/>
                </a:schemeClr>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000" dirty="0">
              <a:solidFill>
                <a:schemeClr val="bg2">
                  <a:lumMod val="10000"/>
                </a:schemeClr>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100"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normAutofit fontScale="90000"/>
          </a:bodyPr>
          <a:lstStyle/>
          <a:p>
            <a:pPr algn="ctr">
              <a:defRPr/>
            </a:pPr>
            <a:r>
              <a:rPr lang="en-US" sz="3200" b="1" cap="small" dirty="0">
                <a:latin typeface="+mn-lt"/>
              </a:rPr>
              <a:t>Recent EEOC Settlement</a:t>
            </a:r>
            <a:br>
              <a:rPr lang="en-US" sz="3200" b="1" cap="small" dirty="0">
                <a:latin typeface="+mn-lt"/>
              </a:rPr>
            </a:br>
            <a:r>
              <a:rPr lang="en-US" sz="3200" b="1" cap="small" dirty="0">
                <a:latin typeface="+mn-lt"/>
              </a:rPr>
              <a:t>Example: </a:t>
            </a:r>
            <a:r>
              <a:rPr lang="en-US" sz="3200" b="1" cap="small" dirty="0"/>
              <a:t>Inadequate Investigation</a:t>
            </a:r>
            <a:endParaRPr lang="en-US" sz="3200" b="1" cap="small" dirty="0">
              <a:latin typeface="+mn-lt"/>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322</a:t>
            </a:fld>
            <a:endParaRPr lang="en-US" dirty="0"/>
          </a:p>
        </p:txBody>
      </p:sp>
    </p:spTree>
    <p:extLst>
      <p:ext uri="{BB962C8B-B14F-4D97-AF65-F5344CB8AC3E}">
        <p14:creationId xmlns:p14="http://schemas.microsoft.com/office/powerpoint/2010/main" val="371626295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276872"/>
            <a:ext cx="8064896" cy="4504928"/>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Cole was a male truck driver who was harassed by his co-worker, Dan, for five years.</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Dan harassed Cole by:</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repeatedly lying to new employees by telling them that Cole was gay, even though he was not;</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put Cole in a headlock and pretended to kiss him;</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brushed Cole’s buttocks with his hands;</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rubbed his genitals on Cole’s arm; </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showed Cole pornographic images on his phone; and </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pinched his nipples, among other harassing conduct.</a:t>
            </a:r>
          </a:p>
        </p:txBody>
      </p:sp>
      <p:sp>
        <p:nvSpPr>
          <p:cNvPr id="3" name="Title 2"/>
          <p:cNvSpPr>
            <a:spLocks noGrp="1"/>
          </p:cNvSpPr>
          <p:nvPr>
            <p:ph type="ctrTitle"/>
          </p:nvPr>
        </p:nvSpPr>
        <p:spPr>
          <a:xfrm>
            <a:off x="838200" y="1371600"/>
            <a:ext cx="7488832" cy="801216"/>
          </a:xfrm>
        </p:spPr>
        <p:txBody>
          <a:bodyPr/>
          <a:lstStyle/>
          <a:p>
            <a:pPr algn="ctr">
              <a:defRPr/>
            </a:pPr>
            <a:r>
              <a:rPr lang="en-US" sz="3200" b="1" cap="small" dirty="0">
                <a:latin typeface="+mn-lt"/>
              </a:rPr>
              <a:t>Example: Telling Employee to “Deal With It”</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323</a:t>
            </a:fld>
            <a:endParaRPr lang="en-US">
              <a:solidFill>
                <a:srgbClr val="9C4636">
                  <a:tint val="75000"/>
                </a:srgbClr>
              </a:solidFill>
            </a:endParaRPr>
          </a:p>
        </p:txBody>
      </p:sp>
    </p:spTree>
    <p:extLst>
      <p:ext uri="{BB962C8B-B14F-4D97-AF65-F5344CB8AC3E}">
        <p14:creationId xmlns:p14="http://schemas.microsoft.com/office/powerpoint/2010/main" val="1145727667"/>
      </p:ext>
    </p:extLst>
  </p:cSld>
  <p:clrMapOvr>
    <a:masterClrMapping/>
  </p:clrMapOv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276872"/>
            <a:ext cx="8064896" cy="4428728"/>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Cole’s supervisors knew about the harassment, but told him to deal with it.</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After one particularly egregious touching, Cole reported the harassment to his supervisors.</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A week later, the employer laid Dan off. Cole then had to drive Dan’s truck – which smelled of Dan’s body odor – and work an extra night a week.</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Someone from upper management commented to Cole that he was glad that the harassment did not happen to a female.</a:t>
            </a:r>
          </a:p>
          <a:p>
            <a:pPr marL="457200" indent="-457200" eaLnBrk="1" hangingPunct="1">
              <a:spcBef>
                <a:spcPts val="600"/>
              </a:spcBef>
              <a:spcAft>
                <a:spcPts val="600"/>
              </a:spcAft>
              <a:buClr>
                <a:schemeClr val="tx1"/>
              </a:buClr>
              <a:buFont typeface="Wingdings" pitchFamily="2" charset="2"/>
              <a:buChar char="Ø"/>
            </a:pPr>
            <a:r>
              <a:rPr lang="en-US" altLang="en-US" sz="2100" b="1" dirty="0">
                <a:solidFill>
                  <a:schemeClr val="bg2">
                    <a:lumMod val="10000"/>
                  </a:schemeClr>
                </a:solidFill>
                <a:latin typeface="+mj-lt"/>
              </a:rPr>
              <a:t>Jury verdict: </a:t>
            </a:r>
            <a:r>
              <a:rPr lang="en-US" altLang="en-US" sz="2100" dirty="0">
                <a:solidFill>
                  <a:schemeClr val="bg2">
                    <a:lumMod val="10000"/>
                  </a:schemeClr>
                </a:solidFill>
                <a:latin typeface="+mj-lt"/>
              </a:rPr>
              <a:t>$2.6 million in favor of employee.</a:t>
            </a:r>
            <a:r>
              <a:rPr lang="en-US" sz="2100" dirty="0">
                <a:solidFill>
                  <a:srgbClr val="000000"/>
                </a:solidFill>
                <a:latin typeface="+mj-lt"/>
              </a:rPr>
              <a:t> </a:t>
            </a:r>
          </a:p>
          <a:p>
            <a:pPr algn="r" eaLnBrk="1" hangingPunct="1">
              <a:spcBef>
                <a:spcPts val="600"/>
              </a:spcBef>
              <a:spcAft>
                <a:spcPts val="600"/>
              </a:spcAft>
              <a:buClr>
                <a:schemeClr val="tx1"/>
              </a:buClr>
            </a:pPr>
            <a:r>
              <a:rPr lang="en-US" sz="2000" i="1" dirty="0">
                <a:solidFill>
                  <a:srgbClr val="000000"/>
                </a:solidFill>
                <a:latin typeface="+mj-lt"/>
              </a:rPr>
              <a:t>Hudson v. Beverly Fabrics, Inc.</a:t>
            </a:r>
            <a:r>
              <a:rPr lang="en-US" sz="2000" dirty="0">
                <a:solidFill>
                  <a:srgbClr val="000000"/>
                </a:solidFill>
                <a:latin typeface="+mj-lt"/>
              </a:rPr>
              <a:t>, No. CISCV182035 (Cal. 2018). </a:t>
            </a:r>
            <a:endParaRPr lang="en-US" altLang="en-US" sz="2000" dirty="0">
              <a:solidFill>
                <a:srgbClr val="000000"/>
              </a:solidFill>
              <a:latin typeface="+mj-lt"/>
            </a:endParaRPr>
          </a:p>
        </p:txBody>
      </p:sp>
      <p:sp>
        <p:nvSpPr>
          <p:cNvPr id="3" name="Title 2"/>
          <p:cNvSpPr>
            <a:spLocks noGrp="1"/>
          </p:cNvSpPr>
          <p:nvPr>
            <p:ph type="ctrTitle"/>
          </p:nvPr>
        </p:nvSpPr>
        <p:spPr>
          <a:xfrm>
            <a:off x="838200" y="1371600"/>
            <a:ext cx="7488832" cy="801216"/>
          </a:xfrm>
        </p:spPr>
        <p:txBody>
          <a:bodyPr/>
          <a:lstStyle/>
          <a:p>
            <a:pPr algn="ctr">
              <a:defRPr/>
            </a:pPr>
            <a:r>
              <a:rPr lang="en-US" sz="3200" b="1" cap="small" dirty="0">
                <a:latin typeface="+mn-lt"/>
              </a:rPr>
              <a:t>Example: Telling Employee to “Deal With It”</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324</a:t>
            </a:fld>
            <a:endParaRPr lang="en-US">
              <a:solidFill>
                <a:srgbClr val="9C4636">
                  <a:tint val="75000"/>
                </a:srgbClr>
              </a:solidFill>
            </a:endParaRPr>
          </a:p>
        </p:txBody>
      </p:sp>
    </p:spTree>
    <p:extLst>
      <p:ext uri="{BB962C8B-B14F-4D97-AF65-F5344CB8AC3E}">
        <p14:creationId xmlns:p14="http://schemas.microsoft.com/office/powerpoint/2010/main" val="817551134"/>
      </p:ext>
    </p:extLst>
  </p:cSld>
  <p:clrMapOvr>
    <a:masterClrMapping/>
  </p:clrMapOv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62000" y="2667000"/>
            <a:ext cx="7854460" cy="3581400"/>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Select an appropriate investigator</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Gather policies and procedures</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Figure out what happened</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Take appropriate corrective action</a:t>
            </a:r>
          </a:p>
          <a:p>
            <a:pPr eaLnBrk="1" hangingPunct="1"/>
            <a:endParaRPr lang="ru-RU" altLang="en-US" sz="4000" dirty="0">
              <a:solidFill>
                <a:schemeClr val="bg2">
                  <a:lumMod val="10000"/>
                </a:schemeClr>
              </a:solidFill>
            </a:endParaRPr>
          </a:p>
        </p:txBody>
      </p:sp>
      <p:sp>
        <p:nvSpPr>
          <p:cNvPr id="3" name="Title 2"/>
          <p:cNvSpPr>
            <a:spLocks noGrp="1"/>
          </p:cNvSpPr>
          <p:nvPr>
            <p:ph type="ctrTitle"/>
          </p:nvPr>
        </p:nvSpPr>
        <p:spPr/>
        <p:txBody>
          <a:bodyPr>
            <a:normAutofit fontScale="90000"/>
          </a:bodyPr>
          <a:lstStyle/>
          <a:p>
            <a:pPr algn="ctr">
              <a:defRPr/>
            </a:pPr>
            <a:r>
              <a:rPr lang="en-US" sz="3200" b="1" cap="small" dirty="0">
                <a:latin typeface="+mn-lt"/>
              </a:rPr>
              <a:t>How Do You Conduct An Investigation?</a:t>
            </a:r>
          </a:p>
        </p:txBody>
      </p:sp>
      <p:sp>
        <p:nvSpPr>
          <p:cNvPr id="4" name="Slide Number Placeholder 3"/>
          <p:cNvSpPr>
            <a:spLocks noGrp="1"/>
          </p:cNvSpPr>
          <p:nvPr>
            <p:ph type="sldNum" sz="quarter" idx="12"/>
          </p:nvPr>
        </p:nvSpPr>
        <p:spPr/>
        <p:txBody>
          <a:bodyPr/>
          <a:lstStyle/>
          <a:p>
            <a:fld id="{3EA74849-DAE2-2C4E-8A30-A8C3411AC971}" type="slidenum">
              <a:rPr lang="en-US" smtClean="0"/>
              <a:t>325</a:t>
            </a:fld>
            <a:endParaRPr lang="en-US" dirty="0"/>
          </a:p>
        </p:txBody>
      </p:sp>
    </p:spTree>
    <p:extLst>
      <p:ext uri="{BB962C8B-B14F-4D97-AF65-F5344CB8AC3E}">
        <p14:creationId xmlns:p14="http://schemas.microsoft.com/office/powerpoint/2010/main" val="415169636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2094" y="1066800"/>
            <a:ext cx="8159261" cy="813686"/>
          </a:xfrm>
        </p:spPr>
        <p:txBody>
          <a:bodyPr>
            <a:normAutofit fontScale="90000"/>
          </a:bodyPr>
          <a:lstStyle/>
          <a:p>
            <a:pPr algn="ctr">
              <a:defRPr/>
            </a:pPr>
            <a:r>
              <a:rPr lang="en-US" sz="3000" b="1" cap="small" dirty="0">
                <a:latin typeface="+mj-lt"/>
              </a:rPr>
              <a:t>STEP ONE: </a:t>
            </a:r>
            <a:br>
              <a:rPr lang="en-US" sz="3000" b="1" cap="small" dirty="0">
                <a:latin typeface="+mj-lt"/>
              </a:rPr>
            </a:br>
            <a:r>
              <a:rPr lang="en-US" sz="3000" b="1" cap="small" dirty="0">
                <a:latin typeface="+mj-lt"/>
              </a:rPr>
              <a:t>Select An Appropriate Investigator</a:t>
            </a:r>
          </a:p>
        </p:txBody>
      </p:sp>
      <p:sp>
        <p:nvSpPr>
          <p:cNvPr id="8" name="Content Placeholder 1"/>
          <p:cNvSpPr>
            <a:spLocks noGrp="1"/>
          </p:cNvSpPr>
          <p:nvPr>
            <p:ph sz="quarter" idx="4"/>
          </p:nvPr>
        </p:nvSpPr>
        <p:spPr>
          <a:xfrm>
            <a:off x="683568" y="1988840"/>
            <a:ext cx="4248472" cy="4104456"/>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Analytical:</a:t>
            </a:r>
            <a:r>
              <a:rPr lang="en-US" altLang="en-US" sz="2000" dirty="0">
                <a:solidFill>
                  <a:schemeClr val="bg2">
                    <a:lumMod val="10000"/>
                  </a:schemeClr>
                </a:solidFill>
                <a:latin typeface="+mj-lt"/>
              </a:rPr>
              <a:t> detail-oriented, gather and organize facts efficiently and effectively, and make recommendations</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Credible: </a:t>
            </a:r>
            <a:r>
              <a:rPr lang="en-US" altLang="en-US" sz="2000" dirty="0">
                <a:solidFill>
                  <a:schemeClr val="bg2">
                    <a:lumMod val="10000"/>
                  </a:schemeClr>
                </a:solidFill>
                <a:latin typeface="+mj-lt"/>
              </a:rPr>
              <a:t>trusted and skilled in investigative role, well-respected</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Knowledgeable about discrimination/harassment: </a:t>
            </a:r>
            <a:r>
              <a:rPr lang="en-US" altLang="en-US" sz="2000" dirty="0">
                <a:solidFill>
                  <a:schemeClr val="bg2">
                    <a:lumMod val="10000"/>
                  </a:schemeClr>
                </a:solidFill>
                <a:latin typeface="+mj-lt"/>
              </a:rPr>
              <a:t>understands legal implications and actionable conduct</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Neutral: </a:t>
            </a:r>
            <a:r>
              <a:rPr lang="en-US" altLang="en-US" sz="2000" dirty="0">
                <a:solidFill>
                  <a:schemeClr val="bg2">
                    <a:lumMod val="10000"/>
                  </a:schemeClr>
                </a:solidFill>
                <a:latin typeface="+mj-lt"/>
              </a:rPr>
              <a:t>no connections with parties</a:t>
            </a:r>
            <a:endParaRPr lang="en-US" altLang="en-US" sz="2000" dirty="0">
              <a:solidFill>
                <a:schemeClr val="bg2">
                  <a:lumMod val="10000"/>
                </a:schemeClr>
              </a:solidFill>
              <a:latin typeface="+mj-lt"/>
              <a:ea typeface="Verdana" pitchFamily="34" charset="0"/>
              <a:cs typeface="Verdana" pitchFamily="34" charset="0"/>
            </a:endParaRPr>
          </a:p>
          <a:p>
            <a:pPr lvl="4" indent="0" eaLnBrk="1" hangingPunct="1">
              <a:buClr>
                <a:schemeClr val="tx1"/>
              </a:buClr>
              <a:buNone/>
            </a:pPr>
            <a:r>
              <a:rPr lang="en-US" altLang="en-US" sz="2000" dirty="0">
                <a:solidFill>
                  <a:schemeClr val="bg2">
                    <a:lumMod val="10000"/>
                  </a:schemeClr>
                </a:solidFill>
                <a:latin typeface="+mj-lt"/>
                <a:ea typeface="Verdana" pitchFamily="34" charset="0"/>
                <a:cs typeface="Verdana" pitchFamily="34" charset="0"/>
              </a:rPr>
              <a:t>	</a:t>
            </a:r>
            <a:endParaRPr lang="en-US" sz="2000" dirty="0">
              <a:latin typeface="+mj-lt"/>
            </a:endParaRPr>
          </a:p>
        </p:txBody>
      </p:sp>
      <p:sp>
        <p:nvSpPr>
          <p:cNvPr id="9" name="Rectangle 5"/>
          <p:cNvSpPr>
            <a:spLocks noChangeArrowheads="1"/>
          </p:cNvSpPr>
          <p:nvPr/>
        </p:nvSpPr>
        <p:spPr bwMode="auto">
          <a:xfrm>
            <a:off x="4846280" y="1988840"/>
            <a:ext cx="3775075"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Trusted: </a:t>
            </a:r>
            <a:r>
              <a:rPr lang="en-US" altLang="en-US" sz="2000" dirty="0">
                <a:solidFill>
                  <a:schemeClr val="bg2">
                    <a:lumMod val="10000"/>
                  </a:schemeClr>
                </a:solidFill>
                <a:latin typeface="+mj-lt"/>
              </a:rPr>
              <a:t>handles confidential/sensitive information in appropriate and professional manner</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Objective: </a:t>
            </a:r>
            <a:r>
              <a:rPr lang="en-US" altLang="en-US" sz="2000" dirty="0">
                <a:solidFill>
                  <a:schemeClr val="bg2">
                    <a:lumMod val="10000"/>
                  </a:schemeClr>
                </a:solidFill>
                <a:latin typeface="+mj-lt"/>
              </a:rPr>
              <a:t>acknowledges own biases and avoids allowing them to affect judgment</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Personable: </a:t>
            </a:r>
            <a:r>
              <a:rPr lang="en-US" altLang="en-US" sz="2000" dirty="0">
                <a:solidFill>
                  <a:schemeClr val="bg2">
                    <a:lumMod val="10000"/>
                  </a:schemeClr>
                </a:solidFill>
                <a:latin typeface="+mj-lt"/>
              </a:rPr>
              <a:t>welcoming and listens to each person to share story</a:t>
            </a:r>
            <a:endParaRPr lang="en-US" altLang="en-US" sz="2000" b="1" dirty="0">
              <a:solidFill>
                <a:schemeClr val="bg2">
                  <a:lumMod val="10000"/>
                </a:schemeClr>
              </a:solidFill>
              <a:latin typeface="+mj-lt"/>
            </a:endParaRPr>
          </a:p>
          <a:p>
            <a:pPr marL="461963" indent="-461963">
              <a:spcBef>
                <a:spcPts val="672"/>
              </a:spcBef>
              <a:buClr>
                <a:schemeClr val="tx1"/>
              </a:buClr>
              <a:buFont typeface="Wingdings" panose="05000000000000000000" pitchFamily="2" charset="2"/>
              <a:buChar char="Ø"/>
              <a:defRPr/>
            </a:pPr>
            <a:endParaRPr lang="en-US" altLang="en-US" sz="2000" dirty="0">
              <a:solidFill>
                <a:schemeClr val="bg2">
                  <a:lumMod val="10000"/>
                </a:schemeClr>
              </a:solidFill>
              <a:latin typeface="+mj-lt"/>
              <a:ea typeface="Verdana" pitchFamily="34" charset="0"/>
              <a:cs typeface="Verdana" pitchFamily="34" charset="0"/>
            </a:endParaRPr>
          </a:p>
          <a:p>
            <a:pPr>
              <a:spcBef>
                <a:spcPts val="672"/>
              </a:spcBef>
              <a:defRPr/>
            </a:pPr>
            <a:endParaRPr lang="en-US" sz="2000" kern="0" dirty="0">
              <a:solidFill>
                <a:schemeClr val="tx2"/>
              </a:solidFill>
              <a:latin typeface="+mj-lt"/>
              <a:ea typeface="Verdana" pitchFamily="34" charset="0"/>
              <a:cs typeface="Verdana" pitchFamily="34" charset="0"/>
            </a:endParaRPr>
          </a:p>
          <a:p>
            <a:pPr eaLnBrk="0" fontAlgn="auto" hangingPunct="0">
              <a:spcBef>
                <a:spcPts val="672"/>
              </a:spcBef>
              <a:spcAft>
                <a:spcPts val="0"/>
              </a:spcAft>
              <a:defRPr/>
            </a:pPr>
            <a:endParaRPr lang="en-US" sz="2000" dirty="0">
              <a:latin typeface="+mj-lt"/>
              <a:cs typeface="+mn-cs"/>
            </a:endParaRPr>
          </a:p>
          <a:p>
            <a:pPr marL="342900" indent="-342900" eaLnBrk="0" fontAlgn="auto" hangingPunct="0">
              <a:spcBef>
                <a:spcPts val="672"/>
              </a:spcBef>
              <a:spcAft>
                <a:spcPts val="0"/>
              </a:spcAft>
              <a:defRPr/>
            </a:pPr>
            <a:endParaRPr lang="en-US" sz="2000" dirty="0">
              <a:latin typeface="+mj-lt"/>
              <a:cs typeface="+mn-cs"/>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326</a:t>
            </a:fld>
            <a:endParaRPr lang="en-US" dirty="0"/>
          </a:p>
        </p:txBody>
      </p:sp>
    </p:spTree>
    <p:extLst>
      <p:ext uri="{BB962C8B-B14F-4D97-AF65-F5344CB8AC3E}">
        <p14:creationId xmlns:p14="http://schemas.microsoft.com/office/powerpoint/2010/main" val="34755066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person accused holds a high-level leadership position</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people who would typically investigate the complaint are either involved or cannot remain neutral</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complaint involves issues that HR does not have the right experience and training to handle</a:t>
            </a: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latin typeface="+mn-lt"/>
            </a:endParaRP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813686"/>
          </a:xfrm>
        </p:spPr>
        <p:txBody>
          <a:bodyPr/>
          <a:lstStyle/>
          <a:p>
            <a:pPr algn="ctr">
              <a:defRPr/>
            </a:pPr>
            <a:r>
              <a:rPr lang="en-US" sz="3200" b="1" cap="small" dirty="0">
                <a:latin typeface="+mn-lt"/>
              </a:rPr>
              <a:t>When to Consider a Third Party Investigator</a:t>
            </a:r>
          </a:p>
        </p:txBody>
      </p:sp>
      <p:sp>
        <p:nvSpPr>
          <p:cNvPr id="4" name="Slide Number Placeholder 3"/>
          <p:cNvSpPr>
            <a:spLocks noGrp="1"/>
          </p:cNvSpPr>
          <p:nvPr>
            <p:ph type="sldNum" sz="quarter" idx="12"/>
          </p:nvPr>
        </p:nvSpPr>
        <p:spPr/>
        <p:txBody>
          <a:bodyPr/>
          <a:lstStyle/>
          <a:p>
            <a:fld id="{3EA74849-DAE2-2C4E-8A30-A8C3411AC971}" type="slidenum">
              <a:rPr lang="en-US" smtClean="0"/>
              <a:t>327</a:t>
            </a:fld>
            <a:endParaRPr lang="en-US" dirty="0"/>
          </a:p>
        </p:txBody>
      </p:sp>
    </p:spTree>
    <p:extLst>
      <p:ext uri="{BB962C8B-B14F-4D97-AF65-F5344CB8AC3E}">
        <p14:creationId xmlns:p14="http://schemas.microsoft.com/office/powerpoint/2010/main" val="196925744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2730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Gather, at a minimum:</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Discrimination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EEO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Harassment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Whistleblower and retaliation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Code of Conduct</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Union contracts (grievance procedures, conduct standards)</a:t>
            </a: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endParaRPr>
          </a:p>
          <a:p>
            <a:pPr eaLnBrk="1" hangingPunct="1"/>
            <a:endParaRPr lang="ru-RU" altLang="en-US" sz="2600" dirty="0">
              <a:solidFill>
                <a:schemeClr val="bg2">
                  <a:lumMod val="10000"/>
                </a:schemeClr>
              </a:solidFill>
            </a:endParaRPr>
          </a:p>
        </p:txBody>
      </p:sp>
      <p:sp>
        <p:nvSpPr>
          <p:cNvPr id="3" name="Title 2"/>
          <p:cNvSpPr>
            <a:spLocks noGrp="1"/>
          </p:cNvSpPr>
          <p:nvPr>
            <p:ph type="ctrTitle"/>
          </p:nvPr>
        </p:nvSpPr>
        <p:spPr>
          <a:xfrm>
            <a:off x="457200" y="1066800"/>
            <a:ext cx="8159261" cy="966086"/>
          </a:xfrm>
        </p:spPr>
        <p:txBody>
          <a:bodyPr>
            <a:normAutofit fontScale="90000"/>
          </a:bodyPr>
          <a:lstStyle/>
          <a:p>
            <a:pPr algn="ctr">
              <a:defRPr/>
            </a:pPr>
            <a:r>
              <a:rPr lang="en-US" sz="3200" b="1" cap="small" dirty="0">
                <a:latin typeface="+mn-lt"/>
              </a:rPr>
              <a:t>STEP TWO:</a:t>
            </a:r>
            <a:br>
              <a:rPr lang="en-US" sz="3200" b="1" cap="small" dirty="0">
                <a:latin typeface="+mn-lt"/>
              </a:rPr>
            </a:br>
            <a:r>
              <a:rPr lang="en-US" sz="3200" b="1" cap="small" dirty="0"/>
              <a:t>Gather Policies and Procedures</a:t>
            </a:r>
            <a:endParaRPr lang="en-US" sz="3200" b="1" cap="small" dirty="0">
              <a:latin typeface="+mn-lt"/>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328</a:t>
            </a:fld>
            <a:endParaRPr lang="en-US" dirty="0"/>
          </a:p>
        </p:txBody>
      </p:sp>
    </p:spTree>
    <p:extLst>
      <p:ext uri="{BB962C8B-B14F-4D97-AF65-F5344CB8AC3E}">
        <p14:creationId xmlns:p14="http://schemas.microsoft.com/office/powerpoint/2010/main" val="300696998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Collect facts and relevant evidence</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Determine witnesses and involved individuals</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Determine who, what, when, where, why, and how</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Evaluate credibility</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Identify and eliminate extraneous information</a:t>
            </a: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889886"/>
          </a:xfrm>
        </p:spPr>
        <p:txBody>
          <a:bodyPr>
            <a:normAutofit fontScale="90000"/>
          </a:bodyPr>
          <a:lstStyle/>
          <a:p>
            <a:pPr algn="ctr">
              <a:defRPr/>
            </a:pPr>
            <a:r>
              <a:rPr lang="en-US" sz="3200" b="1" cap="small" dirty="0">
                <a:latin typeface="+mn-lt"/>
              </a:rPr>
              <a:t>STEP THREE:</a:t>
            </a:r>
            <a:br>
              <a:rPr lang="en-US" sz="3200" b="1" cap="small" dirty="0">
                <a:latin typeface="+mn-lt"/>
              </a:rPr>
            </a:br>
            <a:r>
              <a:rPr lang="en-US" sz="3200" b="1" cap="small" dirty="0"/>
              <a:t>Find Out What Happened</a:t>
            </a:r>
            <a:endParaRPr lang="en-US" sz="3200" b="1" cap="small" dirty="0">
              <a:latin typeface="+mn-lt"/>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329</a:t>
            </a:fld>
            <a:endParaRPr lang="en-US" dirty="0"/>
          </a:p>
        </p:txBody>
      </p:sp>
    </p:spTree>
    <p:extLst>
      <p:ext uri="{BB962C8B-B14F-4D97-AF65-F5344CB8AC3E}">
        <p14:creationId xmlns:p14="http://schemas.microsoft.com/office/powerpoint/2010/main" val="388863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lnSpcReduction="10000"/>
          </a:bodyPr>
          <a:lstStyle/>
          <a:p>
            <a:pPr marL="0" indent="0" algn="just">
              <a:buNone/>
            </a:pPr>
            <a:r>
              <a:rPr lang="en-US" b="1" dirty="0"/>
              <a:t>BUT, confidentiality has its limits. </a:t>
            </a:r>
          </a:p>
          <a:p>
            <a:pPr algn="just"/>
            <a:r>
              <a:rPr lang="en-US" u="sng" dirty="0" smtClean="0"/>
              <a:t>Colorado Symphony </a:t>
            </a:r>
            <a:r>
              <a:rPr lang="en-US" u="sng" dirty="0" err="1" smtClean="0"/>
              <a:t>Ass’n</a:t>
            </a:r>
            <a:r>
              <a:rPr lang="en-US" dirty="0" smtClean="0"/>
              <a:t>, 366 NLRB No. 122 (2018):</a:t>
            </a:r>
          </a:p>
          <a:p>
            <a:pPr lvl="1" algn="just"/>
            <a:r>
              <a:rPr lang="en-US" dirty="0" smtClean="0"/>
              <a:t>Employer insisted that union sign a confidentiality agreement that included a monetary damages clause.</a:t>
            </a:r>
          </a:p>
          <a:p>
            <a:pPr lvl="1" algn="just"/>
            <a:r>
              <a:rPr lang="en-US" dirty="0" smtClean="0"/>
              <a:t>Union objected to monetary damages clause.</a:t>
            </a:r>
          </a:p>
          <a:p>
            <a:pPr lvl="1" algn="just"/>
            <a:r>
              <a:rPr lang="en-US" dirty="0" smtClean="0"/>
              <a:t>NLRB: </a:t>
            </a:r>
          </a:p>
          <a:p>
            <a:pPr lvl="2" algn="just"/>
            <a:r>
              <a:rPr lang="en-US" dirty="0" smtClean="0"/>
              <a:t>Damage clause unlawful because employer had no basis for believing union would violate agreement.</a:t>
            </a:r>
          </a:p>
          <a:p>
            <a:pPr lvl="2" algn="just"/>
            <a:r>
              <a:rPr lang="en-US" dirty="0" smtClean="0"/>
              <a:t>Therefore, not reasonable to dispel confidentiality concerns.</a:t>
            </a:r>
            <a:endParaRPr lang="en-US" dirty="0"/>
          </a:p>
          <a:p>
            <a:pPr algn="just"/>
            <a:endParaRPr lang="en-US" b="1" u="sng" dirty="0" smtClean="0"/>
          </a:p>
          <a:p>
            <a:pPr marL="400050" lvl="1" indent="0" algn="just">
              <a:spcAft>
                <a:spcPts val="1200"/>
              </a:spcAft>
              <a:buNone/>
              <a:defRPr/>
            </a:pPr>
            <a:endParaRPr lang="en-US" sz="3200" dirty="0" smtClean="0"/>
          </a:p>
          <a:p>
            <a:pPr marL="800100" lvl="2" indent="0" algn="just">
              <a:spcAft>
                <a:spcPts val="1200"/>
              </a:spcAft>
              <a:buNone/>
              <a:defRPr/>
            </a:pPr>
            <a:endParaRPr lang="en-US" sz="2800" dirty="0" smtClean="0"/>
          </a:p>
          <a:p>
            <a:pPr marL="800100" lvl="2" indent="0" algn="just">
              <a:spcAft>
                <a:spcPts val="1200"/>
              </a:spcAft>
              <a:buNone/>
              <a:defRPr/>
            </a:pPr>
            <a:endParaRPr lang="en-US" sz="2800" dirty="0" smtClean="0"/>
          </a:p>
          <a:p>
            <a:pPr marL="858838" lvl="1" indent="-458788" algn="just">
              <a:spcAft>
                <a:spcPts val="1200"/>
              </a:spcAft>
              <a:buFont typeface="Arial" panose="020B0604020202020204" pitchFamily="34" charset="0"/>
              <a:buChar char="•"/>
              <a:defRPr/>
            </a:pPr>
            <a:endParaRPr lang="en-US" sz="3200" dirty="0" smtClean="0"/>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Focus on Specific Policies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33</a:t>
            </a:fld>
            <a:endParaRPr lang="en-US">
              <a:solidFill>
                <a:srgbClr val="9C4636">
                  <a:tint val="75000"/>
                </a:srgbClr>
              </a:solidFill>
            </a:endParaRPr>
          </a:p>
        </p:txBody>
      </p:sp>
    </p:spTree>
    <p:extLst>
      <p:ext uri="{BB962C8B-B14F-4D97-AF65-F5344CB8AC3E}">
        <p14:creationId xmlns:p14="http://schemas.microsoft.com/office/powerpoint/2010/main" val="2410971712"/>
      </p:ext>
    </p:extLst>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1206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Make a decision for appropriate corrective action</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Any discipline </a:t>
            </a:r>
            <a:r>
              <a:rPr lang="en-US" altLang="en-US" sz="2600" dirty="0">
                <a:solidFill>
                  <a:schemeClr val="bg2">
                    <a:lumMod val="10000"/>
                  </a:schemeClr>
                </a:solidFill>
                <a:latin typeface="+mn-lt"/>
              </a:rPr>
              <a:t>should be prompt and proportionate to the behavior(s) at issue and the severity of the infraction, and be consistent with discipline of other employees</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No retaliation</a:t>
            </a:r>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966086"/>
          </a:xfrm>
        </p:spPr>
        <p:txBody>
          <a:bodyPr>
            <a:normAutofit fontScale="90000"/>
          </a:bodyPr>
          <a:lstStyle/>
          <a:p>
            <a:pPr algn="ctr">
              <a:defRPr/>
            </a:pPr>
            <a:r>
              <a:rPr lang="en-US" sz="3200" b="1" cap="small" dirty="0">
                <a:latin typeface="+mn-lt"/>
              </a:rPr>
              <a:t>STEP FOUR:</a:t>
            </a:r>
            <a:br>
              <a:rPr lang="en-US" sz="3200" b="1" cap="small" dirty="0">
                <a:latin typeface="+mn-lt"/>
              </a:rPr>
            </a:br>
            <a:r>
              <a:rPr lang="en-US" sz="3200" b="1" cap="small" dirty="0"/>
              <a:t>Appropriate Corrective Action</a:t>
            </a:r>
            <a:endParaRPr lang="en-US" sz="3200" b="1" cap="small" dirty="0">
              <a:latin typeface="+mn-lt"/>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330</a:t>
            </a:fld>
            <a:endParaRPr lang="en-US" dirty="0"/>
          </a:p>
        </p:txBody>
      </p:sp>
    </p:spTree>
    <p:extLst>
      <p:ext uri="{BB962C8B-B14F-4D97-AF65-F5344CB8AC3E}">
        <p14:creationId xmlns:p14="http://schemas.microsoft.com/office/powerpoint/2010/main" val="4186730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8159260" cy="4958862"/>
          </a:xfrm>
        </p:spPr>
        <p:txBody>
          <a:bodyPr>
            <a:noAutofit/>
          </a:bodyPr>
          <a:lstStyle/>
          <a:p>
            <a:pPr marL="171450" lvl="0" indent="-171450">
              <a:buClr>
                <a:schemeClr val="tx1"/>
              </a:buClr>
              <a:buFont typeface="Wingdings" panose="05000000000000000000" pitchFamily="2" charset="2"/>
              <a:buChar char="Ø"/>
            </a:pPr>
            <a:r>
              <a:rPr lang="en-US" sz="2200" dirty="0">
                <a:solidFill>
                  <a:srgbClr val="000000"/>
                </a:solidFill>
                <a:latin typeface="+mn-lt"/>
              </a:rPr>
              <a:t>David worked at a steel plant with a co-worker named John. John made sexual comments to David, and inappropriately touched him. </a:t>
            </a:r>
          </a:p>
          <a:p>
            <a:pPr marL="171450" lvl="0" indent="-171450">
              <a:buClr>
                <a:schemeClr val="tx1"/>
              </a:buClr>
              <a:buFont typeface="Wingdings" panose="05000000000000000000" pitchFamily="2" charset="2"/>
              <a:buChar char="Ø"/>
            </a:pPr>
            <a:r>
              <a:rPr lang="en-US" sz="2200" dirty="0">
                <a:solidFill>
                  <a:srgbClr val="000000"/>
                </a:solidFill>
                <a:latin typeface="+mn-lt"/>
              </a:rPr>
              <a:t>David complained to his manager and HR, and was transferred to another part of the plant so he would no longer work directly with John. HR disciplined John for his behavior with a verbal warning, a one-week suspension, a demotion, and required him to take a leadership class. The harassment stopped.</a:t>
            </a:r>
          </a:p>
          <a:p>
            <a:pPr marL="171450" indent="-171450">
              <a:buClr>
                <a:schemeClr val="tx1"/>
              </a:buClr>
              <a:buFont typeface="Wingdings" panose="05000000000000000000" pitchFamily="2" charset="2"/>
              <a:buChar char="Ø"/>
            </a:pPr>
            <a:r>
              <a:rPr lang="en-US" altLang="en-US" sz="2200" b="1" dirty="0">
                <a:solidFill>
                  <a:srgbClr val="000000"/>
                </a:solidFill>
                <a:latin typeface="+mn-lt"/>
              </a:rPr>
              <a:t>HELD: </a:t>
            </a:r>
            <a:r>
              <a:rPr lang="en-US" altLang="en-US" sz="2200" dirty="0">
                <a:solidFill>
                  <a:srgbClr val="000000"/>
                </a:solidFill>
                <a:latin typeface="+mn-lt"/>
              </a:rPr>
              <a:t>No employer liability because</a:t>
            </a:r>
            <a:r>
              <a:rPr lang="en-US" altLang="en-US" sz="2200" dirty="0">
                <a:latin typeface="+mn-lt"/>
              </a:rPr>
              <a:t> </a:t>
            </a:r>
            <a:r>
              <a:rPr lang="en-US" altLang="en-US" sz="2200" dirty="0">
                <a:solidFill>
                  <a:srgbClr val="000000"/>
                </a:solidFill>
                <a:latin typeface="+mn-lt"/>
              </a:rPr>
              <a:t>the employer’s response was “adequate,” noting that “a response is adequate if it is reasonably calculated to end the harassment.”</a:t>
            </a:r>
          </a:p>
          <a:p>
            <a:pPr algn="r">
              <a:buClr>
                <a:schemeClr val="tx1"/>
              </a:buClr>
            </a:pPr>
            <a:r>
              <a:rPr lang="en-US" sz="2000" i="1" dirty="0" err="1">
                <a:solidFill>
                  <a:srgbClr val="000000"/>
                </a:solidFill>
                <a:latin typeface="+mj-lt"/>
              </a:rPr>
              <a:t>Hylko</a:t>
            </a:r>
            <a:r>
              <a:rPr lang="en-US" sz="2000" i="1" dirty="0">
                <a:solidFill>
                  <a:srgbClr val="000000"/>
                </a:solidFill>
                <a:latin typeface="+mj-lt"/>
              </a:rPr>
              <a:t> v. Hemphill</a:t>
            </a:r>
            <a:r>
              <a:rPr lang="en-US" sz="2000" dirty="0">
                <a:solidFill>
                  <a:srgbClr val="000000"/>
                </a:solidFill>
                <a:latin typeface="+mj-lt"/>
              </a:rPr>
              <a:t>, 698 Fed. Appx. 298 (6th Cir. Oct. 3, 2017).</a:t>
            </a:r>
            <a:endParaRPr lang="en-US" altLang="en-US" sz="2000" dirty="0">
              <a:solidFill>
                <a:srgbClr val="000000"/>
              </a:solidFill>
              <a:latin typeface="+mj-lt"/>
            </a:endParaRPr>
          </a:p>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990600"/>
            <a:ext cx="8159261" cy="813686"/>
          </a:xfrm>
        </p:spPr>
        <p:txBody>
          <a:bodyPr/>
          <a:lstStyle/>
          <a:p>
            <a:pPr algn="ctr">
              <a:defRPr/>
            </a:pPr>
            <a:r>
              <a:rPr lang="en-US" sz="3200" b="1" cap="small" dirty="0">
                <a:latin typeface="+mn-lt"/>
              </a:rPr>
              <a:t>Example: Discipline the Harasser Appropriately</a:t>
            </a:r>
          </a:p>
        </p:txBody>
      </p:sp>
      <p:sp>
        <p:nvSpPr>
          <p:cNvPr id="4" name="Slide Number Placeholder 3"/>
          <p:cNvSpPr>
            <a:spLocks noGrp="1"/>
          </p:cNvSpPr>
          <p:nvPr>
            <p:ph type="sldNum" sz="quarter" idx="12"/>
          </p:nvPr>
        </p:nvSpPr>
        <p:spPr/>
        <p:txBody>
          <a:bodyPr/>
          <a:lstStyle/>
          <a:p>
            <a:fld id="{3EA74849-DAE2-2C4E-8A30-A8C3411AC971}" type="slidenum">
              <a:rPr lang="en-US" smtClean="0"/>
              <a:t>331</a:t>
            </a:fld>
            <a:endParaRPr lang="en-US" dirty="0"/>
          </a:p>
        </p:txBody>
      </p:sp>
    </p:spTree>
    <p:extLst>
      <p:ext uri="{BB962C8B-B14F-4D97-AF65-F5344CB8AC3E}">
        <p14:creationId xmlns:p14="http://schemas.microsoft.com/office/powerpoint/2010/main" val="307279627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96862"/>
          </a:xfrm>
        </p:spPr>
        <p:txBody>
          <a:bodyPr>
            <a:normAutofit fontScale="85000" lnSpcReduction="20000"/>
          </a:bodyPr>
          <a:lstStyle/>
          <a:p>
            <a:pPr marL="342900" indent="-342900">
              <a:buClr>
                <a:schemeClr val="tx1"/>
              </a:buClr>
              <a:buFont typeface="Wingdings" panose="05000000000000000000" pitchFamily="2" charset="2"/>
              <a:buChar char="Ø"/>
            </a:pPr>
            <a:r>
              <a:rPr lang="en-US" sz="3200" dirty="0">
                <a:solidFill>
                  <a:schemeClr val="tx1"/>
                </a:solidFill>
              </a:rPr>
              <a:t>When serious allegations have come forward, what intermediate steps to address the situation should the employer take while it determines whether a complaint is justified?</a:t>
            </a:r>
          </a:p>
          <a:p>
            <a:pPr marL="342900" indent="-342900">
              <a:buClr>
                <a:schemeClr val="tx1"/>
              </a:buClr>
              <a:buFont typeface="Wingdings" panose="05000000000000000000" pitchFamily="2" charset="2"/>
              <a:buChar char="Ø"/>
            </a:pPr>
            <a:r>
              <a:rPr lang="en-US" sz="3200" dirty="0">
                <a:solidFill>
                  <a:schemeClr val="tx1"/>
                </a:solidFill>
              </a:rPr>
              <a:t>Consider taking the following measures:</a:t>
            </a:r>
          </a:p>
          <a:p>
            <a:pPr marL="1085850" lvl="1" indent="-342900">
              <a:buClr>
                <a:schemeClr val="tx1"/>
              </a:buClr>
              <a:buFont typeface="Wingdings" panose="05000000000000000000" pitchFamily="2" charset="2"/>
              <a:buChar char="Ø"/>
            </a:pPr>
            <a:r>
              <a:rPr lang="en-US" sz="3200" dirty="0">
                <a:solidFill>
                  <a:schemeClr val="tx1"/>
                </a:solidFill>
              </a:rPr>
              <a:t>Scheduling changes to avoid contact between the parties;</a:t>
            </a:r>
          </a:p>
          <a:p>
            <a:pPr marL="1085850" lvl="1" indent="-342900">
              <a:buClr>
                <a:schemeClr val="tx1"/>
              </a:buClr>
              <a:buFont typeface="Wingdings" panose="05000000000000000000" pitchFamily="2" charset="2"/>
              <a:buChar char="Ø"/>
            </a:pPr>
            <a:r>
              <a:rPr lang="en-US" sz="3200" dirty="0">
                <a:solidFill>
                  <a:schemeClr val="tx1"/>
                </a:solidFill>
              </a:rPr>
              <a:t>Temporarily transferring the alleged harasser; or</a:t>
            </a:r>
          </a:p>
          <a:p>
            <a:pPr marL="1085850" lvl="1" indent="-342900">
              <a:buClr>
                <a:schemeClr val="tx1"/>
              </a:buClr>
              <a:buFont typeface="Wingdings" panose="05000000000000000000" pitchFamily="2" charset="2"/>
              <a:buChar char="Ø"/>
            </a:pPr>
            <a:r>
              <a:rPr lang="en-US" sz="3200" dirty="0">
                <a:solidFill>
                  <a:schemeClr val="tx1"/>
                </a:solidFill>
              </a:rPr>
              <a:t>Placing the alleged harasser on non-disciplinary leave with pay pending the conclusion of the investigation.</a:t>
            </a:r>
          </a:p>
        </p:txBody>
      </p:sp>
      <p:sp>
        <p:nvSpPr>
          <p:cNvPr id="3" name="Title 2"/>
          <p:cNvSpPr>
            <a:spLocks noGrp="1"/>
          </p:cNvSpPr>
          <p:nvPr>
            <p:ph type="ctrTitle"/>
          </p:nvPr>
        </p:nvSpPr>
        <p:spPr>
          <a:xfrm>
            <a:off x="457200" y="1091314"/>
            <a:ext cx="8159261" cy="1042286"/>
          </a:xfrm>
        </p:spPr>
        <p:txBody>
          <a:bodyPr/>
          <a:lstStyle/>
          <a:p>
            <a:r>
              <a:rPr lang="en-US" b="1" cap="small" dirty="0"/>
              <a:t>EEOC Proposed Guidance:</a:t>
            </a:r>
            <a:br>
              <a:rPr lang="en-US" b="1" cap="small" dirty="0"/>
            </a:br>
            <a:r>
              <a:rPr lang="en-US" b="1" cap="small" dirty="0"/>
              <a:t>Intermediate Action</a:t>
            </a:r>
          </a:p>
        </p:txBody>
      </p:sp>
      <p:sp>
        <p:nvSpPr>
          <p:cNvPr id="4" name="Slide Number Placeholder 3"/>
          <p:cNvSpPr>
            <a:spLocks noGrp="1"/>
          </p:cNvSpPr>
          <p:nvPr>
            <p:ph type="sldNum" sz="quarter" idx="12"/>
          </p:nvPr>
        </p:nvSpPr>
        <p:spPr/>
        <p:txBody>
          <a:bodyPr/>
          <a:lstStyle/>
          <a:p>
            <a:fld id="{3EA74849-DAE2-2C4E-8A30-A8C3411AC971}" type="slidenum">
              <a:rPr lang="en-US" smtClean="0"/>
              <a:t>332</a:t>
            </a:fld>
            <a:endParaRPr lang="en-US" dirty="0"/>
          </a:p>
        </p:txBody>
      </p:sp>
    </p:spTree>
    <p:extLst>
      <p:ext uri="{BB962C8B-B14F-4D97-AF65-F5344CB8AC3E}">
        <p14:creationId xmlns:p14="http://schemas.microsoft.com/office/powerpoint/2010/main" val="45720296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438400"/>
            <a:ext cx="8159260" cy="3739662"/>
          </a:xfrm>
        </p:spPr>
        <p:txBody>
          <a:bodyPr/>
          <a:lstStyle/>
          <a:p>
            <a:pPr marL="342900" indent="-342900">
              <a:buClr>
                <a:schemeClr val="tx1"/>
              </a:buClr>
              <a:buFont typeface="Wingdings" panose="05000000000000000000" pitchFamily="2" charset="2"/>
              <a:buChar char="Ø"/>
            </a:pPr>
            <a:r>
              <a:rPr lang="en-US" sz="3200" dirty="0">
                <a:solidFill>
                  <a:schemeClr val="tx1"/>
                </a:solidFill>
              </a:rPr>
              <a:t>As a rule, employers should make every reasonable effort to minimize the burden or negative consequences to an employee who complains of harassment, pending the employer’s investigation.</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1194686"/>
          </a:xfrm>
        </p:spPr>
        <p:txBody>
          <a:bodyPr/>
          <a:lstStyle/>
          <a:p>
            <a:r>
              <a:rPr lang="en-US" b="1" cap="small" dirty="0"/>
              <a:t>EEOC Proposed Guidance:</a:t>
            </a:r>
            <a:br>
              <a:rPr lang="en-US" b="1" cap="small" dirty="0"/>
            </a:br>
            <a:r>
              <a:rPr lang="en-US" b="1" cap="small" dirty="0"/>
              <a:t>Intermediate Action</a:t>
            </a:r>
            <a:endParaRPr lang="en-US" cap="small" dirty="0"/>
          </a:p>
        </p:txBody>
      </p:sp>
      <p:sp>
        <p:nvSpPr>
          <p:cNvPr id="4" name="Slide Number Placeholder 3"/>
          <p:cNvSpPr>
            <a:spLocks noGrp="1"/>
          </p:cNvSpPr>
          <p:nvPr>
            <p:ph type="sldNum" sz="quarter" idx="12"/>
          </p:nvPr>
        </p:nvSpPr>
        <p:spPr/>
        <p:txBody>
          <a:bodyPr/>
          <a:lstStyle/>
          <a:p>
            <a:fld id="{3EA74849-DAE2-2C4E-8A30-A8C3411AC971}" type="slidenum">
              <a:rPr lang="en-US" smtClean="0"/>
              <a:t>333</a:t>
            </a:fld>
            <a:endParaRPr lang="en-US" dirty="0"/>
          </a:p>
        </p:txBody>
      </p:sp>
    </p:spTree>
    <p:extLst>
      <p:ext uri="{BB962C8B-B14F-4D97-AF65-F5344CB8AC3E}">
        <p14:creationId xmlns:p14="http://schemas.microsoft.com/office/powerpoint/2010/main" val="332716193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62200"/>
            <a:ext cx="8006860" cy="4267200"/>
          </a:xfrm>
        </p:spPr>
        <p:txBody>
          <a:bodyPr>
            <a:normAutofit fontScale="85000" lnSpcReduction="20000"/>
          </a:bodyPr>
          <a:lstStyle/>
          <a:p>
            <a:pPr marL="457200"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Investigate</a:t>
            </a:r>
            <a:r>
              <a:rPr lang="en-US" altLang="en-US" sz="3200" dirty="0">
                <a:solidFill>
                  <a:schemeClr val="tx1"/>
                </a:solidFill>
              </a:rPr>
              <a:t> the complaint in the same way the employer would if an employee was the harasser</a:t>
            </a:r>
          </a:p>
          <a:p>
            <a:pPr marL="457200"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Take action</a:t>
            </a:r>
            <a:r>
              <a:rPr lang="en-US" altLang="en-US" sz="3200" dirty="0">
                <a:solidFill>
                  <a:schemeClr val="tx1"/>
                </a:solidFill>
              </a:rPr>
              <a:t> to stop the harassment depending on the circumstances, which may include:</a:t>
            </a:r>
          </a:p>
          <a:p>
            <a:pPr marL="1200150" lvl="1"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Informing</a:t>
            </a:r>
            <a:r>
              <a:rPr lang="en-US" altLang="en-US" sz="3200" dirty="0">
                <a:solidFill>
                  <a:schemeClr val="tx1"/>
                </a:solidFill>
              </a:rPr>
              <a:t> the customer that they will be banned if they continue harassment.</a:t>
            </a:r>
          </a:p>
          <a:p>
            <a:pPr marL="1200150" lvl="1"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Banning</a:t>
            </a:r>
            <a:r>
              <a:rPr lang="en-US" altLang="en-US" sz="3200" dirty="0">
                <a:solidFill>
                  <a:schemeClr val="tx1"/>
                </a:solidFill>
              </a:rPr>
              <a:t> the customer.</a:t>
            </a:r>
          </a:p>
          <a:p>
            <a:pPr marL="1200150" lvl="1"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Finding a way </a:t>
            </a:r>
            <a:r>
              <a:rPr lang="en-US" altLang="en-US" sz="3200" dirty="0">
                <a:solidFill>
                  <a:schemeClr val="tx1"/>
                </a:solidFill>
              </a:rPr>
              <a:t>that the employee will not need to deal with that customer.</a:t>
            </a:r>
          </a:p>
          <a:p>
            <a:pPr marL="457200" indent="-457200" eaLnBrk="1" hangingPunct="1">
              <a:spcBef>
                <a:spcPts val="600"/>
              </a:spcBef>
              <a:spcAft>
                <a:spcPts val="600"/>
              </a:spcAft>
              <a:buClr>
                <a:schemeClr val="tx1"/>
              </a:buClr>
              <a:buFont typeface="Wingdings" pitchFamily="2" charset="2"/>
              <a:buChar char="Ø"/>
            </a:pPr>
            <a:r>
              <a:rPr lang="en-US" altLang="en-US" sz="3200" b="1" dirty="0">
                <a:solidFill>
                  <a:schemeClr val="tx1"/>
                </a:solidFill>
              </a:rPr>
              <a:t>Do not retaliate </a:t>
            </a:r>
            <a:r>
              <a:rPr lang="en-US" altLang="en-US" sz="3200" dirty="0">
                <a:solidFill>
                  <a:schemeClr val="tx1"/>
                </a:solidFill>
              </a:rPr>
              <a:t>against the employee.</a:t>
            </a:r>
            <a:endParaRPr lang="en-US" altLang="en-US" sz="3200" b="1" dirty="0">
              <a:solidFill>
                <a:schemeClr val="tx1"/>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600" b="1"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1042286"/>
          </a:xfrm>
        </p:spPr>
        <p:txBody>
          <a:bodyPr>
            <a:normAutofit fontScale="90000"/>
          </a:bodyPr>
          <a:lstStyle/>
          <a:p>
            <a:pPr algn="ctr">
              <a:defRPr/>
            </a:pPr>
            <a:r>
              <a:rPr lang="en-US" sz="3200" b="1" cap="small" dirty="0">
                <a:latin typeface="+mn-lt"/>
              </a:rPr>
              <a:t>What Should You Do If Employees Are Being Harassed By Customers?</a:t>
            </a:r>
          </a:p>
        </p:txBody>
      </p:sp>
      <p:sp>
        <p:nvSpPr>
          <p:cNvPr id="4" name="Slide Number Placeholder 3"/>
          <p:cNvSpPr>
            <a:spLocks noGrp="1"/>
          </p:cNvSpPr>
          <p:nvPr>
            <p:ph type="sldNum" sz="quarter" idx="12"/>
          </p:nvPr>
        </p:nvSpPr>
        <p:spPr/>
        <p:txBody>
          <a:bodyPr/>
          <a:lstStyle/>
          <a:p>
            <a:fld id="{3EA74849-DAE2-2C4E-8A30-A8C3411AC971}" type="slidenum">
              <a:rPr lang="en-US" smtClean="0"/>
              <a:t>334</a:t>
            </a:fld>
            <a:endParaRPr lang="en-US" dirty="0"/>
          </a:p>
        </p:txBody>
      </p:sp>
    </p:spTree>
    <p:extLst>
      <p:ext uri="{BB962C8B-B14F-4D97-AF65-F5344CB8AC3E}">
        <p14:creationId xmlns:p14="http://schemas.microsoft.com/office/powerpoint/2010/main" val="337083586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95401" y="2419600"/>
            <a:ext cx="7086600" cy="3544961"/>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4000" dirty="0">
                <a:solidFill>
                  <a:schemeClr val="bg2">
                    <a:lumMod val="10000"/>
                  </a:schemeClr>
                </a:solidFill>
                <a:latin typeface="+mn-lt"/>
              </a:rPr>
              <a:t>Training must be emphasized at the organizational level, at the employee level, and at the supervisor and manager level.</a:t>
            </a:r>
          </a:p>
          <a:p>
            <a:pPr marL="0" indent="0" eaLnBrk="1" hangingPunct="1">
              <a:spcBef>
                <a:spcPts val="600"/>
              </a:spcBef>
              <a:spcAft>
                <a:spcPts val="600"/>
              </a:spcAft>
              <a:buClr>
                <a:schemeClr val="tx1"/>
              </a:buClr>
              <a:buNone/>
            </a:pPr>
            <a:endParaRPr lang="en-US" altLang="en-US" sz="2600" dirty="0">
              <a:solidFill>
                <a:schemeClr val="bg2">
                  <a:lumMod val="10000"/>
                </a:schemeClr>
              </a:solidFill>
              <a:latin typeface="+mn-lt"/>
            </a:endParaRPr>
          </a:p>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p:txBody>
          <a:bodyPr/>
          <a:lstStyle/>
          <a:p>
            <a:pPr algn="ctr">
              <a:defRPr/>
            </a:pPr>
            <a:r>
              <a:rPr lang="en-US" b="1" cap="small" dirty="0">
                <a:latin typeface="+mn-lt"/>
              </a:rPr>
              <a:t>Training for Employers</a:t>
            </a:r>
          </a:p>
        </p:txBody>
      </p:sp>
      <p:sp>
        <p:nvSpPr>
          <p:cNvPr id="4" name="Slide Number Placeholder 3"/>
          <p:cNvSpPr>
            <a:spLocks noGrp="1"/>
          </p:cNvSpPr>
          <p:nvPr>
            <p:ph type="sldNum" sz="quarter" idx="12"/>
          </p:nvPr>
        </p:nvSpPr>
        <p:spPr/>
        <p:txBody>
          <a:bodyPr/>
          <a:lstStyle/>
          <a:p>
            <a:fld id="{3EA74849-DAE2-2C4E-8A30-A8C3411AC971}" type="slidenum">
              <a:rPr lang="en-US" smtClean="0"/>
              <a:t>335</a:t>
            </a:fld>
            <a:endParaRPr lang="en-US" dirty="0"/>
          </a:p>
        </p:txBody>
      </p:sp>
    </p:spTree>
    <p:extLst>
      <p:ext uri="{BB962C8B-B14F-4D97-AF65-F5344CB8AC3E}">
        <p14:creationId xmlns:p14="http://schemas.microsoft.com/office/powerpoint/2010/main" val="398965458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Autofit/>
          </a:bodyPr>
          <a:lstStyle/>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3153" y="1066800"/>
            <a:ext cx="8159261" cy="955742"/>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Organizational Level</a:t>
            </a:r>
          </a:p>
        </p:txBody>
      </p:sp>
      <p:sp>
        <p:nvSpPr>
          <p:cNvPr id="5" name="Content Placeholder 1"/>
          <p:cNvSpPr txBox="1">
            <a:spLocks/>
          </p:cNvSpPr>
          <p:nvPr/>
        </p:nvSpPr>
        <p:spPr bwMode="auto">
          <a:xfrm>
            <a:off x="683568" y="2286000"/>
            <a:ext cx="76984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2900" lvl="0" indent="-342900">
              <a:buClr>
                <a:schemeClr val="tx1"/>
              </a:buClr>
              <a:buFont typeface="Wingdings" panose="05000000000000000000" pitchFamily="2" charset="2"/>
              <a:buChar char="Ø"/>
            </a:pPr>
            <a:r>
              <a:rPr lang="en-US" sz="2600" dirty="0">
                <a:solidFill>
                  <a:srgbClr val="000000"/>
                </a:solidFill>
                <a:latin typeface="+mj-lt"/>
              </a:rPr>
              <a:t>Championed by senior leaders</a:t>
            </a:r>
          </a:p>
          <a:p>
            <a:pPr marL="342900" lvl="0" indent="-342900">
              <a:buClr>
                <a:schemeClr val="tx1"/>
              </a:buClr>
              <a:buFont typeface="Wingdings" panose="05000000000000000000" pitchFamily="2" charset="2"/>
              <a:buChar char="Ø"/>
            </a:pPr>
            <a:r>
              <a:rPr lang="en-US" sz="2600" dirty="0">
                <a:solidFill>
                  <a:srgbClr val="000000"/>
                </a:solidFill>
                <a:latin typeface="+mj-lt"/>
              </a:rPr>
              <a:t>Repeated and reinforced regularly</a:t>
            </a:r>
          </a:p>
          <a:p>
            <a:pPr marL="342900" lvl="0" indent="-342900">
              <a:buClr>
                <a:schemeClr val="tx1"/>
              </a:buClr>
              <a:buFont typeface="Wingdings" panose="05000000000000000000" pitchFamily="2" charset="2"/>
              <a:buChar char="Ø"/>
            </a:pPr>
            <a:r>
              <a:rPr lang="en-US" sz="2600" dirty="0">
                <a:solidFill>
                  <a:srgbClr val="000000"/>
                </a:solidFill>
                <a:latin typeface="+mj-lt"/>
              </a:rPr>
              <a:t>Provided to employees at every level and location of the organization</a:t>
            </a:r>
          </a:p>
          <a:p>
            <a:pPr marL="342900" lvl="0" indent="-342900">
              <a:buClr>
                <a:schemeClr val="tx1"/>
              </a:buClr>
              <a:buFont typeface="Wingdings" panose="05000000000000000000" pitchFamily="2" charset="2"/>
              <a:buChar char="Ø"/>
            </a:pPr>
            <a:r>
              <a:rPr lang="en-US" sz="2600" dirty="0">
                <a:solidFill>
                  <a:srgbClr val="000000"/>
                </a:solidFill>
                <a:latin typeface="+mj-lt"/>
              </a:rPr>
              <a:t>Conducted by qualified, live, interactive trainers </a:t>
            </a:r>
          </a:p>
          <a:p>
            <a:pPr marL="1085850" lvl="1" indent="-342900">
              <a:buClr>
                <a:schemeClr val="tx1"/>
              </a:buClr>
              <a:buFont typeface="Wingdings" panose="05000000000000000000" pitchFamily="2" charset="2"/>
              <a:buChar char="Ø"/>
            </a:pPr>
            <a:r>
              <a:rPr lang="en-US" sz="2600" dirty="0">
                <a:solidFill>
                  <a:srgbClr val="000000"/>
                </a:solidFill>
                <a:latin typeface="+mj-lt"/>
              </a:rPr>
              <a:t>If live training is not feasible, designed to include active engagement by participants</a:t>
            </a:r>
            <a:r>
              <a:rPr lang="en-US" altLang="en-US" sz="2600" dirty="0">
                <a:solidFill>
                  <a:schemeClr val="bg2">
                    <a:lumMod val="10000"/>
                  </a:schemeClr>
                </a:solidFill>
                <a:latin typeface="+mn-lt"/>
                <a:ea typeface="Verdana" pitchFamily="34" charset="0"/>
                <a:cs typeface="Verdana" pitchFamily="34" charset="0"/>
              </a:rPr>
              <a:t>	</a:t>
            </a:r>
            <a:endParaRPr lang="en-US" sz="2600" dirty="0"/>
          </a:p>
        </p:txBody>
      </p:sp>
      <p:sp>
        <p:nvSpPr>
          <p:cNvPr id="6" name="Rectangle 5"/>
          <p:cNvSpPr>
            <a:spLocks noChangeArrowheads="1"/>
          </p:cNvSpPr>
          <p:nvPr/>
        </p:nvSpPr>
        <p:spPr bwMode="auto">
          <a:xfrm>
            <a:off x="4846280" y="2486000"/>
            <a:ext cx="3775075"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auto" hangingPunct="0">
              <a:spcBef>
                <a:spcPts val="672"/>
              </a:spcBef>
              <a:spcAft>
                <a:spcPts val="0"/>
              </a:spcAft>
              <a:defRPr/>
            </a:pPr>
            <a:endParaRPr lang="en-US" sz="2400" dirty="0">
              <a:latin typeface="+mn-lt"/>
              <a:cs typeface="+mn-cs"/>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336</a:t>
            </a:fld>
            <a:endParaRPr lang="en-US" dirty="0"/>
          </a:p>
        </p:txBody>
      </p:sp>
    </p:spTree>
    <p:extLst>
      <p:ext uri="{BB962C8B-B14F-4D97-AF65-F5344CB8AC3E}">
        <p14:creationId xmlns:p14="http://schemas.microsoft.com/office/powerpoint/2010/main" val="337974544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Autofit/>
          </a:bodyPr>
          <a:lstStyle/>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91253" y="1143000"/>
            <a:ext cx="8159261" cy="889886"/>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Employee Level</a:t>
            </a:r>
          </a:p>
        </p:txBody>
      </p:sp>
      <p:sp>
        <p:nvSpPr>
          <p:cNvPr id="5" name="Content Placeholder 1"/>
          <p:cNvSpPr txBox="1">
            <a:spLocks/>
          </p:cNvSpPr>
          <p:nvPr/>
        </p:nvSpPr>
        <p:spPr bwMode="auto">
          <a:xfrm>
            <a:off x="683568" y="2286000"/>
            <a:ext cx="77746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457200" lvl="0" indent="-457200">
              <a:buClr>
                <a:schemeClr val="tx1"/>
              </a:buClr>
              <a:buFont typeface="Wingdings" panose="05000000000000000000" pitchFamily="2" charset="2"/>
              <a:buChar char="Ø"/>
            </a:pPr>
            <a:r>
              <a:rPr lang="en-US" sz="2600" dirty="0">
                <a:solidFill>
                  <a:srgbClr val="000000"/>
                </a:solidFill>
                <a:latin typeface="+mj-lt"/>
              </a:rPr>
              <a:t>Examples tailored to the specific workplace and workforce</a:t>
            </a:r>
          </a:p>
          <a:p>
            <a:pPr marL="457200" lvl="0" indent="-457200">
              <a:buClr>
                <a:schemeClr val="tx1"/>
              </a:buClr>
              <a:buFont typeface="Wingdings" panose="05000000000000000000" pitchFamily="2" charset="2"/>
              <a:buChar char="Ø"/>
            </a:pPr>
            <a:r>
              <a:rPr lang="en-US" sz="2600" dirty="0">
                <a:solidFill>
                  <a:srgbClr val="000000"/>
                </a:solidFill>
                <a:latin typeface="+mj-lt"/>
              </a:rPr>
              <a:t>Information about employees' rights and responsibilities if they experience, observe, or become aware of conduct that they believe may be prohibited</a:t>
            </a:r>
          </a:p>
          <a:p>
            <a:pPr marL="457200" lvl="0" indent="-457200">
              <a:buClr>
                <a:schemeClr val="tx1"/>
              </a:buClr>
              <a:buFont typeface="Wingdings" panose="05000000000000000000" pitchFamily="2" charset="2"/>
              <a:buChar char="Ø"/>
            </a:pPr>
            <a:r>
              <a:rPr lang="en-US" sz="2600" dirty="0">
                <a:solidFill>
                  <a:srgbClr val="000000"/>
                </a:solidFill>
                <a:latin typeface="+mj-lt"/>
              </a:rPr>
              <a:t>Encourages employees to report harassing conduct</a:t>
            </a:r>
          </a:p>
        </p:txBody>
      </p:sp>
      <p:sp>
        <p:nvSpPr>
          <p:cNvPr id="4" name="Slide Number Placeholder 3"/>
          <p:cNvSpPr>
            <a:spLocks noGrp="1"/>
          </p:cNvSpPr>
          <p:nvPr>
            <p:ph type="sldNum" sz="quarter" idx="12"/>
          </p:nvPr>
        </p:nvSpPr>
        <p:spPr/>
        <p:txBody>
          <a:bodyPr/>
          <a:lstStyle/>
          <a:p>
            <a:fld id="{3EA74849-DAE2-2C4E-8A30-A8C3411AC971}" type="slidenum">
              <a:rPr lang="en-US" smtClean="0"/>
              <a:t>337</a:t>
            </a:fld>
            <a:endParaRPr lang="en-US" dirty="0"/>
          </a:p>
        </p:txBody>
      </p:sp>
    </p:spTree>
    <p:extLst>
      <p:ext uri="{BB962C8B-B14F-4D97-AF65-F5344CB8AC3E}">
        <p14:creationId xmlns:p14="http://schemas.microsoft.com/office/powerpoint/2010/main" val="308055918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3153" y="1066800"/>
            <a:ext cx="8159261" cy="1143000"/>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Manager Level</a:t>
            </a:r>
          </a:p>
        </p:txBody>
      </p:sp>
      <p:sp>
        <p:nvSpPr>
          <p:cNvPr id="5" name="Content Placeholder 1"/>
          <p:cNvSpPr txBox="1">
            <a:spLocks/>
          </p:cNvSpPr>
          <p:nvPr/>
        </p:nvSpPr>
        <p:spPr bwMode="auto">
          <a:xfrm>
            <a:off x="683568" y="2286000"/>
            <a:ext cx="76984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457200" lvl="0" indent="-457200">
              <a:buClr>
                <a:schemeClr val="tx1"/>
              </a:buClr>
              <a:buFont typeface="Wingdings" panose="05000000000000000000" pitchFamily="2" charset="2"/>
              <a:buChar char="Ø"/>
            </a:pPr>
            <a:r>
              <a:rPr lang="en-US" sz="2600" dirty="0">
                <a:solidFill>
                  <a:srgbClr val="000000"/>
                </a:solidFill>
                <a:latin typeface="+mj-lt"/>
              </a:rPr>
              <a:t>Information regarding how to prevent, identify, stop, report, and correct harassment</a:t>
            </a:r>
          </a:p>
          <a:p>
            <a:pPr marL="457200" lvl="0" indent="-457200">
              <a:buClr>
                <a:schemeClr val="tx1"/>
              </a:buClr>
              <a:buFont typeface="Wingdings" panose="05000000000000000000" pitchFamily="2" charset="2"/>
              <a:buChar char="Ø"/>
            </a:pPr>
            <a:r>
              <a:rPr lang="en-US" sz="2600" dirty="0">
                <a:solidFill>
                  <a:srgbClr val="000000"/>
                </a:solidFill>
                <a:latin typeface="+mj-lt"/>
              </a:rPr>
              <a:t>Risk factors and specific actions that may minimize or eliminate risk of harassment</a:t>
            </a:r>
          </a:p>
          <a:p>
            <a:pPr marL="457200" indent="-457200">
              <a:buClr>
                <a:schemeClr val="tx1"/>
              </a:buClr>
              <a:buFont typeface="Wingdings" panose="05000000000000000000" pitchFamily="2" charset="2"/>
              <a:buChar char="Ø"/>
            </a:pPr>
            <a:r>
              <a:rPr lang="en-US" sz="2600" dirty="0">
                <a:solidFill>
                  <a:srgbClr val="000000"/>
                </a:solidFill>
                <a:latin typeface="+mj-lt"/>
              </a:rPr>
              <a:t>Explains consequences of failing to fulfill their responsibilities related to harassment, retaliation, and other prohibited conduct</a:t>
            </a:r>
          </a:p>
        </p:txBody>
      </p:sp>
      <p:sp>
        <p:nvSpPr>
          <p:cNvPr id="2" name="Slide Number Placeholder 1"/>
          <p:cNvSpPr>
            <a:spLocks noGrp="1"/>
          </p:cNvSpPr>
          <p:nvPr>
            <p:ph type="sldNum" sz="quarter" idx="12"/>
          </p:nvPr>
        </p:nvSpPr>
        <p:spPr/>
        <p:txBody>
          <a:bodyPr/>
          <a:lstStyle/>
          <a:p>
            <a:fld id="{3EA74849-DAE2-2C4E-8A30-A8C3411AC971}" type="slidenum">
              <a:rPr lang="en-US" smtClean="0"/>
              <a:t>338</a:t>
            </a:fld>
            <a:endParaRPr lang="en-US" dirty="0"/>
          </a:p>
        </p:txBody>
      </p:sp>
    </p:spTree>
    <p:extLst>
      <p:ext uri="{BB962C8B-B14F-4D97-AF65-F5344CB8AC3E}">
        <p14:creationId xmlns:p14="http://schemas.microsoft.com/office/powerpoint/2010/main" val="324206575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38199" y="2209800"/>
            <a:ext cx="7778261" cy="4419600"/>
          </a:xfrm>
        </p:spPr>
        <p:txBody>
          <a:bodyPr>
            <a:normAutofit fontScale="92500" lnSpcReduction="20000"/>
          </a:bodyPr>
          <a:lstStyle/>
          <a:p>
            <a:pPr marL="457200" indent="-457200" eaLnBrk="1" hangingPunct="1">
              <a:spcBef>
                <a:spcPct val="0"/>
              </a:spcBef>
              <a:spcAft>
                <a:spcPts val="1200"/>
              </a:spcAft>
              <a:buClr>
                <a:schemeClr val="tx1"/>
              </a:buClr>
              <a:buFont typeface="Wingdings" panose="05000000000000000000" pitchFamily="2" charset="2"/>
              <a:buChar char="Ø"/>
            </a:pPr>
            <a:r>
              <a:rPr lang="en-US" altLang="en-US" sz="2200" b="1" dirty="0">
                <a:solidFill>
                  <a:schemeClr val="bg2">
                    <a:lumMod val="10000"/>
                  </a:schemeClr>
                </a:solidFill>
                <a:latin typeface="+mn-lt"/>
              </a:rPr>
              <a:t>Bottom Line</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An employer cannot absolutely control what happens at every location at all times of the work day.</a:t>
            </a:r>
          </a:p>
          <a:p>
            <a:pPr marL="457200" indent="-457200" eaLnBrk="1" hangingPunct="1">
              <a:spcBef>
                <a:spcPct val="0"/>
              </a:spcBef>
              <a:spcAft>
                <a:spcPts val="1200"/>
              </a:spcAft>
              <a:buClr>
                <a:schemeClr val="tx1"/>
              </a:buClr>
              <a:buFont typeface="Wingdings" panose="05000000000000000000" pitchFamily="2" charset="2"/>
              <a:buChar char="Ø"/>
            </a:pPr>
            <a:r>
              <a:rPr lang="en-US" altLang="en-US" sz="2200" b="1" dirty="0">
                <a:solidFill>
                  <a:schemeClr val="bg2">
                    <a:lumMod val="10000"/>
                  </a:schemeClr>
                </a:solidFill>
                <a:latin typeface="+mn-lt"/>
              </a:rPr>
              <a:t>What employers must do:</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Have sexual harassment policies and other types of harassment policies in order.</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Provide an appropriate response when claims are reported, including an investigation when warranted.</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Take effective remedial action when misconduct is determined.</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rPr>
              <a:t>Prohibit discrimination and harassment based on other protected classes beyond sex.</a:t>
            </a:r>
            <a:endParaRPr lang="en-US" altLang="en-US" sz="2200" dirty="0">
              <a:solidFill>
                <a:schemeClr val="bg2">
                  <a:lumMod val="10000"/>
                </a:schemeClr>
              </a:solidFill>
              <a:latin typeface="+mn-lt"/>
            </a:endParaRPr>
          </a:p>
          <a:p>
            <a:pPr marL="1200150" lvl="1" indent="-457200" eaLnBrk="1" hangingPunct="1">
              <a:spcBef>
                <a:spcPct val="0"/>
              </a:spcBef>
              <a:spcAft>
                <a:spcPts val="1200"/>
              </a:spcAft>
              <a:buClr>
                <a:schemeClr val="tx1"/>
              </a:buClr>
              <a:buSzPct val="50000"/>
              <a:buFont typeface="Wingdings" panose="05000000000000000000" pitchFamily="2" charset="2"/>
              <a:buChar char="q"/>
            </a:pPr>
            <a:endParaRPr lang="en-US" altLang="en-US" sz="2200" dirty="0">
              <a:solidFill>
                <a:schemeClr val="bg2">
                  <a:lumMod val="10000"/>
                </a:schemeClr>
              </a:solidFill>
              <a:latin typeface="+mn-lt"/>
            </a:endParaRPr>
          </a:p>
        </p:txBody>
      </p:sp>
      <p:sp>
        <p:nvSpPr>
          <p:cNvPr id="3" name="Title 2"/>
          <p:cNvSpPr>
            <a:spLocks noGrp="1"/>
          </p:cNvSpPr>
          <p:nvPr>
            <p:ph type="ctrTitle"/>
          </p:nvPr>
        </p:nvSpPr>
        <p:spPr>
          <a:xfrm>
            <a:off x="1752600" y="1371600"/>
            <a:ext cx="5939321" cy="638969"/>
          </a:xfrm>
        </p:spPr>
        <p:txBody>
          <a:bodyPr>
            <a:noAutofit/>
          </a:bodyPr>
          <a:lstStyle/>
          <a:p>
            <a:pPr marL="457200" indent="-457200" algn="ctr">
              <a:defRPr/>
            </a:pPr>
            <a:r>
              <a:rPr lang="en-US" b="1" cap="small" dirty="0">
                <a:latin typeface="+mj-lt"/>
              </a:rPr>
              <a:t>Key Takeaways</a:t>
            </a:r>
            <a:endParaRPr lang="en-US" cap="small"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3EA74849-DAE2-2C4E-8A30-A8C3411AC971}" type="slidenum">
              <a:rPr lang="en-US" smtClean="0"/>
              <a:t>339</a:t>
            </a:fld>
            <a:endParaRPr lang="en-US" dirty="0"/>
          </a:p>
        </p:txBody>
      </p:sp>
    </p:spTree>
    <p:extLst>
      <p:ext uri="{BB962C8B-B14F-4D97-AF65-F5344CB8AC3E}">
        <p14:creationId xmlns:p14="http://schemas.microsoft.com/office/powerpoint/2010/main" val="219706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algn="just"/>
            <a:r>
              <a:rPr lang="en-US" b="1" dirty="0" smtClean="0"/>
              <a:t>Joint Employer</a:t>
            </a:r>
          </a:p>
          <a:p>
            <a:pPr lvl="1" algn="just"/>
            <a:r>
              <a:rPr lang="en-US" dirty="0" smtClean="0"/>
              <a:t>New rule proposed September 2018</a:t>
            </a:r>
          </a:p>
          <a:p>
            <a:pPr lvl="1" algn="just"/>
            <a:r>
              <a:rPr lang="en-US" dirty="0"/>
              <a:t>“An employer may be considered a joint employer of a separate employer’s employees only if the two employers </a:t>
            </a:r>
            <a:r>
              <a:rPr lang="en-US" b="1" dirty="0"/>
              <a:t>share or codetermine the employees’ essential terms and conditions of employment</a:t>
            </a:r>
            <a:r>
              <a:rPr lang="en-US" dirty="0"/>
              <a:t>, such as hiring, firing, discipline, supervision, and direction. </a:t>
            </a:r>
            <a:endParaRPr lang="en-US" dirty="0" smtClean="0"/>
          </a:p>
          <a:p>
            <a:pPr lvl="1" algn="just"/>
            <a:r>
              <a:rPr lang="en-US" dirty="0" smtClean="0"/>
              <a:t>A </a:t>
            </a:r>
            <a:r>
              <a:rPr lang="en-US" dirty="0"/>
              <a:t>putative joint employer </a:t>
            </a:r>
            <a:r>
              <a:rPr lang="en-US" b="1" dirty="0"/>
              <a:t>must possess and actually exercise substantial direct and immediate control </a:t>
            </a:r>
            <a:r>
              <a:rPr lang="en-US" dirty="0"/>
              <a:t>over the employees’ essential terms and conditions of employment in a manner that is not limited and routine.”</a:t>
            </a:r>
          </a:p>
          <a:p>
            <a:pPr lvl="1" algn="just"/>
            <a:endParaRPr lang="en-US" b="1" dirty="0" smtClean="0"/>
          </a:p>
          <a:p>
            <a:pPr lvl="1" algn="just"/>
            <a:endParaRPr lang="en-US" dirty="0"/>
          </a:p>
        </p:txBody>
      </p:sp>
      <p:sp>
        <p:nvSpPr>
          <p:cNvPr id="3" name="Title 2"/>
          <p:cNvSpPr>
            <a:spLocks noGrp="1"/>
          </p:cNvSpPr>
          <p:nvPr>
            <p:ph type="ctrTitle"/>
          </p:nvPr>
        </p:nvSpPr>
        <p:spPr/>
        <p:txBody>
          <a:bodyPr/>
          <a:lstStyle/>
          <a:p>
            <a:r>
              <a:rPr lang="en-US" cap="small" dirty="0" smtClean="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a:t>
            </a:fld>
            <a:endParaRPr lang="en-US">
              <a:solidFill>
                <a:srgbClr val="9C4636">
                  <a:tint val="75000"/>
                </a:srgbClr>
              </a:solidFill>
            </a:endParaRPr>
          </a:p>
        </p:txBody>
      </p:sp>
    </p:spTree>
    <p:extLst>
      <p:ext uri="{BB962C8B-B14F-4D97-AF65-F5344CB8AC3E}">
        <p14:creationId xmlns:p14="http://schemas.microsoft.com/office/powerpoint/2010/main" val="1643652907"/>
      </p:ext>
    </p:extLst>
  </p:cSld>
  <p:clrMapOvr>
    <a:masterClrMapping/>
  </p:clrMapOv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362200"/>
            <a:ext cx="8159260" cy="4191000"/>
          </a:xfrm>
        </p:spPr>
        <p:txBody>
          <a:bodyPr/>
          <a:lstStyle/>
          <a:p>
            <a:pPr marL="342900" indent="-342900">
              <a:buClr>
                <a:schemeClr val="tx1"/>
              </a:buClr>
              <a:buFont typeface="Wingdings" panose="05000000000000000000" pitchFamily="2" charset="2"/>
              <a:buChar char="Ø"/>
            </a:pPr>
            <a:r>
              <a:rPr lang="en-US" sz="2800" dirty="0">
                <a:solidFill>
                  <a:schemeClr val="tx1"/>
                </a:solidFill>
              </a:rPr>
              <a:t>Additional protected classes beyond sex are also protected by federal, state, or local law.</a:t>
            </a:r>
          </a:p>
          <a:p>
            <a:pPr marL="342900" indent="-342900">
              <a:buClr>
                <a:schemeClr val="tx1"/>
              </a:buClr>
              <a:buFont typeface="Wingdings" panose="05000000000000000000" pitchFamily="2" charset="2"/>
              <a:buChar char="Ø"/>
            </a:pPr>
            <a:r>
              <a:rPr lang="en-US" sz="2800" dirty="0">
                <a:solidFill>
                  <a:schemeClr val="bg2">
                    <a:lumMod val="10000"/>
                  </a:schemeClr>
                </a:solidFill>
              </a:rPr>
              <a:t>Employers are required to know and prohibit discrimination and harassment based on both federally protected classes and any state and/or locally protected classes.</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196822"/>
            <a:ext cx="8159261" cy="1089178"/>
          </a:xfrm>
        </p:spPr>
        <p:txBody>
          <a:bodyPr/>
          <a:lstStyle/>
          <a:p>
            <a:r>
              <a:rPr lang="en-US" b="1" cap="small" dirty="0"/>
              <a:t>Don’t Forget About Other Protected Classes</a:t>
            </a:r>
          </a:p>
        </p:txBody>
      </p:sp>
      <p:sp>
        <p:nvSpPr>
          <p:cNvPr id="4" name="Slide Number Placeholder 3"/>
          <p:cNvSpPr>
            <a:spLocks noGrp="1"/>
          </p:cNvSpPr>
          <p:nvPr>
            <p:ph type="sldNum" sz="quarter" idx="12"/>
          </p:nvPr>
        </p:nvSpPr>
        <p:spPr/>
        <p:txBody>
          <a:bodyPr/>
          <a:lstStyle/>
          <a:p>
            <a:fld id="{3EA74849-DAE2-2C4E-8A30-A8C3411AC971}" type="slidenum">
              <a:rPr lang="en-US" smtClean="0"/>
              <a:t>340</a:t>
            </a:fld>
            <a:endParaRPr lang="en-US" dirty="0"/>
          </a:p>
        </p:txBody>
      </p:sp>
    </p:spTree>
    <p:extLst>
      <p:ext uri="{BB962C8B-B14F-4D97-AF65-F5344CB8AC3E}">
        <p14:creationId xmlns:p14="http://schemas.microsoft.com/office/powerpoint/2010/main" val="211065139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2590800"/>
            <a:ext cx="4038599" cy="3704492"/>
          </a:xfrm>
        </p:spPr>
        <p:txBody>
          <a:bodyPr>
            <a:noAutofit/>
          </a:bodyPr>
          <a:lstStyle/>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Race </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Color</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Creed</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Religion </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National origin or ancestry</a:t>
            </a:r>
          </a:p>
          <a:p>
            <a:pPr lvl="4" indent="0" eaLnBrk="1" hangingPunct="1">
              <a:buClr>
                <a:schemeClr val="tx1"/>
              </a:buClr>
              <a:buNone/>
            </a:pPr>
            <a:r>
              <a:rPr lang="en-US" altLang="en-US" sz="2800" dirty="0">
                <a:solidFill>
                  <a:schemeClr val="bg2">
                    <a:lumMod val="10000"/>
                  </a:schemeClr>
                </a:solidFill>
                <a:latin typeface="+mn-lt"/>
                <a:ea typeface="Verdana" pitchFamily="34" charset="0"/>
                <a:cs typeface="Verdana" pitchFamily="34" charset="0"/>
              </a:rPr>
              <a:t>	</a:t>
            </a:r>
            <a:endParaRPr lang="en-US" sz="2800" dirty="0"/>
          </a:p>
        </p:txBody>
      </p:sp>
      <p:sp>
        <p:nvSpPr>
          <p:cNvPr id="3" name="Title 2"/>
          <p:cNvSpPr>
            <a:spLocks noGrp="1"/>
          </p:cNvSpPr>
          <p:nvPr>
            <p:ph type="ctrTitle"/>
          </p:nvPr>
        </p:nvSpPr>
        <p:spPr/>
        <p:txBody>
          <a:bodyPr/>
          <a:lstStyle/>
          <a:p>
            <a:pPr algn="ctr">
              <a:defRPr/>
            </a:pPr>
            <a:r>
              <a:rPr lang="en-US" sz="3000" b="1" cap="small" dirty="0">
                <a:latin typeface="+mj-lt"/>
              </a:rPr>
              <a:t>Protected Classes Under Federal Law</a:t>
            </a:r>
          </a:p>
        </p:txBody>
      </p:sp>
      <p:sp>
        <p:nvSpPr>
          <p:cNvPr id="5" name="Rectangle 5"/>
          <p:cNvSpPr>
            <a:spLocks noChangeArrowheads="1"/>
          </p:cNvSpPr>
          <p:nvPr/>
        </p:nvSpPr>
        <p:spPr bwMode="auto">
          <a:xfrm>
            <a:off x="4846280" y="2590800"/>
            <a:ext cx="3775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Sex</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Age</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Physical or mental disability</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Genetic information</a:t>
            </a:r>
          </a:p>
          <a:p>
            <a:pPr marL="461963" indent="-461963">
              <a:spcBef>
                <a:spcPts val="672"/>
              </a:spcBef>
              <a:buClr>
                <a:schemeClr val="tx1"/>
              </a:buClr>
              <a:buFont typeface="Wingdings" pitchFamily="2" charset="2"/>
              <a:buChar char="Ø"/>
              <a:defRPr/>
            </a:pPr>
            <a:endParaRPr lang="en-US" altLang="en-US" sz="2800" dirty="0">
              <a:solidFill>
                <a:schemeClr val="bg2">
                  <a:lumMod val="10000"/>
                </a:schemeClr>
              </a:solidFill>
              <a:latin typeface="+mj-lt"/>
              <a:ea typeface="Verdana" pitchFamily="34" charset="0"/>
              <a:cs typeface="Verdana" pitchFamily="34" charset="0"/>
            </a:endParaRPr>
          </a:p>
          <a:p>
            <a:pPr>
              <a:spcBef>
                <a:spcPts val="672"/>
              </a:spcBef>
              <a:defRPr/>
            </a:pPr>
            <a:endParaRPr lang="en-US" sz="2800" kern="0" dirty="0">
              <a:solidFill>
                <a:schemeClr val="tx2"/>
              </a:solidFill>
              <a:latin typeface="+mj-lt"/>
              <a:ea typeface="Verdana" pitchFamily="34" charset="0"/>
              <a:cs typeface="Verdana" pitchFamily="34" charset="0"/>
            </a:endParaRPr>
          </a:p>
          <a:p>
            <a:pPr eaLnBrk="0" fontAlgn="auto" hangingPunct="0">
              <a:spcBef>
                <a:spcPts val="672"/>
              </a:spcBef>
              <a:spcAft>
                <a:spcPct val="0"/>
              </a:spcAft>
              <a:defRPr/>
            </a:pPr>
            <a:endParaRPr lang="en-US" sz="2800" dirty="0">
              <a:latin typeface="+mj-lt"/>
              <a:cs typeface="+mn-cs"/>
            </a:endParaRPr>
          </a:p>
          <a:p>
            <a:pPr marL="342900" indent="-342900" eaLnBrk="0" fontAlgn="auto" hangingPunct="0">
              <a:spcBef>
                <a:spcPts val="672"/>
              </a:spcBef>
              <a:spcAft>
                <a:spcPct val="0"/>
              </a:spcAft>
              <a:defRPr/>
            </a:pPr>
            <a:endParaRPr lang="en-US" sz="2800" dirty="0">
              <a:latin typeface="+mj-lt"/>
              <a:cs typeface="+mn-cs"/>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t>341</a:t>
            </a:fld>
            <a:endParaRPr lang="en-US" dirty="0"/>
          </a:p>
        </p:txBody>
      </p:sp>
    </p:spTree>
    <p:extLst>
      <p:ext uri="{BB962C8B-B14F-4D97-AF65-F5344CB8AC3E}">
        <p14:creationId xmlns:p14="http://schemas.microsoft.com/office/powerpoint/2010/main" val="415076999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457201" y="2590800"/>
            <a:ext cx="8229599" cy="3704492"/>
          </a:xfrm>
        </p:spPr>
        <p:txBody>
          <a:bodyPr>
            <a:normAutofit/>
          </a:bodyPr>
          <a:lstStyle/>
          <a:p>
            <a:pPr marL="342900" indent="-342900">
              <a:buClr>
                <a:schemeClr val="tx1"/>
              </a:buClr>
              <a:buFont typeface="Wingdings" panose="05000000000000000000" pitchFamily="2" charset="2"/>
              <a:buChar char="Ø"/>
            </a:pPr>
            <a:r>
              <a:rPr lang="en-US" sz="2800" dirty="0">
                <a:solidFill>
                  <a:schemeClr val="tx1"/>
                </a:solidFill>
              </a:rPr>
              <a:t>Sexual orientation</a:t>
            </a:r>
          </a:p>
          <a:p>
            <a:pPr marL="342900" indent="-342900">
              <a:buClr>
                <a:schemeClr val="tx1"/>
              </a:buClr>
              <a:buFont typeface="Wingdings" panose="05000000000000000000" pitchFamily="2" charset="2"/>
              <a:buChar char="Ø"/>
            </a:pPr>
            <a:r>
              <a:rPr lang="en-US" sz="2800" dirty="0">
                <a:solidFill>
                  <a:schemeClr val="tx1"/>
                </a:solidFill>
              </a:rPr>
              <a:t>Marital status</a:t>
            </a:r>
          </a:p>
          <a:p>
            <a:pPr marL="342900" indent="-342900">
              <a:buClr>
                <a:schemeClr val="tx1"/>
              </a:buClr>
              <a:buFont typeface="Wingdings" panose="05000000000000000000" pitchFamily="2" charset="2"/>
              <a:buChar char="Ø"/>
            </a:pPr>
            <a:r>
              <a:rPr lang="en-US" sz="2800" dirty="0">
                <a:solidFill>
                  <a:schemeClr val="tx1"/>
                </a:solidFill>
              </a:rPr>
              <a:t>Familial status</a:t>
            </a:r>
          </a:p>
          <a:p>
            <a:pPr marL="342900" indent="-342900">
              <a:buClr>
                <a:schemeClr val="tx1"/>
              </a:buClr>
              <a:buFont typeface="Wingdings" panose="05000000000000000000" pitchFamily="2" charset="2"/>
              <a:buChar char="Ø"/>
            </a:pPr>
            <a:r>
              <a:rPr lang="en-US" sz="2800" dirty="0">
                <a:solidFill>
                  <a:schemeClr val="tx1"/>
                </a:solidFill>
              </a:rPr>
              <a:t>Status with regard to public assistance</a:t>
            </a:r>
          </a:p>
          <a:p>
            <a:pPr marL="342900" indent="-342900">
              <a:buClr>
                <a:schemeClr val="tx1"/>
              </a:buClr>
              <a:buFont typeface="Wingdings" panose="05000000000000000000" pitchFamily="2" charset="2"/>
              <a:buChar char="Ø"/>
            </a:pPr>
            <a:r>
              <a:rPr lang="en-US" sz="2800" dirty="0">
                <a:solidFill>
                  <a:schemeClr val="tx1"/>
                </a:solidFill>
              </a:rPr>
              <a:t>Membership or activity in a local commission</a:t>
            </a:r>
          </a:p>
        </p:txBody>
      </p:sp>
      <p:sp>
        <p:nvSpPr>
          <p:cNvPr id="3" name="Title 2"/>
          <p:cNvSpPr>
            <a:spLocks noGrp="1"/>
          </p:cNvSpPr>
          <p:nvPr>
            <p:ph type="ctrTitle"/>
          </p:nvPr>
        </p:nvSpPr>
        <p:spPr/>
        <p:txBody>
          <a:bodyPr>
            <a:normAutofit fontScale="90000"/>
          </a:bodyPr>
          <a:lstStyle/>
          <a:p>
            <a:pPr algn="ctr">
              <a:defRPr/>
            </a:pPr>
            <a:r>
              <a:rPr lang="en-US" sz="3000" b="1" cap="small" dirty="0">
                <a:latin typeface="+mj-lt"/>
              </a:rPr>
              <a:t>Minnesota: Additional Protected Classes</a:t>
            </a:r>
          </a:p>
        </p:txBody>
      </p:sp>
      <p:sp>
        <p:nvSpPr>
          <p:cNvPr id="2" name="Slide Number Placeholder 1"/>
          <p:cNvSpPr>
            <a:spLocks noGrp="1"/>
          </p:cNvSpPr>
          <p:nvPr>
            <p:ph type="sldNum" sz="quarter" idx="12"/>
          </p:nvPr>
        </p:nvSpPr>
        <p:spPr/>
        <p:txBody>
          <a:bodyPr/>
          <a:lstStyle/>
          <a:p>
            <a:fld id="{3EA74849-DAE2-2C4E-8A30-A8C3411AC971}" type="slidenum">
              <a:rPr lang="en-US" smtClean="0"/>
              <a:t>342</a:t>
            </a:fld>
            <a:endParaRPr lang="en-US" dirty="0"/>
          </a:p>
        </p:txBody>
      </p:sp>
    </p:spTree>
    <p:extLst>
      <p:ext uri="{BB962C8B-B14F-4D97-AF65-F5344CB8AC3E}">
        <p14:creationId xmlns:p14="http://schemas.microsoft.com/office/powerpoint/2010/main" val="74665708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38199" y="2514600"/>
            <a:ext cx="7778261" cy="3634154"/>
          </a:xfrm>
        </p:spPr>
        <p:txBody>
          <a:bodyPr>
            <a:noAutofit/>
          </a:bodyPr>
          <a:lstStyle/>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Sexual orientation</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Marital status</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Arrest and/or conviction record</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Military service</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Honesty testing (lie detectors)</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Pregnancy or child birth</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Use or nonuse of lawful products off the employer’s premises during nonworking hours	</a:t>
            </a:r>
            <a:endParaRPr lang="en-US" sz="2600" dirty="0"/>
          </a:p>
        </p:txBody>
      </p:sp>
      <p:sp>
        <p:nvSpPr>
          <p:cNvPr id="3" name="Title 2"/>
          <p:cNvSpPr>
            <a:spLocks noGrp="1"/>
          </p:cNvSpPr>
          <p:nvPr>
            <p:ph type="ctrTitle"/>
          </p:nvPr>
        </p:nvSpPr>
        <p:spPr/>
        <p:txBody>
          <a:bodyPr>
            <a:normAutofit fontScale="90000"/>
          </a:bodyPr>
          <a:lstStyle/>
          <a:p>
            <a:pPr algn="ctr">
              <a:defRPr/>
            </a:pPr>
            <a:r>
              <a:rPr lang="en-US" sz="3000" b="1" cap="small" dirty="0">
                <a:latin typeface="+mj-lt"/>
              </a:rPr>
              <a:t>Wisconsin: Additional Protected Classes</a:t>
            </a:r>
          </a:p>
        </p:txBody>
      </p:sp>
      <p:sp>
        <p:nvSpPr>
          <p:cNvPr id="4" name="Slide Number Placeholder 3"/>
          <p:cNvSpPr>
            <a:spLocks noGrp="1"/>
          </p:cNvSpPr>
          <p:nvPr>
            <p:ph type="sldNum" sz="quarter" idx="12"/>
          </p:nvPr>
        </p:nvSpPr>
        <p:spPr/>
        <p:txBody>
          <a:bodyPr/>
          <a:lstStyle/>
          <a:p>
            <a:fld id="{3EA74849-DAE2-2C4E-8A30-A8C3411AC971}" type="slidenum">
              <a:rPr lang="en-US" smtClean="0"/>
              <a:t>343</a:t>
            </a:fld>
            <a:endParaRPr lang="en-US" dirty="0"/>
          </a:p>
        </p:txBody>
      </p:sp>
    </p:spTree>
    <p:extLst>
      <p:ext uri="{BB962C8B-B14F-4D97-AF65-F5344CB8AC3E}">
        <p14:creationId xmlns:p14="http://schemas.microsoft.com/office/powerpoint/2010/main" val="241103566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293096"/>
            <a:ext cx="8640960" cy="1321321"/>
          </a:xfrm>
        </p:spPr>
        <p:txBody>
          <a:bodyPr rtlCol="0">
            <a:normAutofit fontScale="85000" lnSpcReduction="20000"/>
          </a:bodyPr>
          <a:lstStyle/>
          <a:p>
            <a:pPr eaLnBrk="1" fontAlgn="auto" hangingPunct="1">
              <a:spcAft>
                <a:spcPts val="0"/>
              </a:spcAft>
              <a:buFont typeface="Arial"/>
              <a:buNone/>
              <a:defRPr/>
            </a:pPr>
            <a:r>
              <a:rPr lang="en-US" sz="3200" b="1" cap="small" dirty="0"/>
              <a:t>Termination Best Practices</a:t>
            </a:r>
          </a:p>
          <a:p>
            <a:pPr eaLnBrk="1" fontAlgn="auto" hangingPunct="1">
              <a:spcAft>
                <a:spcPts val="0"/>
              </a:spcAft>
              <a:buFont typeface="Arial"/>
              <a:buNone/>
              <a:defRPr/>
            </a:pPr>
            <a:r>
              <a:rPr lang="en-US" sz="3200" cap="small" dirty="0"/>
              <a:t>2018 Felhaber Larson Labor &amp; Employment Seminar</a:t>
            </a:r>
          </a:p>
          <a:p>
            <a:pPr eaLnBrk="1" fontAlgn="auto" hangingPunct="1">
              <a:spcAft>
                <a:spcPts val="0"/>
              </a:spcAft>
              <a:buFont typeface="Arial"/>
              <a:buNone/>
              <a:defRPr/>
            </a:pPr>
            <a:r>
              <a:rPr lang="en-US" sz="3200" b="1" cap="small" dirty="0"/>
              <a:t>November 2, 2018</a:t>
            </a:r>
          </a:p>
        </p:txBody>
      </p:sp>
      <p:sp>
        <p:nvSpPr>
          <p:cNvPr id="4" name="Subtitle 2"/>
          <p:cNvSpPr txBox="1">
            <a:spLocks/>
          </p:cNvSpPr>
          <p:nvPr/>
        </p:nvSpPr>
        <p:spPr bwMode="auto">
          <a:xfrm>
            <a:off x="1763688" y="3501008"/>
            <a:ext cx="5616624" cy="66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1800" kern="1200">
                <a:solidFill>
                  <a:srgbClr val="8A8A8A"/>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SzTx/>
              <a:buFont typeface="Arial"/>
              <a:buNone/>
              <a:defRPr/>
            </a:pPr>
            <a:r>
              <a:rPr lang="en-US" sz="3400" b="1" dirty="0">
                <a:solidFill>
                  <a:srgbClr val="9C4636"/>
                </a:solidFill>
              </a:rPr>
              <a:t>  </a:t>
            </a:r>
            <a:endParaRPr lang="en-US" sz="4000" b="1" cap="small" dirty="0">
              <a:solidFill>
                <a:srgbClr val="8A8A8A">
                  <a:lumMod val="75000"/>
                </a:srgbClr>
              </a:solidFill>
            </a:endParaRPr>
          </a:p>
        </p:txBody>
      </p:sp>
    </p:spTree>
    <p:extLst>
      <p:ext uri="{BB962C8B-B14F-4D97-AF65-F5344CB8AC3E}">
        <p14:creationId xmlns:p14="http://schemas.microsoft.com/office/powerpoint/2010/main" val="710490322"/>
      </p:ext>
    </p:extLst>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marL="0" indent="0" algn="just">
              <a:buNone/>
            </a:pPr>
            <a:r>
              <a:rPr lang="en-US" dirty="0"/>
              <a:t>Carl is 62, has been with the company for 25 years and has consistently been a low producer.  He was never warned or told to improve; the company just kept taking job duties away and assigning them to others.  </a:t>
            </a:r>
          </a:p>
          <a:p>
            <a:pPr marL="0" indent="0" algn="just">
              <a:buNone/>
            </a:pPr>
            <a:endParaRPr lang="en-US" dirty="0"/>
          </a:p>
          <a:p>
            <a:pPr marL="0" indent="0" algn="just">
              <a:buNone/>
            </a:pPr>
            <a:r>
              <a:rPr lang="en-US" dirty="0"/>
              <a:t>Recently, he has been observed sleeping during work.  As you begin talking to Carl as a lead-in to termination, he tells you that he doesn’t have enough to do.  He then says that being under-stimulated at work makes it hard to stay awake because he has sleep apnea and does not sleep well at night.</a:t>
            </a:r>
          </a:p>
          <a:p>
            <a:endParaRPr lang="en-US" dirty="0"/>
          </a:p>
        </p:txBody>
      </p:sp>
      <p:sp>
        <p:nvSpPr>
          <p:cNvPr id="3" name="Title 2"/>
          <p:cNvSpPr>
            <a:spLocks noGrp="1"/>
          </p:cNvSpPr>
          <p:nvPr>
            <p:ph type="ctrTitle"/>
          </p:nvPr>
        </p:nvSpPr>
        <p:spPr/>
        <p:txBody>
          <a:bodyPr/>
          <a:lstStyle/>
          <a:p>
            <a:r>
              <a:rPr lang="en-US" dirty="0"/>
              <a:t>Hypothetical No. 1</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345</a:t>
            </a:fld>
            <a:endParaRPr lang="en-US">
              <a:solidFill>
                <a:srgbClr val="9C4636">
                  <a:tint val="75000"/>
                </a:srgbClr>
              </a:solidFill>
            </a:endParaRPr>
          </a:p>
        </p:txBody>
      </p:sp>
    </p:spTree>
    <p:extLst>
      <p:ext uri="{BB962C8B-B14F-4D97-AF65-F5344CB8AC3E}">
        <p14:creationId xmlns:p14="http://schemas.microsoft.com/office/powerpoint/2010/main" val="2452544457"/>
      </p:ext>
    </p:extLst>
  </p:cSld>
  <p:clrMapOvr>
    <a:masterClrMapping/>
  </p:clrMapOv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r>
              <a:rPr lang="en-US" dirty="0"/>
              <a:t>Can you identify some issues of concern?</a:t>
            </a:r>
          </a:p>
          <a:p>
            <a:pPr lvl="1"/>
            <a:r>
              <a:rPr lang="en-US" dirty="0"/>
              <a:t>What is he actually doing wrong?  </a:t>
            </a:r>
          </a:p>
          <a:p>
            <a:pPr lvl="1"/>
            <a:r>
              <a:rPr lang="en-US" dirty="0"/>
              <a:t>What do the work rules say? </a:t>
            </a:r>
          </a:p>
          <a:p>
            <a:r>
              <a:rPr lang="en-US" dirty="0"/>
              <a:t>Does his mention of sleep apnea give you some concerns?</a:t>
            </a:r>
          </a:p>
          <a:p>
            <a:pPr lvl="1"/>
            <a:r>
              <a:rPr lang="en-US" dirty="0"/>
              <a:t>Disability accommodation – is it needed?  </a:t>
            </a:r>
          </a:p>
          <a:p>
            <a:pPr lvl="1"/>
            <a:r>
              <a:rPr lang="en-US" dirty="0"/>
              <a:t>What kind of information or records would make you feel better about terminating this employee?</a:t>
            </a:r>
          </a:p>
          <a:p>
            <a:pPr lvl="0" algn="just"/>
            <a:r>
              <a:rPr lang="en-US" dirty="0">
                <a:solidFill>
                  <a:srgbClr val="EEECE1">
                    <a:lumMod val="10000"/>
                  </a:srgbClr>
                </a:solidFill>
              </a:rPr>
              <a:t>If there is no documentary evidence, what is the evidence?</a:t>
            </a:r>
          </a:p>
          <a:p>
            <a:pPr lvl="0" algn="just"/>
            <a:r>
              <a:rPr lang="en-US" dirty="0">
                <a:solidFill>
                  <a:srgbClr val="EEECE1">
                    <a:lumMod val="10000"/>
                  </a:srgbClr>
                </a:solidFill>
              </a:rPr>
              <a:t>What other information would be helpful?</a:t>
            </a:r>
          </a:p>
          <a:p>
            <a:pPr lvl="0" algn="just"/>
            <a:r>
              <a:rPr lang="en-US" dirty="0">
                <a:solidFill>
                  <a:srgbClr val="EEECE1">
                    <a:lumMod val="10000"/>
                  </a:srgbClr>
                </a:solidFill>
              </a:rPr>
              <a:t>If not, how do you justify terminating in this case?</a:t>
            </a:r>
          </a:p>
          <a:p>
            <a:endParaRPr lang="en-US" dirty="0"/>
          </a:p>
          <a:p>
            <a:endParaRPr lang="en-US" dirty="0"/>
          </a:p>
        </p:txBody>
      </p:sp>
      <p:sp>
        <p:nvSpPr>
          <p:cNvPr id="3" name="Title 2"/>
          <p:cNvSpPr>
            <a:spLocks noGrp="1"/>
          </p:cNvSpPr>
          <p:nvPr>
            <p:ph type="ctrTitle"/>
          </p:nvPr>
        </p:nvSpPr>
        <p:spPr/>
        <p:txBody>
          <a:bodyPr/>
          <a:lstStyle/>
          <a:p>
            <a:r>
              <a:rPr lang="en-US" dirty="0"/>
              <a:t>Hypothetical No. 1 - Issues</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346</a:t>
            </a:fld>
            <a:endParaRPr lang="en-US">
              <a:solidFill>
                <a:srgbClr val="9C4636">
                  <a:tint val="75000"/>
                </a:srgbClr>
              </a:solidFill>
            </a:endParaRPr>
          </a:p>
        </p:txBody>
      </p:sp>
    </p:spTree>
    <p:extLst>
      <p:ext uri="{BB962C8B-B14F-4D97-AF65-F5344CB8AC3E}">
        <p14:creationId xmlns:p14="http://schemas.microsoft.com/office/powerpoint/2010/main" val="839405246"/>
      </p:ext>
    </p:extLst>
  </p:cSld>
  <p:clrMapOvr>
    <a:masterClrMapping/>
  </p:clrMapOv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marL="0" indent="0" algn="just">
              <a:buNone/>
            </a:pPr>
            <a:r>
              <a:rPr lang="en-US" dirty="0"/>
              <a:t>An employee has been with the company for 25 years, always getting above average or excellent performance appraisals.  </a:t>
            </a:r>
          </a:p>
          <a:p>
            <a:pPr marL="0" indent="0" algn="just">
              <a:buNone/>
            </a:pPr>
            <a:endParaRPr lang="en-US" dirty="0"/>
          </a:p>
          <a:p>
            <a:pPr marL="0" indent="0" algn="just">
              <a:buNone/>
            </a:pPr>
            <a:r>
              <a:rPr lang="en-US" dirty="0"/>
              <a:t>A new supervisor comes in who has different expectations, and out of the blue the employee begins to have problems.  The new supervisor comments at a department-wide meeting that she believes that the department is stuck in the “old ways” and that “some changes need to be made.”  The supervisor comes to you and wants to terminate the employee, what should you do?</a:t>
            </a:r>
          </a:p>
          <a:p>
            <a:endParaRPr lang="en-US" dirty="0"/>
          </a:p>
        </p:txBody>
      </p:sp>
      <p:sp>
        <p:nvSpPr>
          <p:cNvPr id="3" name="Title 2"/>
          <p:cNvSpPr>
            <a:spLocks noGrp="1"/>
          </p:cNvSpPr>
          <p:nvPr>
            <p:ph type="ctrTitle"/>
          </p:nvPr>
        </p:nvSpPr>
        <p:spPr/>
        <p:txBody>
          <a:bodyPr/>
          <a:lstStyle/>
          <a:p>
            <a:r>
              <a:rPr lang="en-US" dirty="0"/>
              <a:t>Hypothetical No. 2</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347</a:t>
            </a:fld>
            <a:endParaRPr lang="en-US">
              <a:solidFill>
                <a:srgbClr val="9C4636">
                  <a:tint val="75000"/>
                </a:srgbClr>
              </a:solidFill>
            </a:endParaRPr>
          </a:p>
        </p:txBody>
      </p:sp>
    </p:spTree>
    <p:extLst>
      <p:ext uri="{BB962C8B-B14F-4D97-AF65-F5344CB8AC3E}">
        <p14:creationId xmlns:p14="http://schemas.microsoft.com/office/powerpoint/2010/main" val="1841361057"/>
      </p:ext>
    </p:extLst>
  </p:cSld>
  <p:clrMapOvr>
    <a:masterClrMapping/>
  </p:clrMapOv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US" dirty="0"/>
              <a:t>Would you have any concerns moving forward with termination under these circumstances?</a:t>
            </a:r>
          </a:p>
          <a:p>
            <a:r>
              <a:rPr lang="en-US" dirty="0"/>
              <a:t>What kind of information would make you feel better about that decision?</a:t>
            </a:r>
          </a:p>
          <a:p>
            <a:r>
              <a:rPr lang="en-US" dirty="0"/>
              <a:t>What kind of information would give you concern should the employee be terminated?</a:t>
            </a:r>
          </a:p>
          <a:p>
            <a:r>
              <a:rPr lang="en-US" dirty="0"/>
              <a:t>What kind of coaching would you suggest for the new supervisor?</a:t>
            </a:r>
          </a:p>
        </p:txBody>
      </p:sp>
      <p:sp>
        <p:nvSpPr>
          <p:cNvPr id="3" name="Title 2"/>
          <p:cNvSpPr>
            <a:spLocks noGrp="1"/>
          </p:cNvSpPr>
          <p:nvPr>
            <p:ph type="ctrTitle"/>
          </p:nvPr>
        </p:nvSpPr>
        <p:spPr/>
        <p:txBody>
          <a:bodyPr/>
          <a:lstStyle/>
          <a:p>
            <a:r>
              <a:rPr lang="en-US" dirty="0"/>
              <a:t>Hypothetical No. 2 - Issues</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348</a:t>
            </a:fld>
            <a:endParaRPr lang="en-US">
              <a:solidFill>
                <a:srgbClr val="9C4636">
                  <a:tint val="75000"/>
                </a:srgbClr>
              </a:solidFill>
            </a:endParaRPr>
          </a:p>
        </p:txBody>
      </p:sp>
    </p:spTree>
    <p:extLst>
      <p:ext uri="{BB962C8B-B14F-4D97-AF65-F5344CB8AC3E}">
        <p14:creationId xmlns:p14="http://schemas.microsoft.com/office/powerpoint/2010/main" val="2175679431"/>
      </p:ext>
    </p:extLst>
  </p:cSld>
  <p:clrMapOvr>
    <a:masterClrMapping/>
  </p:clrMapOv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marL="0" indent="0" algn="just">
              <a:buNone/>
            </a:pPr>
            <a:r>
              <a:rPr lang="en-US" dirty="0"/>
              <a:t>After a screw up, a manager has decided to terminate the responsible employee.  While the employee is on break with co-workers, the manager finds her in the break room, and tells her she “f----d up yet again” and needs to clean out her locker because she’s gone. When the overwhelmed employee asks what she did wrong, the manager loudly orders her to stand up or he will pull her out himself.  </a:t>
            </a:r>
          </a:p>
          <a:p>
            <a:pPr marL="0" indent="0" algn="just">
              <a:buNone/>
            </a:pPr>
            <a:endParaRPr lang="en-US" dirty="0"/>
          </a:p>
          <a:p>
            <a:pPr marL="0" indent="0" algn="just">
              <a:buNone/>
            </a:pPr>
            <a:r>
              <a:rPr lang="en-US" dirty="0"/>
              <a:t>The employee remains flustered and wants the manager to explain what is wrong.  The manager instead calls in two uniformed security guards who walk her through the plant and out to her car, telling her that she cannot return or she will be arrested for trespassing.</a:t>
            </a:r>
          </a:p>
          <a:p>
            <a:pPr algn="just"/>
            <a:endParaRPr lang="en-US" dirty="0"/>
          </a:p>
        </p:txBody>
      </p:sp>
      <p:sp>
        <p:nvSpPr>
          <p:cNvPr id="3" name="Title 2"/>
          <p:cNvSpPr>
            <a:spLocks noGrp="1"/>
          </p:cNvSpPr>
          <p:nvPr>
            <p:ph type="ctrTitle"/>
          </p:nvPr>
        </p:nvSpPr>
        <p:spPr/>
        <p:txBody>
          <a:bodyPr/>
          <a:lstStyle/>
          <a:p>
            <a:r>
              <a:rPr lang="en-US" dirty="0"/>
              <a:t>Hypothetical No. 3</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349</a:t>
            </a:fld>
            <a:endParaRPr lang="en-US">
              <a:solidFill>
                <a:srgbClr val="9C4636">
                  <a:tint val="75000"/>
                </a:srgbClr>
              </a:solidFill>
            </a:endParaRPr>
          </a:p>
        </p:txBody>
      </p:sp>
    </p:spTree>
    <p:extLst>
      <p:ext uri="{BB962C8B-B14F-4D97-AF65-F5344CB8AC3E}">
        <p14:creationId xmlns:p14="http://schemas.microsoft.com/office/powerpoint/2010/main" val="40060379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b="1" dirty="0" smtClean="0"/>
              <a:t>Joint Employer</a:t>
            </a:r>
          </a:p>
          <a:p>
            <a:pPr lvl="1" algn="just"/>
            <a:r>
              <a:rPr lang="en-US" dirty="0" smtClean="0"/>
              <a:t>Proposed rule intended to “foster predictability, consistency and stability.” </a:t>
            </a:r>
            <a:endParaRPr lang="en-US" dirty="0"/>
          </a:p>
          <a:p>
            <a:pPr lvl="1" algn="just"/>
            <a:r>
              <a:rPr lang="en-US" dirty="0" smtClean="0"/>
              <a:t>Rule is very rigid. </a:t>
            </a:r>
          </a:p>
          <a:p>
            <a:pPr lvl="1" algn="just"/>
            <a:r>
              <a:rPr lang="en-US" dirty="0" smtClean="0"/>
              <a:t>Even “direct and immediate” control may not satisfy standard if the control is limited in scope and does not include “essential terms.” </a:t>
            </a:r>
          </a:p>
          <a:p>
            <a:pPr lvl="1" algn="just"/>
            <a:r>
              <a:rPr lang="en-US" dirty="0" smtClean="0"/>
              <a:t>Rule currently in comment period.</a:t>
            </a:r>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a:t>
            </a:fld>
            <a:endParaRPr lang="en-US">
              <a:solidFill>
                <a:srgbClr val="9C4636">
                  <a:tint val="75000"/>
                </a:srgbClr>
              </a:solidFill>
            </a:endParaRPr>
          </a:p>
        </p:txBody>
      </p:sp>
    </p:spTree>
    <p:extLst>
      <p:ext uri="{BB962C8B-B14F-4D97-AF65-F5344CB8AC3E}">
        <p14:creationId xmlns:p14="http://schemas.microsoft.com/office/powerpoint/2010/main" val="3183058319"/>
      </p:ext>
    </p:extLst>
  </p:cSld>
  <p:clrMapOvr>
    <a:masterClrMapping/>
  </p:clrMapOv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lvl="0" algn="just">
              <a:buFont typeface="Wingdings" panose="05000000000000000000" pitchFamily="2" charset="2"/>
              <a:buChar char="Ø"/>
            </a:pPr>
            <a:endParaRPr lang="en-US" dirty="0">
              <a:solidFill>
                <a:srgbClr val="EEECE1">
                  <a:lumMod val="10000"/>
                </a:srgbClr>
              </a:solidFill>
            </a:endParaRPr>
          </a:p>
          <a:p>
            <a:endParaRPr lang="en-US" dirty="0"/>
          </a:p>
        </p:txBody>
      </p:sp>
      <p:sp>
        <p:nvSpPr>
          <p:cNvPr id="3" name="Title 2"/>
          <p:cNvSpPr>
            <a:spLocks noGrp="1"/>
          </p:cNvSpPr>
          <p:nvPr>
            <p:ph type="ctrTitle"/>
          </p:nvPr>
        </p:nvSpPr>
        <p:spPr/>
        <p:txBody>
          <a:bodyPr/>
          <a:lstStyle/>
          <a:p>
            <a:r>
              <a:rPr lang="en-US" dirty="0"/>
              <a:t>Hypothetical No. 3 - Issues</a:t>
            </a:r>
          </a:p>
        </p:txBody>
      </p:sp>
      <p:sp>
        <p:nvSpPr>
          <p:cNvPr id="4" name="Content Placeholder 1"/>
          <p:cNvSpPr txBox="1">
            <a:spLocks/>
          </p:cNvSpPr>
          <p:nvPr/>
        </p:nvSpPr>
        <p:spPr>
          <a:xfrm>
            <a:off x="691952" y="2429272"/>
            <a:ext cx="8064896"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dirty="0"/>
              <a:t>Was there adequate investigation into the reason for termination?</a:t>
            </a:r>
          </a:p>
          <a:p>
            <a:pPr algn="just"/>
            <a:r>
              <a:rPr lang="en-US" dirty="0"/>
              <a:t>How have others been treated for this sort of problem?</a:t>
            </a:r>
          </a:p>
          <a:p>
            <a:pPr algn="just"/>
            <a:r>
              <a:rPr lang="en-US" dirty="0"/>
              <a:t>Do you have any concerns with the way the manager confronted her?</a:t>
            </a:r>
          </a:p>
          <a:p>
            <a:pPr algn="just"/>
            <a:r>
              <a:rPr lang="en-US" dirty="0"/>
              <a:t>What about his threats to get security involved and have her arrested?</a:t>
            </a:r>
          </a:p>
          <a:p>
            <a:pPr algn="just"/>
            <a:r>
              <a:rPr lang="en-US" dirty="0"/>
              <a:t>Assuming termination was the right decision, how do you think this situation should have been handled?</a:t>
            </a:r>
          </a:p>
          <a:p>
            <a:pPr marL="0" indent="0" algn="just">
              <a:buNone/>
            </a:pPr>
            <a:endParaRPr lang="en-US" dirty="0"/>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350</a:t>
            </a:fld>
            <a:endParaRPr lang="en-US">
              <a:solidFill>
                <a:srgbClr val="9C4636">
                  <a:tint val="75000"/>
                </a:srgbClr>
              </a:solidFill>
            </a:endParaRPr>
          </a:p>
        </p:txBody>
      </p:sp>
    </p:spTree>
    <p:extLst>
      <p:ext uri="{BB962C8B-B14F-4D97-AF65-F5344CB8AC3E}">
        <p14:creationId xmlns:p14="http://schemas.microsoft.com/office/powerpoint/2010/main" val="1709942374"/>
      </p:ext>
    </p:extLst>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marL="0" indent="0" algn="just">
              <a:buNone/>
            </a:pPr>
            <a:r>
              <a:rPr lang="en-US" dirty="0"/>
              <a:t>The employer has finally decided to terminate Joe, a long-time problem employee. Joe is a large man with a reputation for getting into fights outside of the workplace. </a:t>
            </a:r>
          </a:p>
          <a:p>
            <a:pPr marL="0" indent="0" algn="just">
              <a:buNone/>
            </a:pPr>
            <a:r>
              <a:rPr lang="en-US" dirty="0"/>
              <a:t>The human resources manager schedules a meeting with Joe and when he arrives at the conference room finds that Joe has brought along his neighbor Ray, a former employee whom Joe describes as his “Life Coach.” Joe then pulls out his phone and places it on the table.  </a:t>
            </a:r>
          </a:p>
          <a:p>
            <a:pPr marL="0" indent="0" algn="just">
              <a:buNone/>
            </a:pPr>
            <a:r>
              <a:rPr lang="en-US" dirty="0"/>
              <a:t>As the meeting progresses, Joe argues about the stated reasons for termination, suggests that this is unfair, and says he should be getting a warning just like Carol and Sally got.  He says that he is getting set up by “the Mexicans” in the packaging area.  </a:t>
            </a:r>
          </a:p>
        </p:txBody>
      </p:sp>
      <p:sp>
        <p:nvSpPr>
          <p:cNvPr id="3" name="Title 2"/>
          <p:cNvSpPr>
            <a:spLocks noGrp="1"/>
          </p:cNvSpPr>
          <p:nvPr>
            <p:ph type="ctrTitle"/>
          </p:nvPr>
        </p:nvSpPr>
        <p:spPr/>
        <p:txBody>
          <a:bodyPr/>
          <a:lstStyle/>
          <a:p>
            <a:r>
              <a:rPr lang="en-US" dirty="0"/>
              <a:t>Hypothetical No. 4</a:t>
            </a:r>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351</a:t>
            </a:fld>
            <a:endParaRPr lang="en-US">
              <a:solidFill>
                <a:srgbClr val="9C4636">
                  <a:tint val="75000"/>
                </a:srgbClr>
              </a:solidFill>
            </a:endParaRPr>
          </a:p>
        </p:txBody>
      </p:sp>
    </p:spTree>
    <p:extLst>
      <p:ext uri="{BB962C8B-B14F-4D97-AF65-F5344CB8AC3E}">
        <p14:creationId xmlns:p14="http://schemas.microsoft.com/office/powerpoint/2010/main" val="4260096674"/>
      </p:ext>
    </p:extLst>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lvl="0" algn="just">
              <a:buFont typeface="Wingdings" panose="05000000000000000000" pitchFamily="2" charset="2"/>
              <a:buChar char="Ø"/>
            </a:pPr>
            <a:endParaRPr lang="en-US" dirty="0">
              <a:solidFill>
                <a:srgbClr val="EEECE1">
                  <a:lumMod val="10000"/>
                </a:srgbClr>
              </a:solidFill>
            </a:endParaRPr>
          </a:p>
          <a:p>
            <a:endParaRPr lang="en-US" dirty="0"/>
          </a:p>
        </p:txBody>
      </p:sp>
      <p:sp>
        <p:nvSpPr>
          <p:cNvPr id="3" name="Title 2"/>
          <p:cNvSpPr>
            <a:spLocks noGrp="1"/>
          </p:cNvSpPr>
          <p:nvPr>
            <p:ph type="ctrTitle"/>
          </p:nvPr>
        </p:nvSpPr>
        <p:spPr/>
        <p:txBody>
          <a:bodyPr/>
          <a:lstStyle/>
          <a:p>
            <a:r>
              <a:rPr lang="en-US" dirty="0"/>
              <a:t>Hypothetical No. 4 - Issues</a:t>
            </a:r>
          </a:p>
        </p:txBody>
      </p:sp>
      <p:sp>
        <p:nvSpPr>
          <p:cNvPr id="4" name="Content Placeholder 1"/>
          <p:cNvSpPr txBox="1">
            <a:spLocks/>
          </p:cNvSpPr>
          <p:nvPr/>
        </p:nvSpPr>
        <p:spPr>
          <a:xfrm>
            <a:off x="691952" y="2429272"/>
            <a:ext cx="8064896" cy="38884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dirty="0"/>
              <a:t>Given Joe’s reputation, what steps should the human resources manager have taken prior to the meeting?</a:t>
            </a:r>
          </a:p>
          <a:p>
            <a:pPr algn="just"/>
            <a:r>
              <a:rPr lang="en-US" dirty="0"/>
              <a:t>Would you allow the life coach to remain?</a:t>
            </a:r>
          </a:p>
          <a:p>
            <a:pPr algn="just"/>
            <a:r>
              <a:rPr lang="en-US" dirty="0"/>
              <a:t>How would you respond to Joe putting his phone on the table?</a:t>
            </a:r>
          </a:p>
          <a:p>
            <a:pPr algn="just"/>
            <a:r>
              <a:rPr lang="en-US" dirty="0"/>
              <a:t>How would you respond to some of Joe’s statements in the meeting?</a:t>
            </a:r>
          </a:p>
          <a:p>
            <a:pPr lvl="1" algn="just"/>
            <a:r>
              <a:rPr lang="en-US" dirty="0"/>
              <a:t>Attempting to negotiate a different result</a:t>
            </a:r>
          </a:p>
          <a:p>
            <a:pPr lvl="1" algn="just"/>
            <a:r>
              <a:rPr lang="en-US" dirty="0"/>
              <a:t>Implying he is the victim of discrimination</a:t>
            </a:r>
          </a:p>
          <a:p>
            <a:pPr lvl="1" algn="just"/>
            <a:r>
              <a:rPr lang="en-US" dirty="0"/>
              <a:t>Suggesting he is being set up by a group of employees</a:t>
            </a:r>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352</a:t>
            </a:fld>
            <a:endParaRPr lang="en-US">
              <a:solidFill>
                <a:srgbClr val="9C4636">
                  <a:tint val="75000"/>
                </a:srgbClr>
              </a:solidFill>
            </a:endParaRPr>
          </a:p>
        </p:txBody>
      </p:sp>
    </p:spTree>
    <p:extLst>
      <p:ext uri="{BB962C8B-B14F-4D97-AF65-F5344CB8AC3E}">
        <p14:creationId xmlns:p14="http://schemas.microsoft.com/office/powerpoint/2010/main" val="3882914172"/>
      </p:ext>
    </p:extLst>
  </p:cSld>
  <p:clrMapOvr>
    <a:masterClrMapping/>
  </p:clrMapOv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lvl="0" algn="just">
              <a:buFont typeface="Wingdings" panose="05000000000000000000" pitchFamily="2" charset="2"/>
              <a:buChar char="Ø"/>
            </a:pPr>
            <a:endParaRPr lang="en-US" dirty="0">
              <a:solidFill>
                <a:srgbClr val="EEECE1">
                  <a:lumMod val="10000"/>
                </a:srgbClr>
              </a:solidFill>
            </a:endParaRPr>
          </a:p>
          <a:p>
            <a:endParaRPr lang="en-US" dirty="0"/>
          </a:p>
        </p:txBody>
      </p:sp>
      <p:sp>
        <p:nvSpPr>
          <p:cNvPr id="3" name="Title 2"/>
          <p:cNvSpPr>
            <a:spLocks noGrp="1"/>
          </p:cNvSpPr>
          <p:nvPr>
            <p:ph type="ctrTitle"/>
          </p:nvPr>
        </p:nvSpPr>
        <p:spPr/>
        <p:txBody>
          <a:bodyPr/>
          <a:lstStyle/>
          <a:p>
            <a:r>
              <a:rPr lang="en-US" dirty="0"/>
              <a:t>Hypothetical No. 5</a:t>
            </a:r>
          </a:p>
        </p:txBody>
      </p:sp>
      <p:sp>
        <p:nvSpPr>
          <p:cNvPr id="4" name="Content Placeholder 1"/>
          <p:cNvSpPr txBox="1">
            <a:spLocks/>
          </p:cNvSpPr>
          <p:nvPr/>
        </p:nvSpPr>
        <p:spPr>
          <a:xfrm>
            <a:off x="691952" y="2429272"/>
            <a:ext cx="8064896"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n-US" dirty="0"/>
              <a:t>A company decides to terminate one of its sales people.  He has been issued a key card and has access to confidential customer and pricing information.  After giving him notice of his termination, the human resources manger accompanies him to his office to pack up his belongings.  The employee puts the laptop on his desk in his briefcase and says that his previous manager allowed him to use his own laptop because it was better than what the company gave him.  He says he will take it home and then email you all of his company files.</a:t>
            </a:r>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353</a:t>
            </a:fld>
            <a:endParaRPr lang="en-US">
              <a:solidFill>
                <a:srgbClr val="9C4636">
                  <a:tint val="75000"/>
                </a:srgbClr>
              </a:solidFill>
            </a:endParaRPr>
          </a:p>
        </p:txBody>
      </p:sp>
    </p:spTree>
    <p:extLst>
      <p:ext uri="{BB962C8B-B14F-4D97-AF65-F5344CB8AC3E}">
        <p14:creationId xmlns:p14="http://schemas.microsoft.com/office/powerpoint/2010/main" val="1307883463"/>
      </p:ext>
    </p:extLst>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lvl="0" algn="just">
              <a:buFont typeface="Wingdings" panose="05000000000000000000" pitchFamily="2" charset="2"/>
              <a:buChar char="Ø"/>
            </a:pPr>
            <a:endParaRPr lang="en-US" dirty="0">
              <a:solidFill>
                <a:srgbClr val="EEECE1">
                  <a:lumMod val="10000"/>
                </a:srgbClr>
              </a:solidFill>
            </a:endParaRPr>
          </a:p>
          <a:p>
            <a:endParaRPr lang="en-US" dirty="0"/>
          </a:p>
        </p:txBody>
      </p:sp>
      <p:sp>
        <p:nvSpPr>
          <p:cNvPr id="3" name="Title 2"/>
          <p:cNvSpPr>
            <a:spLocks noGrp="1"/>
          </p:cNvSpPr>
          <p:nvPr>
            <p:ph type="ctrTitle"/>
          </p:nvPr>
        </p:nvSpPr>
        <p:spPr/>
        <p:txBody>
          <a:bodyPr/>
          <a:lstStyle/>
          <a:p>
            <a:r>
              <a:rPr lang="en-US" dirty="0"/>
              <a:t>Hypothetical No. </a:t>
            </a:r>
            <a:r>
              <a:rPr lang="en-US"/>
              <a:t>5 </a:t>
            </a:r>
            <a:r>
              <a:rPr lang="en-US" dirty="0"/>
              <a:t>- Issues</a:t>
            </a:r>
          </a:p>
        </p:txBody>
      </p:sp>
      <p:sp>
        <p:nvSpPr>
          <p:cNvPr id="4" name="Content Placeholder 1"/>
          <p:cNvSpPr txBox="1">
            <a:spLocks/>
          </p:cNvSpPr>
          <p:nvPr/>
        </p:nvSpPr>
        <p:spPr>
          <a:xfrm>
            <a:off x="691952" y="2429272"/>
            <a:ext cx="8064896"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dirty="0"/>
              <a:t>What challenges does the human resources manager face?</a:t>
            </a:r>
          </a:p>
          <a:p>
            <a:pPr lvl="1" algn="just"/>
            <a:r>
              <a:rPr lang="en-US" dirty="0"/>
              <a:t>Can he say “no, you can’t leave with your computer”?</a:t>
            </a:r>
          </a:p>
          <a:p>
            <a:pPr lvl="1" algn="just"/>
            <a:r>
              <a:rPr lang="en-US" dirty="0"/>
              <a:t>If not, what can he do to protect the company’s confidential business information</a:t>
            </a:r>
          </a:p>
          <a:p>
            <a:pPr lvl="1" algn="just"/>
            <a:r>
              <a:rPr lang="en-US" dirty="0"/>
              <a:t>If the manager asks for the computer and the employee refuses,  what choices does the manager have?</a:t>
            </a:r>
          </a:p>
          <a:p>
            <a:pPr lvl="1" algn="just"/>
            <a:r>
              <a:rPr lang="en-US" dirty="0"/>
              <a:t>What else can or should the manager do in this situation? </a:t>
            </a:r>
          </a:p>
          <a:p>
            <a:pPr algn="just"/>
            <a:r>
              <a:rPr lang="en-US" dirty="0"/>
              <a:t>How could this organization have been better prepared?</a:t>
            </a:r>
          </a:p>
          <a:p>
            <a:pPr lvl="1" algn="just"/>
            <a:endParaRPr lang="en-US" dirty="0"/>
          </a:p>
          <a:p>
            <a:pPr lvl="1" algn="just"/>
            <a:endParaRPr lang="en-US" dirty="0"/>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354</a:t>
            </a:fld>
            <a:endParaRPr lang="en-US">
              <a:solidFill>
                <a:srgbClr val="9C4636">
                  <a:tint val="75000"/>
                </a:srgbClr>
              </a:solidFill>
            </a:endParaRPr>
          </a:p>
        </p:txBody>
      </p:sp>
    </p:spTree>
    <p:extLst>
      <p:ext uri="{BB962C8B-B14F-4D97-AF65-F5344CB8AC3E}">
        <p14:creationId xmlns:p14="http://schemas.microsoft.com/office/powerpoint/2010/main" val="3841257453"/>
      </p:ext>
    </p:extLst>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41304" y="4206121"/>
            <a:ext cx="3985592" cy="523220"/>
          </a:xfrm>
        </p:spPr>
        <p:txBody>
          <a:bodyPr wrap="square">
            <a:spAutoFit/>
          </a:bodyPr>
          <a:lstStyle/>
          <a:p>
            <a:pPr eaLnBrk="1" hangingPunct="1">
              <a:spcBef>
                <a:spcPct val="0"/>
              </a:spcBef>
              <a:defRPr/>
            </a:pPr>
            <a:r>
              <a:rPr lang="en-US" altLang="en-US" sz="2800" b="1" dirty="0">
                <a:solidFill>
                  <a:srgbClr val="9C4636"/>
                </a:solidFill>
              </a:rPr>
              <a:t>Grant Gibeau</a:t>
            </a:r>
          </a:p>
        </p:txBody>
      </p:sp>
      <p:sp>
        <p:nvSpPr>
          <p:cNvPr id="5123" name="Subtitle 4"/>
          <p:cNvSpPr txBox="1">
            <a:spLocks/>
          </p:cNvSpPr>
          <p:nvPr/>
        </p:nvSpPr>
        <p:spPr bwMode="auto">
          <a:xfrm>
            <a:off x="4648200" y="4714386"/>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000" dirty="0">
                <a:solidFill>
                  <a:srgbClr val="9C4636"/>
                </a:solidFill>
                <a:latin typeface="Arial" charset="0"/>
              </a:rPr>
              <a:t>(612) 373-8536</a:t>
            </a:r>
          </a:p>
          <a:p>
            <a:pPr algn="ctr" eaLnBrk="1" hangingPunct="1">
              <a:spcBef>
                <a:spcPct val="0"/>
              </a:spcBef>
            </a:pPr>
            <a:r>
              <a:rPr lang="en-US" altLang="en-US" sz="2000" dirty="0">
                <a:solidFill>
                  <a:srgbClr val="9C4636"/>
                </a:solidFill>
                <a:latin typeface="Arial" charset="0"/>
              </a:rPr>
              <a:t>ggibeau@felhaber.com</a:t>
            </a:r>
          </a:p>
        </p:txBody>
      </p:sp>
      <p:sp>
        <p:nvSpPr>
          <p:cNvPr id="2" name="Rectangle 1"/>
          <p:cNvSpPr/>
          <p:nvPr/>
        </p:nvSpPr>
        <p:spPr>
          <a:xfrm>
            <a:off x="1838120" y="4191166"/>
            <a:ext cx="1905650" cy="523220"/>
          </a:xfrm>
          <a:prstGeom prst="rect">
            <a:avLst/>
          </a:prstGeom>
        </p:spPr>
        <p:txBody>
          <a:bodyPr wrap="none">
            <a:spAutoFit/>
          </a:bodyPr>
          <a:lstStyle/>
          <a:p>
            <a:pPr>
              <a:spcBef>
                <a:spcPct val="0"/>
              </a:spcBef>
              <a:defRPr/>
            </a:pPr>
            <a:r>
              <a:rPr lang="en-US" altLang="en-US" sz="2800" b="1" dirty="0">
                <a:solidFill>
                  <a:srgbClr val="9C4636"/>
                </a:solidFill>
              </a:rPr>
              <a:t>John Hauge</a:t>
            </a:r>
          </a:p>
        </p:txBody>
      </p:sp>
      <p:sp>
        <p:nvSpPr>
          <p:cNvPr id="6" name="Subtitle 4"/>
          <p:cNvSpPr txBox="1">
            <a:spLocks/>
          </p:cNvSpPr>
          <p:nvPr/>
        </p:nvSpPr>
        <p:spPr bwMode="auto">
          <a:xfrm>
            <a:off x="1295075" y="4714386"/>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000" dirty="0">
                <a:solidFill>
                  <a:srgbClr val="9C4636"/>
                </a:solidFill>
                <a:latin typeface="Arial" charset="0"/>
              </a:rPr>
              <a:t>(612) 373-8429</a:t>
            </a:r>
          </a:p>
          <a:p>
            <a:pPr algn="ctr" eaLnBrk="1" hangingPunct="1">
              <a:spcBef>
                <a:spcPct val="0"/>
              </a:spcBef>
            </a:pPr>
            <a:r>
              <a:rPr lang="en-US" altLang="en-US" sz="2000" dirty="0">
                <a:solidFill>
                  <a:srgbClr val="9C4636"/>
                </a:solidFill>
                <a:latin typeface="Arial" charset="0"/>
              </a:rPr>
              <a:t>jhauge@felhaber.com</a:t>
            </a:r>
          </a:p>
        </p:txBody>
      </p:sp>
      <p:sp>
        <p:nvSpPr>
          <p:cNvPr id="7" name="Content Placeholder 2"/>
          <p:cNvSpPr txBox="1">
            <a:spLocks/>
          </p:cNvSpPr>
          <p:nvPr/>
        </p:nvSpPr>
        <p:spPr>
          <a:xfrm>
            <a:off x="1680673" y="3429000"/>
            <a:ext cx="6011864" cy="2325688"/>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a:buNone/>
              <a:defRPr/>
            </a:pPr>
            <a:r>
              <a:rPr lang="en-US" sz="4000" b="1" dirty="0">
                <a:latin typeface="+mj-lt"/>
              </a:rPr>
              <a:t>QUESTIONS?</a:t>
            </a:r>
          </a:p>
        </p:txBody>
      </p:sp>
    </p:spTree>
    <p:extLst>
      <p:ext uri="{BB962C8B-B14F-4D97-AF65-F5344CB8AC3E}">
        <p14:creationId xmlns:p14="http://schemas.microsoft.com/office/powerpoint/2010/main" val="16251352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algn="just"/>
            <a:r>
              <a:rPr lang="en-US" b="1" dirty="0" smtClean="0"/>
              <a:t>Picketing</a:t>
            </a:r>
          </a:p>
          <a:p>
            <a:pPr lvl="1" algn="just"/>
            <a:r>
              <a:rPr lang="en-US" u="sng" dirty="0"/>
              <a:t>Ortiz Janitorial Services</a:t>
            </a:r>
            <a:r>
              <a:rPr lang="en-US" dirty="0"/>
              <a:t>, 366 NLRB No. 159 (2018): </a:t>
            </a:r>
            <a:endParaRPr lang="en-US" dirty="0" smtClean="0"/>
          </a:p>
          <a:p>
            <a:pPr lvl="2" algn="just"/>
            <a:r>
              <a:rPr lang="en-US" dirty="0" smtClean="0"/>
              <a:t>Janitors </a:t>
            </a:r>
            <a:r>
              <a:rPr lang="en-US" dirty="0"/>
              <a:t>employed by subcontractor to provide cleaning services for company. </a:t>
            </a:r>
            <a:r>
              <a:rPr lang="en-US" dirty="0" smtClean="0"/>
              <a:t>They </a:t>
            </a:r>
            <a:r>
              <a:rPr lang="en-US" dirty="0"/>
              <a:t>picketed at company’s </a:t>
            </a:r>
            <a:r>
              <a:rPr lang="en-US" dirty="0" smtClean="0"/>
              <a:t>building, </a:t>
            </a:r>
            <a:r>
              <a:rPr lang="en-US" dirty="0"/>
              <a:t>which was managed by third-party. </a:t>
            </a:r>
            <a:endParaRPr lang="en-US" dirty="0" smtClean="0"/>
          </a:p>
          <a:p>
            <a:pPr lvl="2" algn="just"/>
            <a:r>
              <a:rPr lang="en-US" dirty="0" smtClean="0"/>
              <a:t>Janitors sought increased </a:t>
            </a:r>
            <a:r>
              <a:rPr lang="en-US" dirty="0"/>
              <a:t>wages and </a:t>
            </a:r>
            <a:r>
              <a:rPr lang="en-US" dirty="0" smtClean="0"/>
              <a:t>remediation of harassment. </a:t>
            </a:r>
          </a:p>
          <a:p>
            <a:pPr lvl="2" algn="just"/>
            <a:r>
              <a:rPr lang="en-US" dirty="0" smtClean="0"/>
              <a:t>NLRB </a:t>
            </a:r>
            <a:r>
              <a:rPr lang="en-US" dirty="0"/>
              <a:t>held the protests were “secondary activities” not protected by NLRA. </a:t>
            </a:r>
          </a:p>
          <a:p>
            <a:pPr lvl="1" algn="just"/>
            <a:endParaRPr lang="en-US" dirty="0" smtClean="0"/>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36</a:t>
            </a:fld>
            <a:endParaRPr lang="en-US">
              <a:solidFill>
                <a:srgbClr val="9C4636">
                  <a:tint val="75000"/>
                </a:srgbClr>
              </a:solidFill>
            </a:endParaRPr>
          </a:p>
        </p:txBody>
      </p:sp>
    </p:spTree>
    <p:extLst>
      <p:ext uri="{BB962C8B-B14F-4D97-AF65-F5344CB8AC3E}">
        <p14:creationId xmlns:p14="http://schemas.microsoft.com/office/powerpoint/2010/main" val="23019025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b="1" dirty="0" smtClean="0"/>
              <a:t>Picketing</a:t>
            </a:r>
          </a:p>
          <a:p>
            <a:pPr lvl="1" algn="just"/>
            <a:r>
              <a:rPr lang="en-US" u="sng" dirty="0"/>
              <a:t>Ortiz Janitorial Services</a:t>
            </a:r>
            <a:r>
              <a:rPr lang="en-US" dirty="0"/>
              <a:t>, 366 NLRB No. 159 (2018): </a:t>
            </a:r>
            <a:endParaRPr lang="en-US" dirty="0" smtClean="0"/>
          </a:p>
          <a:p>
            <a:pPr lvl="2" algn="just"/>
            <a:r>
              <a:rPr lang="en-US" dirty="0" smtClean="0"/>
              <a:t>Board found that object of protests was the building manager, not just employer. </a:t>
            </a:r>
          </a:p>
          <a:p>
            <a:pPr lvl="2" algn="just"/>
            <a:r>
              <a:rPr lang="en-US" dirty="0" smtClean="0"/>
              <a:t>Goal was to disrupt business relationship between them.</a:t>
            </a:r>
          </a:p>
          <a:p>
            <a:pPr lvl="2" algn="just"/>
            <a:r>
              <a:rPr lang="en-US" b="1" dirty="0" smtClean="0"/>
              <a:t>Takeaway</a:t>
            </a:r>
            <a:r>
              <a:rPr lang="en-US" dirty="0" smtClean="0"/>
              <a:t>: NLRB taking close look at “secondary picketing” and picketing sites where multiple companies share office space.</a:t>
            </a:r>
            <a:endParaRPr lang="en-US" dirty="0"/>
          </a:p>
          <a:p>
            <a:pPr lvl="1" algn="just"/>
            <a:endParaRPr lang="en-US" dirty="0" smtClean="0"/>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37</a:t>
            </a:fld>
            <a:endParaRPr lang="en-US">
              <a:solidFill>
                <a:srgbClr val="9C4636">
                  <a:tint val="75000"/>
                </a:srgbClr>
              </a:solidFill>
            </a:endParaRPr>
          </a:p>
        </p:txBody>
      </p:sp>
    </p:spTree>
    <p:extLst>
      <p:ext uri="{BB962C8B-B14F-4D97-AF65-F5344CB8AC3E}">
        <p14:creationId xmlns:p14="http://schemas.microsoft.com/office/powerpoint/2010/main" val="10356207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b="1" dirty="0" smtClean="0"/>
              <a:t>Picketing</a:t>
            </a:r>
          </a:p>
          <a:p>
            <a:pPr lvl="1" algn="just"/>
            <a:r>
              <a:rPr lang="en-US" u="sng" dirty="0" smtClean="0"/>
              <a:t>Capital Medical Ctr.</a:t>
            </a:r>
            <a:r>
              <a:rPr lang="en-US" dirty="0" smtClean="0"/>
              <a:t>, 2018 U.S. App. LEXIS 22395 (D.C. Cir. Aug, 10, 2018): </a:t>
            </a:r>
          </a:p>
          <a:p>
            <a:pPr lvl="1" algn="just"/>
            <a:r>
              <a:rPr lang="en-US" dirty="0" smtClean="0"/>
              <a:t>Off-duty hospital employees picketing at non-emergency hospital entrance.</a:t>
            </a:r>
          </a:p>
          <a:p>
            <a:pPr lvl="1" algn="just"/>
            <a:r>
              <a:rPr lang="en-US" dirty="0" smtClean="0"/>
              <a:t>No chanting, marching, or obstruction.</a:t>
            </a:r>
          </a:p>
          <a:p>
            <a:pPr lvl="1" algn="just"/>
            <a:r>
              <a:rPr lang="en-US" dirty="0" smtClean="0"/>
              <a:t>NLRB held, and DC Circuit affirmed, that picketing was lawful because hospital could not show that removal of picketers was necessary to prevent patient disturbance.</a:t>
            </a:r>
            <a:endParaRPr lang="en-US" dirty="0"/>
          </a:p>
          <a:p>
            <a:pPr lvl="1" algn="just"/>
            <a:endParaRPr lang="en-US" dirty="0" smtClean="0"/>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38</a:t>
            </a:fld>
            <a:endParaRPr lang="en-US">
              <a:solidFill>
                <a:srgbClr val="9C4636">
                  <a:tint val="75000"/>
                </a:srgbClr>
              </a:solidFill>
            </a:endParaRPr>
          </a:p>
        </p:txBody>
      </p:sp>
    </p:spTree>
    <p:extLst>
      <p:ext uri="{BB962C8B-B14F-4D97-AF65-F5344CB8AC3E}">
        <p14:creationId xmlns:p14="http://schemas.microsoft.com/office/powerpoint/2010/main" val="31282348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b="1" dirty="0" smtClean="0"/>
              <a:t>Picketing</a:t>
            </a:r>
          </a:p>
          <a:p>
            <a:pPr lvl="1" algn="just"/>
            <a:r>
              <a:rPr lang="en-US" dirty="0" smtClean="0"/>
              <a:t>NLRB GC Memo 18-02 in December 2017.</a:t>
            </a:r>
          </a:p>
          <a:p>
            <a:pPr lvl="1" algn="just"/>
            <a:r>
              <a:rPr lang="en-US" dirty="0"/>
              <a:t>S</a:t>
            </a:r>
            <a:r>
              <a:rPr lang="en-US" dirty="0" smtClean="0"/>
              <a:t>ignaled intent to revisit off-duty picketing issue.</a:t>
            </a:r>
          </a:p>
          <a:p>
            <a:pPr lvl="1" algn="just"/>
            <a:r>
              <a:rPr lang="en-US" dirty="0" smtClean="0"/>
              <a:t>May expand employer rights to control picketing on property, particularly where employer has legitimate safety interest (i.e. hospital’s interest in patient care).</a:t>
            </a:r>
            <a:endParaRPr lang="en-US" dirty="0"/>
          </a:p>
          <a:p>
            <a:pPr lvl="1" algn="just"/>
            <a:endParaRPr lang="en-US" dirty="0" smtClean="0"/>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39</a:t>
            </a:fld>
            <a:endParaRPr lang="en-US">
              <a:solidFill>
                <a:srgbClr val="9C4636">
                  <a:tint val="75000"/>
                </a:srgbClr>
              </a:solidFill>
            </a:endParaRPr>
          </a:p>
        </p:txBody>
      </p:sp>
    </p:spTree>
    <p:extLst>
      <p:ext uri="{BB962C8B-B14F-4D97-AF65-F5344CB8AC3E}">
        <p14:creationId xmlns:p14="http://schemas.microsoft.com/office/powerpoint/2010/main" val="28334246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r>
              <a:rPr lang="en-US" dirty="0" smtClean="0"/>
              <a:t>New NLRB rules on handbooks</a:t>
            </a:r>
          </a:p>
          <a:p>
            <a:r>
              <a:rPr lang="en-US" dirty="0" smtClean="0"/>
              <a:t>Focus on specific policies</a:t>
            </a:r>
          </a:p>
          <a:p>
            <a:pPr lvl="1"/>
            <a:r>
              <a:rPr lang="en-US" dirty="0" smtClean="0"/>
              <a:t>Social media</a:t>
            </a:r>
          </a:p>
          <a:p>
            <a:pPr lvl="1"/>
            <a:r>
              <a:rPr lang="en-US" dirty="0" smtClean="0"/>
              <a:t>Workplace behavior and civility</a:t>
            </a:r>
          </a:p>
          <a:p>
            <a:pPr lvl="1"/>
            <a:r>
              <a:rPr lang="en-US" dirty="0" smtClean="0"/>
              <a:t>Confidentiality</a:t>
            </a:r>
          </a:p>
          <a:p>
            <a:r>
              <a:rPr lang="en-US" dirty="0" smtClean="0"/>
              <a:t>Other specific developments</a:t>
            </a:r>
          </a:p>
          <a:p>
            <a:pPr lvl="1"/>
            <a:r>
              <a:rPr lang="en-US" dirty="0" smtClean="0"/>
              <a:t>Joint Employer</a:t>
            </a:r>
          </a:p>
          <a:p>
            <a:pPr lvl="1"/>
            <a:r>
              <a:rPr lang="en-US" dirty="0" smtClean="0"/>
              <a:t>Picketing</a:t>
            </a:r>
          </a:p>
          <a:p>
            <a:pPr lvl="1"/>
            <a:r>
              <a:rPr lang="en-US" dirty="0" smtClean="0"/>
              <a:t>Union organizing and solicitation</a:t>
            </a:r>
          </a:p>
          <a:p>
            <a:pPr lvl="1"/>
            <a:endParaRPr lang="en-US" dirty="0"/>
          </a:p>
        </p:txBody>
      </p:sp>
      <p:sp>
        <p:nvSpPr>
          <p:cNvPr id="3" name="Title 2"/>
          <p:cNvSpPr>
            <a:spLocks noGrp="1"/>
          </p:cNvSpPr>
          <p:nvPr>
            <p:ph type="ctr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z="1400" smtClean="0">
                <a:solidFill>
                  <a:srgbClr val="9C4636">
                    <a:tint val="75000"/>
                  </a:srgbClr>
                </a:solidFill>
              </a:rPr>
              <a:pPr>
                <a:defRPr/>
              </a:pPr>
              <a:t>4</a:t>
            </a:fld>
            <a:endParaRPr lang="en-US" sz="1400">
              <a:solidFill>
                <a:srgbClr val="9C4636">
                  <a:tint val="75000"/>
                </a:srgbClr>
              </a:solidFill>
            </a:endParaRPr>
          </a:p>
        </p:txBody>
      </p:sp>
    </p:spTree>
    <p:extLst>
      <p:ext uri="{BB962C8B-B14F-4D97-AF65-F5344CB8AC3E}">
        <p14:creationId xmlns:p14="http://schemas.microsoft.com/office/powerpoint/2010/main" val="135857604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r>
              <a:rPr lang="en-US" b="1" dirty="0" smtClean="0"/>
              <a:t>Union organizing and member solicitation</a:t>
            </a:r>
          </a:p>
          <a:p>
            <a:pPr lvl="1"/>
            <a:r>
              <a:rPr lang="en-US" u="sng" dirty="0" smtClean="0"/>
              <a:t>UPMC</a:t>
            </a:r>
            <a:r>
              <a:rPr lang="en-US" dirty="0"/>
              <a:t>, 366 NLRB No. 142 (2018): </a:t>
            </a:r>
            <a:endParaRPr lang="en-US" dirty="0" smtClean="0"/>
          </a:p>
          <a:p>
            <a:pPr lvl="2"/>
            <a:r>
              <a:rPr lang="en-US" dirty="0" smtClean="0"/>
              <a:t>Employer’s </a:t>
            </a:r>
            <a:r>
              <a:rPr lang="en-US" dirty="0"/>
              <a:t>solicitation and distribution policy prohibited off-duty employees from soliciting or being solicited in non-work areas during non-work time. </a:t>
            </a:r>
            <a:endParaRPr lang="en-US" dirty="0" smtClean="0"/>
          </a:p>
          <a:p>
            <a:pPr lvl="2"/>
            <a:r>
              <a:rPr lang="en-US" dirty="0" smtClean="0"/>
              <a:t>NLRB </a:t>
            </a:r>
            <a:r>
              <a:rPr lang="en-US" dirty="0"/>
              <a:t>struck down policy because it banned union activity without being necessary to avoid disruption of healthcare operations. </a:t>
            </a:r>
          </a:p>
          <a:p>
            <a:pPr lvl="1" algn="just"/>
            <a:endParaRPr lang="en-US" dirty="0" smtClean="0"/>
          </a:p>
          <a:p>
            <a:pPr marL="457200" lvl="1" indent="0" algn="just">
              <a:buNone/>
            </a:pP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40</a:t>
            </a:fld>
            <a:endParaRPr lang="en-US">
              <a:solidFill>
                <a:srgbClr val="9C4636">
                  <a:tint val="75000"/>
                </a:srgbClr>
              </a:solidFill>
            </a:endParaRPr>
          </a:p>
        </p:txBody>
      </p:sp>
    </p:spTree>
    <p:extLst>
      <p:ext uri="{BB962C8B-B14F-4D97-AF65-F5344CB8AC3E}">
        <p14:creationId xmlns:p14="http://schemas.microsoft.com/office/powerpoint/2010/main" val="34664208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algn="just"/>
            <a:r>
              <a:rPr lang="en-US" b="1" dirty="0"/>
              <a:t>Union organizing and member solicitation</a:t>
            </a:r>
          </a:p>
          <a:p>
            <a:pPr lvl="1" algn="just"/>
            <a:r>
              <a:rPr lang="en-US" u="sng" dirty="0" smtClean="0"/>
              <a:t>Seven </a:t>
            </a:r>
            <a:r>
              <a:rPr lang="en-US" u="sng" dirty="0"/>
              <a:t>Seas Union Square, LLC</a:t>
            </a:r>
            <a:r>
              <a:rPr lang="en-US" dirty="0"/>
              <a:t>, 2018 NLRB LEXIS 79 </a:t>
            </a:r>
            <a:r>
              <a:rPr lang="en-US" dirty="0" smtClean="0"/>
              <a:t>(2018):</a:t>
            </a:r>
          </a:p>
          <a:p>
            <a:pPr lvl="2" algn="just"/>
            <a:r>
              <a:rPr lang="en-US" dirty="0" smtClean="0"/>
              <a:t>ALJ </a:t>
            </a:r>
            <a:r>
              <a:rPr lang="en-US" dirty="0"/>
              <a:t>decision. Employee </a:t>
            </a:r>
            <a:r>
              <a:rPr lang="en-US" dirty="0" smtClean="0"/>
              <a:t>challenged employer’s rules prohibiting workplace solicitation, loitering, and political activities. </a:t>
            </a:r>
          </a:p>
          <a:p>
            <a:pPr lvl="2" algn="just"/>
            <a:r>
              <a:rPr lang="en-US" dirty="0" smtClean="0"/>
              <a:t>ALJ: </a:t>
            </a:r>
          </a:p>
          <a:p>
            <a:pPr lvl="3" algn="just"/>
            <a:r>
              <a:rPr lang="en-US" dirty="0" smtClean="0"/>
              <a:t>Non-solicitation </a:t>
            </a:r>
            <a:r>
              <a:rPr lang="en-US" dirty="0"/>
              <a:t>rule is a category-3 </a:t>
            </a:r>
            <a:r>
              <a:rPr lang="en-US" dirty="0" smtClean="0"/>
              <a:t>practice and </a:t>
            </a:r>
            <a:r>
              <a:rPr lang="en-US" dirty="0"/>
              <a:t>unlawful. </a:t>
            </a:r>
            <a:endParaRPr lang="en-US" dirty="0" smtClean="0"/>
          </a:p>
          <a:p>
            <a:pPr lvl="3" algn="just"/>
            <a:r>
              <a:rPr lang="en-US" dirty="0"/>
              <a:t>No-politics rule is a category-2 rule and unlawful, since “’politics’ certainly incorporates . . . protected activity.”</a:t>
            </a:r>
          </a:p>
          <a:p>
            <a:pPr lvl="3" algn="just"/>
            <a:r>
              <a:rPr lang="en-US" dirty="0" smtClean="0"/>
              <a:t>Loitering </a:t>
            </a:r>
            <a:r>
              <a:rPr lang="en-US" dirty="0"/>
              <a:t>rule is a category-2 </a:t>
            </a:r>
            <a:r>
              <a:rPr lang="en-US" dirty="0" smtClean="0"/>
              <a:t>rule and </a:t>
            </a:r>
            <a:r>
              <a:rPr lang="en-US" dirty="0"/>
              <a:t>lawful. </a:t>
            </a:r>
            <a:endParaRPr lang="en-US" dirty="0" smtClean="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41</a:t>
            </a:fld>
            <a:endParaRPr lang="en-US">
              <a:solidFill>
                <a:srgbClr val="9C4636">
                  <a:tint val="75000"/>
                </a:srgbClr>
              </a:solidFill>
            </a:endParaRPr>
          </a:p>
        </p:txBody>
      </p:sp>
    </p:spTree>
    <p:extLst>
      <p:ext uri="{BB962C8B-B14F-4D97-AF65-F5344CB8AC3E}">
        <p14:creationId xmlns:p14="http://schemas.microsoft.com/office/powerpoint/2010/main" val="10180239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lvl="0" algn="just"/>
            <a:r>
              <a:rPr lang="en-US" b="1" dirty="0" smtClean="0"/>
              <a:t>Repudiating Unlawful Policy</a:t>
            </a:r>
          </a:p>
          <a:p>
            <a:pPr lvl="0" algn="just"/>
            <a:r>
              <a:rPr lang="en-US" u="sng" dirty="0" smtClean="0"/>
              <a:t>TBC Corp.</a:t>
            </a:r>
            <a:r>
              <a:rPr lang="en-US" dirty="0" smtClean="0"/>
              <a:t>, 367 NLRB No. 18 (2018):</a:t>
            </a:r>
          </a:p>
          <a:p>
            <a:pPr lvl="1" algn="just"/>
            <a:r>
              <a:rPr lang="en-US" dirty="0" smtClean="0"/>
              <a:t>Employer issued a handbook policy that banned solicitation on company property during non-work hours.</a:t>
            </a:r>
          </a:p>
          <a:p>
            <a:pPr lvl="1" algn="just"/>
            <a:r>
              <a:rPr lang="en-US" dirty="0" smtClean="0"/>
              <a:t>Policy was unlawfully overbroad, and employer voluntarily changed policy</a:t>
            </a:r>
            <a:r>
              <a:rPr lang="en-US" dirty="0"/>
              <a:t> </a:t>
            </a:r>
            <a:r>
              <a:rPr lang="en-US" dirty="0" smtClean="0"/>
              <a:t>by distributing and posting a notice to employees at all stores of the repudiated policy.</a:t>
            </a:r>
          </a:p>
          <a:p>
            <a:pPr lvl="1" algn="just"/>
            <a:r>
              <a:rPr lang="en-US" dirty="0" smtClean="0"/>
              <a:t>ALJ found employer’s repudiation ineffective because it did not explain the reasons for changing the policy.</a:t>
            </a: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42</a:t>
            </a:fld>
            <a:endParaRPr lang="en-US">
              <a:solidFill>
                <a:srgbClr val="9C4636">
                  <a:tint val="75000"/>
                </a:srgbClr>
              </a:solidFill>
            </a:endParaRPr>
          </a:p>
        </p:txBody>
      </p:sp>
    </p:spTree>
    <p:extLst>
      <p:ext uri="{BB962C8B-B14F-4D97-AF65-F5344CB8AC3E}">
        <p14:creationId xmlns:p14="http://schemas.microsoft.com/office/powerpoint/2010/main" val="40387029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10000"/>
          </a:bodyPr>
          <a:lstStyle/>
          <a:p>
            <a:pPr lvl="0" algn="just"/>
            <a:r>
              <a:rPr lang="en-US" b="1" dirty="0" smtClean="0"/>
              <a:t>Repudiating Unlawful Policy</a:t>
            </a:r>
          </a:p>
          <a:p>
            <a:pPr lvl="0" algn="just"/>
            <a:r>
              <a:rPr lang="en-US" u="sng" dirty="0" smtClean="0"/>
              <a:t>TBC Corp.</a:t>
            </a:r>
            <a:r>
              <a:rPr lang="en-US" dirty="0" smtClean="0"/>
              <a:t>, 367 NLRB No. 18 (2018):</a:t>
            </a:r>
          </a:p>
          <a:p>
            <a:pPr lvl="1" algn="just"/>
            <a:r>
              <a:rPr lang="en-US" dirty="0" smtClean="0"/>
              <a:t>NLRB reversed, holding there was no violation. </a:t>
            </a:r>
            <a:endParaRPr lang="en-US" dirty="0"/>
          </a:p>
          <a:p>
            <a:pPr lvl="1" algn="just"/>
            <a:r>
              <a:rPr lang="en-US" dirty="0" smtClean="0"/>
              <a:t>NLRB explained: </a:t>
            </a:r>
          </a:p>
          <a:p>
            <a:pPr lvl="2" algn="just"/>
            <a:r>
              <a:rPr lang="en-US" dirty="0" smtClean="0"/>
              <a:t>Employer’s </a:t>
            </a:r>
            <a:r>
              <a:rPr lang="en-US" dirty="0"/>
              <a:t>are not required to explain why they are repudiating an unlawful </a:t>
            </a:r>
            <a:r>
              <a:rPr lang="en-US" dirty="0" smtClean="0"/>
              <a:t>policy. </a:t>
            </a:r>
            <a:r>
              <a:rPr lang="en-US" dirty="0"/>
              <a:t>It is sufficient for employers to amend the handbook and notify the affected employees of the new rules. </a:t>
            </a:r>
            <a:endParaRPr lang="en-US" dirty="0" smtClean="0"/>
          </a:p>
          <a:p>
            <a:pPr lvl="1" algn="just"/>
            <a:r>
              <a:rPr lang="en-US" dirty="0" smtClean="0"/>
              <a:t>Takeaway: Company can save time and money by clearly following NLRB notice procedures for repudiating unlawful policy. </a:t>
            </a:r>
            <a:endParaRPr lang="en-US" dirty="0"/>
          </a:p>
        </p:txBody>
      </p:sp>
      <p:sp>
        <p:nvSpPr>
          <p:cNvPr id="3" name="Title 2"/>
          <p:cNvSpPr>
            <a:spLocks noGrp="1"/>
          </p:cNvSpPr>
          <p:nvPr>
            <p:ph type="ctrTitle"/>
          </p:nvPr>
        </p:nvSpPr>
        <p:spPr/>
        <p:txBody>
          <a:bodyPr/>
          <a:lstStyle/>
          <a:p>
            <a:r>
              <a:rPr lang="en-US" cap="small" dirty="0"/>
              <a:t>Other Significant Developments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43</a:t>
            </a:fld>
            <a:endParaRPr lang="en-US">
              <a:solidFill>
                <a:srgbClr val="9C4636">
                  <a:tint val="75000"/>
                </a:srgbClr>
              </a:solidFill>
            </a:endParaRPr>
          </a:p>
        </p:txBody>
      </p:sp>
    </p:spTree>
    <p:extLst>
      <p:ext uri="{BB962C8B-B14F-4D97-AF65-F5344CB8AC3E}">
        <p14:creationId xmlns:p14="http://schemas.microsoft.com/office/powerpoint/2010/main" val="18663102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lvl="0" algn="just"/>
            <a:r>
              <a:rPr lang="en-US" b="1" dirty="0" smtClean="0"/>
              <a:t>Workplace computer use for personal purpose</a:t>
            </a:r>
          </a:p>
          <a:p>
            <a:pPr lvl="1" algn="just"/>
            <a:r>
              <a:rPr lang="en-US" dirty="0" smtClean="0"/>
              <a:t>NLRB issued notice and invitation to file briefs in </a:t>
            </a:r>
            <a:r>
              <a:rPr lang="en-US" u="sng" dirty="0" smtClean="0"/>
              <a:t>Caesars Entertainment Corp.</a:t>
            </a:r>
            <a:endParaRPr lang="en-US" dirty="0" smtClean="0"/>
          </a:p>
          <a:p>
            <a:pPr lvl="2" algn="just"/>
            <a:r>
              <a:rPr lang="en-US" dirty="0" smtClean="0"/>
              <a:t>Case seeks to overrule </a:t>
            </a:r>
            <a:r>
              <a:rPr lang="en-US" i="1" dirty="0" smtClean="0"/>
              <a:t>Purple Communications, Inc.</a:t>
            </a:r>
            <a:r>
              <a:rPr lang="en-US" dirty="0" smtClean="0"/>
              <a:t> standard governing whether and how employers can prohibit use of its computer resources (i.e. emails) to send non-business information.</a:t>
            </a:r>
          </a:p>
          <a:p>
            <a:pPr lvl="2" algn="just"/>
            <a:r>
              <a:rPr lang="en-US" dirty="0" smtClean="0"/>
              <a:t>A finding for Caesars would allow employers to impose Section 7-neutral restrictions. </a:t>
            </a:r>
          </a:p>
        </p:txBody>
      </p:sp>
      <p:sp>
        <p:nvSpPr>
          <p:cNvPr id="3" name="Title 2"/>
          <p:cNvSpPr>
            <a:spLocks noGrp="1"/>
          </p:cNvSpPr>
          <p:nvPr>
            <p:ph type="ctrTitle"/>
          </p:nvPr>
        </p:nvSpPr>
        <p:spPr/>
        <p:txBody>
          <a:bodyPr/>
          <a:lstStyle/>
          <a:p>
            <a:r>
              <a:rPr lang="en-US" cap="small" dirty="0" smtClean="0"/>
              <a:t>Forecasted Changes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44</a:t>
            </a:fld>
            <a:endParaRPr lang="en-US">
              <a:solidFill>
                <a:srgbClr val="9C4636">
                  <a:tint val="75000"/>
                </a:srgbClr>
              </a:solidFill>
            </a:endParaRPr>
          </a:p>
        </p:txBody>
      </p:sp>
    </p:spTree>
    <p:extLst>
      <p:ext uri="{BB962C8B-B14F-4D97-AF65-F5344CB8AC3E}">
        <p14:creationId xmlns:p14="http://schemas.microsoft.com/office/powerpoint/2010/main" val="13141812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lvl="0" algn="just"/>
            <a:r>
              <a:rPr lang="en-US" dirty="0" smtClean="0"/>
              <a:t>GC recently released four Obama-era GC advice memos.</a:t>
            </a:r>
          </a:p>
          <a:p>
            <a:pPr lvl="0" algn="just"/>
            <a:r>
              <a:rPr lang="en-US" dirty="0" smtClean="0"/>
              <a:t>May signal current Board’s plan to address these issues.</a:t>
            </a:r>
          </a:p>
          <a:p>
            <a:pPr lvl="0" algn="just"/>
            <a:r>
              <a:rPr lang="en-US" dirty="0" smtClean="0"/>
              <a:t>Issues include employer’s ability to:</a:t>
            </a:r>
          </a:p>
          <a:p>
            <a:pPr lvl="1" algn="just"/>
            <a:r>
              <a:rPr lang="en-US" dirty="0" smtClean="0"/>
              <a:t>direct worker to take off union t-shirt;</a:t>
            </a:r>
          </a:p>
          <a:p>
            <a:pPr lvl="1" algn="just"/>
            <a:r>
              <a:rPr lang="en-US" dirty="0" smtClean="0"/>
              <a:t>prohibit night-shift workers form wearing union insignia;</a:t>
            </a:r>
          </a:p>
          <a:p>
            <a:pPr lvl="1" algn="just"/>
            <a:r>
              <a:rPr lang="en-US" dirty="0" smtClean="0"/>
              <a:t>permanently replace striking workers;</a:t>
            </a:r>
          </a:p>
          <a:p>
            <a:pPr lvl="1" algn="just"/>
            <a:r>
              <a:rPr lang="en-US" dirty="0" smtClean="0"/>
              <a:t>take photos of union solidarity marches</a:t>
            </a:r>
          </a:p>
          <a:p>
            <a:pPr algn="just"/>
            <a:r>
              <a:rPr lang="en-US" dirty="0" smtClean="0"/>
              <a:t>Also includes difference between legal on-site work stoppage and illegal sit down strike.</a:t>
            </a:r>
          </a:p>
        </p:txBody>
      </p:sp>
      <p:sp>
        <p:nvSpPr>
          <p:cNvPr id="3" name="Title 2"/>
          <p:cNvSpPr>
            <a:spLocks noGrp="1"/>
          </p:cNvSpPr>
          <p:nvPr>
            <p:ph type="ctrTitle"/>
          </p:nvPr>
        </p:nvSpPr>
        <p:spPr/>
        <p:txBody>
          <a:bodyPr/>
          <a:lstStyle/>
          <a:p>
            <a:r>
              <a:rPr lang="en-US" cap="small" dirty="0" smtClean="0"/>
              <a:t>Forecasted Changes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45</a:t>
            </a:fld>
            <a:endParaRPr lang="en-US">
              <a:solidFill>
                <a:srgbClr val="9C4636">
                  <a:tint val="75000"/>
                </a:srgbClr>
              </a:solidFill>
            </a:endParaRPr>
          </a:p>
        </p:txBody>
      </p:sp>
    </p:spTree>
    <p:extLst>
      <p:ext uri="{BB962C8B-B14F-4D97-AF65-F5344CB8AC3E}">
        <p14:creationId xmlns:p14="http://schemas.microsoft.com/office/powerpoint/2010/main" val="29803802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dirty="0" smtClean="0"/>
              <a:t>New NLRB is taking employer-friendly stances on many workplace issues.</a:t>
            </a:r>
          </a:p>
          <a:p>
            <a:pPr algn="just"/>
            <a:r>
              <a:rPr lang="en-US" dirty="0" smtClean="0"/>
              <a:t>This may change the way that employers create and enforce workplace personnel policies.</a:t>
            </a:r>
          </a:p>
          <a:p>
            <a:pPr algn="just"/>
            <a:r>
              <a:rPr lang="en-US" dirty="0" smtClean="0"/>
              <a:t>Specifically, employers have more leeway in crafting policies that ban “category 1” activities.</a:t>
            </a:r>
          </a:p>
        </p:txBody>
      </p:sp>
      <p:sp>
        <p:nvSpPr>
          <p:cNvPr id="3" name="Title 2"/>
          <p:cNvSpPr>
            <a:spLocks noGrp="1"/>
          </p:cNvSpPr>
          <p:nvPr>
            <p:ph type="ctrTitle"/>
          </p:nvPr>
        </p:nvSpPr>
        <p:spPr/>
        <p:txBody>
          <a:bodyPr/>
          <a:lstStyle/>
          <a:p>
            <a:r>
              <a:rPr lang="en-US" cap="small" dirty="0" smtClean="0"/>
              <a:t>Summary</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46</a:t>
            </a:fld>
            <a:endParaRPr lang="en-US">
              <a:solidFill>
                <a:srgbClr val="9C4636">
                  <a:tint val="75000"/>
                </a:srgbClr>
              </a:solidFill>
            </a:endParaRPr>
          </a:p>
        </p:txBody>
      </p:sp>
    </p:spTree>
    <p:extLst>
      <p:ext uri="{BB962C8B-B14F-4D97-AF65-F5344CB8AC3E}">
        <p14:creationId xmlns:p14="http://schemas.microsoft.com/office/powerpoint/2010/main" val="24836090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dirty="0" smtClean="0"/>
              <a:t>However:</a:t>
            </a:r>
          </a:p>
          <a:p>
            <a:pPr lvl="1" algn="just"/>
            <a:r>
              <a:rPr lang="en-US" dirty="0" smtClean="0"/>
              <a:t>Employers must closely tailor the policies to workplace needs.</a:t>
            </a:r>
          </a:p>
          <a:p>
            <a:pPr lvl="1" algn="just"/>
            <a:r>
              <a:rPr lang="en-US" dirty="0" smtClean="0"/>
              <a:t>Overbroad policies may be deemed unlawful.</a:t>
            </a:r>
          </a:p>
          <a:p>
            <a:pPr lvl="1" algn="just"/>
            <a:r>
              <a:rPr lang="en-US" dirty="0" smtClean="0"/>
              <a:t>Employers must neutrally enforce the policies to avoid violating employee rights.</a:t>
            </a:r>
          </a:p>
          <a:p>
            <a:pPr lvl="1" algn="just"/>
            <a:r>
              <a:rPr lang="en-US" dirty="0" smtClean="0"/>
              <a:t>Social media activities still closely monitored and may be deemed protected activity depending on the content and platform.</a:t>
            </a:r>
          </a:p>
        </p:txBody>
      </p:sp>
      <p:sp>
        <p:nvSpPr>
          <p:cNvPr id="3" name="Title 2"/>
          <p:cNvSpPr>
            <a:spLocks noGrp="1"/>
          </p:cNvSpPr>
          <p:nvPr>
            <p:ph type="ctrTitle"/>
          </p:nvPr>
        </p:nvSpPr>
        <p:spPr/>
        <p:txBody>
          <a:bodyPr/>
          <a:lstStyle/>
          <a:p>
            <a:r>
              <a:rPr lang="en-US" cap="small" dirty="0"/>
              <a:t>Summary</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47</a:t>
            </a:fld>
            <a:endParaRPr lang="en-US">
              <a:solidFill>
                <a:srgbClr val="9C4636">
                  <a:tint val="75000"/>
                </a:srgbClr>
              </a:solidFill>
            </a:endParaRPr>
          </a:p>
        </p:txBody>
      </p:sp>
    </p:spTree>
    <p:extLst>
      <p:ext uri="{BB962C8B-B14F-4D97-AF65-F5344CB8AC3E}">
        <p14:creationId xmlns:p14="http://schemas.microsoft.com/office/powerpoint/2010/main" val="378431810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algn="just"/>
            <a:r>
              <a:rPr lang="en-US" dirty="0" smtClean="0"/>
              <a:t>Follow NLRB decisions to see how Board interprets and applies the personnel policy rules discussed in the GC Memos.</a:t>
            </a:r>
          </a:p>
          <a:p>
            <a:pPr algn="just"/>
            <a:r>
              <a:rPr lang="en-US" dirty="0" smtClean="0"/>
              <a:t>Forecasted changes coming for:</a:t>
            </a:r>
          </a:p>
          <a:p>
            <a:pPr lvl="1" algn="just"/>
            <a:r>
              <a:rPr lang="en-US" dirty="0" smtClean="0"/>
              <a:t>Joint employer rule</a:t>
            </a:r>
          </a:p>
          <a:p>
            <a:pPr lvl="1" algn="just"/>
            <a:r>
              <a:rPr lang="en-US" dirty="0"/>
              <a:t>Workplace computers for personal purpose</a:t>
            </a:r>
          </a:p>
          <a:p>
            <a:pPr lvl="1" algn="just"/>
            <a:r>
              <a:rPr lang="en-US" dirty="0" smtClean="0"/>
              <a:t>Workplace clothing and insignia</a:t>
            </a:r>
          </a:p>
          <a:p>
            <a:pPr lvl="1" algn="just"/>
            <a:r>
              <a:rPr lang="en-US" dirty="0" smtClean="0"/>
              <a:t>Camera and photo use</a:t>
            </a:r>
          </a:p>
          <a:p>
            <a:pPr lvl="1" algn="just"/>
            <a:r>
              <a:rPr lang="en-US" dirty="0" smtClean="0"/>
              <a:t>Picketing </a:t>
            </a:r>
          </a:p>
          <a:p>
            <a:pPr lvl="1" algn="just"/>
            <a:endParaRPr lang="en-US" dirty="0" smtClean="0"/>
          </a:p>
        </p:txBody>
      </p:sp>
      <p:sp>
        <p:nvSpPr>
          <p:cNvPr id="3" name="Title 2"/>
          <p:cNvSpPr>
            <a:spLocks noGrp="1"/>
          </p:cNvSpPr>
          <p:nvPr>
            <p:ph type="ctrTitle"/>
          </p:nvPr>
        </p:nvSpPr>
        <p:spPr/>
        <p:txBody>
          <a:bodyPr/>
          <a:lstStyle/>
          <a:p>
            <a:r>
              <a:rPr lang="en-US" cap="small" dirty="0"/>
              <a:t>Summary</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48</a:t>
            </a:fld>
            <a:endParaRPr lang="en-US">
              <a:solidFill>
                <a:srgbClr val="9C4636">
                  <a:tint val="75000"/>
                </a:srgbClr>
              </a:solidFill>
            </a:endParaRPr>
          </a:p>
        </p:txBody>
      </p:sp>
    </p:spTree>
    <p:extLst>
      <p:ext uri="{BB962C8B-B14F-4D97-AF65-F5344CB8AC3E}">
        <p14:creationId xmlns:p14="http://schemas.microsoft.com/office/powerpoint/2010/main" val="309669201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92500" lnSpcReduction="20000"/>
          </a:bodyPr>
          <a:lstStyle/>
          <a:p>
            <a:pPr marL="914400" lvl="1" indent="-457200">
              <a:buAutoNum type="arabicPeriod"/>
            </a:pPr>
            <a:r>
              <a:rPr lang="en-US" dirty="0" smtClean="0"/>
              <a:t>Review </a:t>
            </a:r>
            <a:r>
              <a:rPr lang="en-US" dirty="0"/>
              <a:t>current personnel policies to identify rules that could be strengthened to protect legitimate employer </a:t>
            </a:r>
            <a:r>
              <a:rPr lang="en-US" dirty="0" smtClean="0"/>
              <a:t>interests.</a:t>
            </a:r>
          </a:p>
          <a:p>
            <a:pPr marL="914400" lvl="1" indent="-457200">
              <a:buAutoNum type="arabicPeriod"/>
            </a:pPr>
            <a:r>
              <a:rPr lang="en-US" dirty="0" smtClean="0"/>
              <a:t>Rewrite </a:t>
            </a:r>
            <a:r>
              <a:rPr lang="en-US" dirty="0"/>
              <a:t>policies that run the risk of being overbroad. </a:t>
            </a:r>
            <a:r>
              <a:rPr lang="en-US" dirty="0" smtClean="0"/>
              <a:t>Tailor each </a:t>
            </a:r>
            <a:r>
              <a:rPr lang="en-US" dirty="0"/>
              <a:t>rule to interests that NLRB has deemed valid. Consider including examples of prohibited behavior to avoid risk of </a:t>
            </a:r>
            <a:r>
              <a:rPr lang="en-US" dirty="0" smtClean="0"/>
              <a:t>overbreadth.</a:t>
            </a:r>
          </a:p>
          <a:p>
            <a:pPr marL="914400" lvl="1" indent="-457200">
              <a:buAutoNum type="arabicPeriod"/>
            </a:pPr>
            <a:r>
              <a:rPr lang="en-US" dirty="0" smtClean="0"/>
              <a:t>Ensure </a:t>
            </a:r>
            <a:r>
              <a:rPr lang="en-US" dirty="0"/>
              <a:t>no rules prohibit arguably protected activity under the NLRA. This includes rules on private off-duty email, social media use, and </a:t>
            </a:r>
            <a:r>
              <a:rPr lang="en-US" dirty="0" smtClean="0"/>
              <a:t>conduct.</a:t>
            </a:r>
          </a:p>
          <a:p>
            <a:pPr marL="914400" lvl="1" indent="-457200">
              <a:buAutoNum type="arabicPeriod"/>
            </a:pPr>
            <a:r>
              <a:rPr lang="en-US" dirty="0" smtClean="0"/>
              <a:t>Train </a:t>
            </a:r>
            <a:r>
              <a:rPr lang="en-US" dirty="0"/>
              <a:t>management, supervisors, and human resources on how to deal with employee disputes. This will safeguard a company from the risk that policies are applied unequally and deemed invalid. </a:t>
            </a:r>
          </a:p>
          <a:p>
            <a:pPr marL="457200" lvl="1" indent="0" algn="just">
              <a:buNone/>
            </a:pPr>
            <a:endParaRPr lang="en-US" dirty="0" smtClean="0"/>
          </a:p>
        </p:txBody>
      </p:sp>
      <p:sp>
        <p:nvSpPr>
          <p:cNvPr id="3" name="Title 2"/>
          <p:cNvSpPr>
            <a:spLocks noGrp="1"/>
          </p:cNvSpPr>
          <p:nvPr>
            <p:ph type="ctrTitle"/>
          </p:nvPr>
        </p:nvSpPr>
        <p:spPr/>
        <p:txBody>
          <a:bodyPr/>
          <a:lstStyle/>
          <a:p>
            <a:r>
              <a:rPr lang="en-US" cap="small" dirty="0" smtClean="0"/>
              <a:t>Practice Tips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49</a:t>
            </a:fld>
            <a:endParaRPr lang="en-US">
              <a:solidFill>
                <a:srgbClr val="9C4636">
                  <a:tint val="75000"/>
                </a:srgbClr>
              </a:solidFill>
            </a:endParaRPr>
          </a:p>
        </p:txBody>
      </p:sp>
    </p:spTree>
    <p:extLst>
      <p:ext uri="{BB962C8B-B14F-4D97-AF65-F5344CB8AC3E}">
        <p14:creationId xmlns:p14="http://schemas.microsoft.com/office/powerpoint/2010/main" val="26710070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algn="just"/>
            <a:r>
              <a:rPr lang="en-US" dirty="0" smtClean="0"/>
              <a:t>NLRA impacts union and non-union workplaces</a:t>
            </a:r>
          </a:p>
          <a:p>
            <a:pPr lvl="1" algn="just"/>
            <a:r>
              <a:rPr lang="en-US" dirty="0" smtClean="0"/>
              <a:t>“other </a:t>
            </a:r>
            <a:r>
              <a:rPr lang="en-US" dirty="0"/>
              <a:t>concerted activities for the purpose of </a:t>
            </a:r>
            <a:r>
              <a:rPr lang="en-US" dirty="0" smtClean="0"/>
              <a:t>. . . </a:t>
            </a:r>
            <a:r>
              <a:rPr lang="en-US" dirty="0"/>
              <a:t>mutual aid or </a:t>
            </a:r>
            <a:r>
              <a:rPr lang="en-US" dirty="0" smtClean="0"/>
              <a:t>protection.”</a:t>
            </a:r>
          </a:p>
          <a:p>
            <a:pPr algn="just"/>
            <a:r>
              <a:rPr lang="en-US" dirty="0" smtClean="0"/>
              <a:t>NLRB oversees and enforces labor law.</a:t>
            </a:r>
          </a:p>
          <a:p>
            <a:pPr algn="just"/>
            <a:r>
              <a:rPr lang="en-US" dirty="0" smtClean="0"/>
              <a:t>Both protect and govern union and non-union workplaces. </a:t>
            </a:r>
          </a:p>
          <a:p>
            <a:pPr marL="457200" lvl="1" indent="0" algn="just">
              <a:buNone/>
            </a:pPr>
            <a:endParaRPr lang="en-US" dirty="0"/>
          </a:p>
        </p:txBody>
      </p:sp>
      <p:sp>
        <p:nvSpPr>
          <p:cNvPr id="3" name="Title 2"/>
          <p:cNvSpPr>
            <a:spLocks noGrp="1"/>
          </p:cNvSpPr>
          <p:nvPr>
            <p:ph type="ctrTitle"/>
          </p:nvPr>
        </p:nvSpPr>
        <p:spPr/>
        <p:txBody>
          <a:bodyPr/>
          <a:lstStyle/>
          <a:p>
            <a:r>
              <a:rPr lang="en-US" dirty="0" smtClean="0"/>
              <a:t>What is the NLRA/NLRB?</a:t>
            </a:r>
            <a:endParaRPr lang="en-US" dirty="0"/>
          </a:p>
        </p:txBody>
      </p:sp>
      <p:sp>
        <p:nvSpPr>
          <p:cNvPr id="5" name="Slide Number Placeholder 4"/>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5</a:t>
            </a:fld>
            <a:endParaRPr lang="en-US">
              <a:solidFill>
                <a:srgbClr val="9C4636">
                  <a:tint val="75000"/>
                </a:srgbClr>
              </a:solidFill>
            </a:endParaRPr>
          </a:p>
        </p:txBody>
      </p:sp>
    </p:spTree>
    <p:extLst>
      <p:ext uri="{BB962C8B-B14F-4D97-AF65-F5344CB8AC3E}">
        <p14:creationId xmlns:p14="http://schemas.microsoft.com/office/powerpoint/2010/main" val="23168179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457200" lvl="1" indent="0">
              <a:buNone/>
            </a:pPr>
            <a:r>
              <a:rPr lang="en-US" dirty="0" smtClean="0"/>
              <a:t>5. Outline </a:t>
            </a:r>
            <a:r>
              <a:rPr lang="en-US" dirty="0"/>
              <a:t>clear procedures for reporting workplace violations. Work with different levels of company to ensure that reporting mechanisms will be utilized and </a:t>
            </a:r>
            <a:r>
              <a:rPr lang="en-US" dirty="0" smtClean="0"/>
              <a:t>effective.</a:t>
            </a:r>
          </a:p>
          <a:p>
            <a:pPr marL="457200" lvl="1" indent="0">
              <a:buNone/>
            </a:pPr>
            <a:r>
              <a:rPr lang="en-US" dirty="0" smtClean="0"/>
              <a:t>6. Include </a:t>
            </a:r>
            <a:r>
              <a:rPr lang="en-US" dirty="0"/>
              <a:t>conspicuous disclaimers in the handbook. This may include disclaimers that the handbook is not a contract, contains no guarantees, and may be amended by the employer at any time without company. This may require union approval. </a:t>
            </a:r>
          </a:p>
          <a:p>
            <a:pPr marL="457200" lvl="1" indent="0" algn="just">
              <a:buNone/>
            </a:pPr>
            <a:endParaRPr lang="en-US" dirty="0" smtClean="0"/>
          </a:p>
        </p:txBody>
      </p:sp>
      <p:sp>
        <p:nvSpPr>
          <p:cNvPr id="3" name="Title 2"/>
          <p:cNvSpPr>
            <a:spLocks noGrp="1"/>
          </p:cNvSpPr>
          <p:nvPr>
            <p:ph type="ctrTitle"/>
          </p:nvPr>
        </p:nvSpPr>
        <p:spPr/>
        <p:txBody>
          <a:bodyPr/>
          <a:lstStyle/>
          <a:p>
            <a:r>
              <a:rPr lang="en-US" cap="small" dirty="0" smtClean="0"/>
              <a:t>Practice Tips</a:t>
            </a:r>
            <a:endParaRPr lang="en-US"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50</a:t>
            </a:fld>
            <a:endParaRPr lang="en-US">
              <a:solidFill>
                <a:srgbClr val="9C4636">
                  <a:tint val="75000"/>
                </a:srgbClr>
              </a:solidFill>
            </a:endParaRPr>
          </a:p>
        </p:txBody>
      </p:sp>
    </p:spTree>
    <p:extLst>
      <p:ext uri="{BB962C8B-B14F-4D97-AF65-F5344CB8AC3E}">
        <p14:creationId xmlns:p14="http://schemas.microsoft.com/office/powerpoint/2010/main" val="374806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8953" y="3467477"/>
            <a:ext cx="6400800" cy="2171323"/>
          </a:xfrm>
        </p:spPr>
        <p:txBody>
          <a:bodyPr/>
          <a:lstStyle/>
          <a:p>
            <a:r>
              <a:rPr lang="en-US" b="1" dirty="0" smtClean="0">
                <a:solidFill>
                  <a:schemeClr val="bg2">
                    <a:lumMod val="10000"/>
                  </a:schemeClr>
                </a:solidFill>
              </a:rPr>
              <a:t>WALK ME THROUGH GRIEVANCE PROCESSING</a:t>
            </a:r>
          </a:p>
          <a:p>
            <a:r>
              <a:rPr lang="en-US" b="1" dirty="0" smtClean="0">
                <a:solidFill>
                  <a:schemeClr val="bg2">
                    <a:lumMod val="10000"/>
                  </a:schemeClr>
                </a:solidFill>
              </a:rPr>
              <a:t>-----------------------------------------------------------------</a:t>
            </a:r>
          </a:p>
          <a:p>
            <a:r>
              <a:rPr lang="en-US" b="1" dirty="0" smtClean="0">
                <a:solidFill>
                  <a:schemeClr val="bg2">
                    <a:lumMod val="10000"/>
                  </a:schemeClr>
                </a:solidFill>
              </a:rPr>
              <a:t>Tom Trachsel &amp; </a:t>
            </a:r>
            <a:r>
              <a:rPr lang="en-US" b="1" dirty="0" err="1" smtClean="0">
                <a:solidFill>
                  <a:schemeClr val="bg2">
                    <a:lumMod val="10000"/>
                  </a:schemeClr>
                </a:solidFill>
              </a:rPr>
              <a:t>Meggen</a:t>
            </a:r>
            <a:r>
              <a:rPr lang="en-US" b="1" dirty="0" smtClean="0">
                <a:solidFill>
                  <a:schemeClr val="bg2">
                    <a:lumMod val="10000"/>
                  </a:schemeClr>
                </a:solidFill>
              </a:rPr>
              <a:t> Lindsay</a:t>
            </a:r>
          </a:p>
          <a:p>
            <a:r>
              <a:rPr lang="en-US" b="1" dirty="0" smtClean="0">
                <a:solidFill>
                  <a:schemeClr val="bg2">
                    <a:lumMod val="10000"/>
                  </a:schemeClr>
                </a:solidFill>
              </a:rPr>
              <a:t>November 2, 2018</a:t>
            </a:r>
            <a:endParaRPr lang="en-US" b="1" dirty="0">
              <a:solidFill>
                <a:schemeClr val="bg2">
                  <a:lumMod val="10000"/>
                </a:schemeClr>
              </a:solidFill>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solidFill>
                  <a:srgbClr val="9C4636">
                    <a:tint val="75000"/>
                  </a:srgbClr>
                </a:solidFill>
              </a:rPr>
              <a:pPr/>
              <a:t>51</a:t>
            </a:fld>
            <a:endParaRPr lang="en-US">
              <a:solidFill>
                <a:srgbClr val="9C4636">
                  <a:tint val="75000"/>
                </a:srgbClr>
              </a:solidFill>
            </a:endParaRPr>
          </a:p>
        </p:txBody>
      </p:sp>
    </p:spTree>
    <p:extLst>
      <p:ext uri="{BB962C8B-B14F-4D97-AF65-F5344CB8AC3E}">
        <p14:creationId xmlns:p14="http://schemas.microsoft.com/office/powerpoint/2010/main" val="36771840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R="0" algn="ctr">
              <a:spcBef>
                <a:spcPct val="0"/>
              </a:spcBef>
              <a:spcAft>
                <a:spcPct val="0"/>
              </a:spcAft>
            </a:pPr>
            <a:r>
              <a:rPr lang="en-US" b="1" dirty="0" smtClean="0">
                <a:ea typeface="Times New Roman"/>
              </a:rPr>
              <a:t>What is a grievance?</a:t>
            </a:r>
          </a:p>
          <a:p>
            <a:pPr marR="0" algn="just">
              <a:spcBef>
                <a:spcPct val="0"/>
              </a:spcBef>
              <a:spcAft>
                <a:spcPct val="0"/>
              </a:spcAft>
            </a:pPr>
            <a:endParaRPr lang="en-US" b="1" dirty="0">
              <a:solidFill>
                <a:schemeClr val="bg2">
                  <a:lumMod val="10000"/>
                </a:schemeClr>
              </a:solidFill>
              <a:ea typeface="Times New Roman"/>
            </a:endParaRPr>
          </a:p>
          <a:p>
            <a:pPr marL="342900" marR="0" indent="-342900" algn="just">
              <a:spcBef>
                <a:spcPct val="0"/>
              </a:spcBef>
              <a:spcAft>
                <a:spcPct val="0"/>
              </a:spcAft>
              <a:buFont typeface="Wingdings" panose="05000000000000000000" pitchFamily="2" charset="2"/>
              <a:buChar char="§"/>
            </a:pPr>
            <a:r>
              <a:rPr lang="en-US" b="1" i="1" dirty="0" smtClean="0">
                <a:ea typeface="Times New Roman"/>
              </a:rPr>
              <a:t>In general</a:t>
            </a:r>
            <a:r>
              <a:rPr lang="en-US" dirty="0" smtClean="0">
                <a:ea typeface="Times New Roman"/>
              </a:rPr>
              <a:t>, a </a:t>
            </a:r>
            <a:r>
              <a:rPr lang="en-US" b="1" i="1" dirty="0" smtClean="0">
                <a:solidFill>
                  <a:srgbClr val="00B0F0"/>
                </a:solidFill>
                <a:ea typeface="Times New Roman"/>
              </a:rPr>
              <a:t>grievance</a:t>
            </a:r>
            <a:r>
              <a:rPr lang="en-US" dirty="0" smtClean="0">
                <a:ea typeface="Times New Roman"/>
              </a:rPr>
              <a:t> is a formal claim by the Union that the Employer has, in some manner, violated or breached the union contract a/k/a the collective bargaining agreement.</a:t>
            </a:r>
          </a:p>
          <a:p>
            <a:pPr marR="0" algn="just">
              <a:spcBef>
                <a:spcPct val="0"/>
              </a:spcBef>
              <a:spcAft>
                <a:spcPct val="0"/>
              </a:spcAft>
            </a:pPr>
            <a:endParaRPr lang="en-US" dirty="0">
              <a:ea typeface="Times New Roman"/>
            </a:endParaRPr>
          </a:p>
          <a:p>
            <a:pPr marL="342900" marR="0" indent="-342900" algn="just">
              <a:spcBef>
                <a:spcPct val="0"/>
              </a:spcBef>
              <a:spcAft>
                <a:spcPct val="0"/>
              </a:spcAft>
              <a:buFont typeface="Wingdings" panose="05000000000000000000" pitchFamily="2" charset="2"/>
              <a:buChar char="§"/>
            </a:pPr>
            <a:r>
              <a:rPr lang="en-US" dirty="0" smtClean="0">
                <a:ea typeface="Times New Roman"/>
              </a:rPr>
              <a:t>Most collective bargaining agreements contain a definition for a “grievance.”  Sometimes a contractual provision will specifically state that a dispute over that provision is subject to the grievance procedure.  </a:t>
            </a:r>
          </a:p>
          <a:p>
            <a:pPr marR="0" algn="just">
              <a:spcBef>
                <a:spcPct val="0"/>
              </a:spcBef>
              <a:spcAft>
                <a:spcPct val="0"/>
              </a:spcAft>
            </a:pPr>
            <a:endParaRPr lang="en-US" dirty="0">
              <a:ea typeface="Times New Roman"/>
            </a:endParaRPr>
          </a:p>
          <a:p>
            <a:pPr marR="0" algn="just">
              <a:spcBef>
                <a:spcPct val="0"/>
              </a:spcBef>
              <a:spcAft>
                <a:spcPct val="0"/>
              </a:spcAft>
            </a:pPr>
            <a:endParaRPr lang="en-US" dirty="0" smtClean="0">
              <a:ea typeface="Times New Roman"/>
            </a:endParaRPr>
          </a:p>
          <a:p>
            <a:endParaRPr lang="en-US" dirty="0"/>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52</a:t>
            </a:fld>
            <a:endParaRPr lang="en-US">
              <a:solidFill>
                <a:srgbClr val="EEECE1">
                  <a:lumMod val="10000"/>
                </a:srgbClr>
              </a:solidFill>
            </a:endParaRPr>
          </a:p>
        </p:txBody>
      </p:sp>
    </p:spTree>
    <p:extLst>
      <p:ext uri="{BB962C8B-B14F-4D97-AF65-F5344CB8AC3E}">
        <p14:creationId xmlns:p14="http://schemas.microsoft.com/office/powerpoint/2010/main" val="184255511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R="0" algn="ctr">
              <a:spcBef>
                <a:spcPct val="0"/>
              </a:spcBef>
              <a:spcAft>
                <a:spcPct val="0"/>
              </a:spcAft>
            </a:pPr>
            <a:r>
              <a:rPr lang="en-US" b="1" dirty="0" smtClean="0">
                <a:ea typeface="Times New Roman"/>
              </a:rPr>
              <a:t>Grievance ≠ Charge</a:t>
            </a:r>
          </a:p>
          <a:p>
            <a:pPr marR="0" algn="just">
              <a:spcBef>
                <a:spcPct val="0"/>
              </a:spcBef>
              <a:spcAft>
                <a:spcPct val="0"/>
              </a:spcAft>
            </a:pPr>
            <a:endParaRPr lang="en-US" b="1" dirty="0">
              <a:solidFill>
                <a:schemeClr val="bg2">
                  <a:lumMod val="10000"/>
                </a:schemeClr>
              </a:solidFill>
              <a:ea typeface="Times New Roman"/>
            </a:endParaRPr>
          </a:p>
          <a:p>
            <a:pPr marL="342900" marR="0" indent="-342900" algn="just">
              <a:spcBef>
                <a:spcPct val="0"/>
              </a:spcBef>
              <a:spcAft>
                <a:spcPct val="0"/>
              </a:spcAft>
              <a:buFont typeface="Wingdings" panose="05000000000000000000" pitchFamily="2" charset="2"/>
              <a:buChar char="§"/>
            </a:pPr>
            <a:r>
              <a:rPr lang="en-US" b="1" i="1" dirty="0" smtClean="0">
                <a:ea typeface="Times New Roman"/>
              </a:rPr>
              <a:t> </a:t>
            </a:r>
            <a:r>
              <a:rPr lang="en-US" dirty="0" smtClean="0">
                <a:ea typeface="Times New Roman"/>
              </a:rPr>
              <a:t>A </a:t>
            </a:r>
            <a:r>
              <a:rPr lang="en-US" b="1" i="1" dirty="0" smtClean="0">
                <a:ea typeface="Times New Roman"/>
              </a:rPr>
              <a:t>grievance</a:t>
            </a:r>
            <a:r>
              <a:rPr lang="en-US" dirty="0" smtClean="0">
                <a:ea typeface="Times New Roman"/>
              </a:rPr>
              <a:t> must be distinguished from-</a:t>
            </a:r>
          </a:p>
          <a:p>
            <a:pPr lvl="1" algn="just">
              <a:spcBef>
                <a:spcPct val="0"/>
              </a:spcBef>
              <a:spcAft>
                <a:spcPct val="0"/>
              </a:spcAft>
            </a:pPr>
            <a:r>
              <a:rPr lang="en-US" b="1" i="1" dirty="0">
                <a:solidFill>
                  <a:srgbClr val="00B0F0"/>
                </a:solidFill>
                <a:ea typeface="Times New Roman"/>
              </a:rPr>
              <a:t>	</a:t>
            </a:r>
            <a:r>
              <a:rPr lang="en-US" b="1" i="1" dirty="0" smtClean="0">
                <a:solidFill>
                  <a:srgbClr val="00B0F0"/>
                </a:solidFill>
                <a:ea typeface="Times New Roman"/>
              </a:rPr>
              <a:t>Unfair labor practice (ULP) charge</a:t>
            </a:r>
            <a:endParaRPr lang="en-US" b="1" i="1" dirty="0">
              <a:solidFill>
                <a:srgbClr val="00B0F0"/>
              </a:solidFill>
              <a:ea typeface="Times New Roman"/>
            </a:endParaRPr>
          </a:p>
          <a:p>
            <a:pPr marL="457200" lvl="1" indent="0" algn="just">
              <a:spcBef>
                <a:spcPct val="0"/>
              </a:spcBef>
              <a:spcAft>
                <a:spcPct val="0"/>
              </a:spcAft>
              <a:buNone/>
            </a:pPr>
            <a:endParaRPr lang="en-US" dirty="0" smtClean="0">
              <a:ea typeface="Times New Roman"/>
            </a:endParaRPr>
          </a:p>
          <a:p>
            <a:pPr marL="342900" marR="0" indent="-342900" algn="just">
              <a:spcBef>
                <a:spcPct val="0"/>
              </a:spcBef>
              <a:spcAft>
                <a:spcPct val="0"/>
              </a:spcAft>
              <a:buFont typeface="Wingdings" panose="05000000000000000000" pitchFamily="2" charset="2"/>
              <a:buChar char="§"/>
            </a:pPr>
            <a:r>
              <a:rPr lang="en-US" dirty="0" smtClean="0">
                <a:ea typeface="Times New Roman"/>
              </a:rPr>
              <a:t>A </a:t>
            </a:r>
            <a:r>
              <a:rPr lang="en-US" b="1" i="1" dirty="0" smtClean="0">
                <a:ea typeface="Times New Roman"/>
              </a:rPr>
              <a:t>grievance</a:t>
            </a:r>
            <a:r>
              <a:rPr lang="en-US" dirty="0" smtClean="0">
                <a:ea typeface="Times New Roman"/>
              </a:rPr>
              <a:t> is a claim that the Employer breached the contract; it is submitted to, or filed with, the Employer.</a:t>
            </a:r>
          </a:p>
          <a:p>
            <a:pPr marL="342900" marR="0" indent="-342900" algn="just">
              <a:spcBef>
                <a:spcPct val="0"/>
              </a:spcBef>
              <a:spcAft>
                <a:spcPct val="0"/>
              </a:spcAft>
              <a:buFont typeface="Wingdings" panose="05000000000000000000" pitchFamily="2" charset="2"/>
              <a:buChar char="§"/>
            </a:pPr>
            <a:endParaRPr lang="en-US" dirty="0" smtClean="0">
              <a:ea typeface="Times New Roman"/>
            </a:endParaRPr>
          </a:p>
          <a:p>
            <a:pPr marL="342900" marR="0" indent="-342900" algn="just">
              <a:spcBef>
                <a:spcPct val="0"/>
              </a:spcBef>
              <a:spcAft>
                <a:spcPct val="0"/>
              </a:spcAft>
              <a:buFont typeface="Wingdings" panose="05000000000000000000" pitchFamily="2" charset="2"/>
              <a:buChar char="§"/>
            </a:pPr>
            <a:r>
              <a:rPr lang="en-US" dirty="0" smtClean="0">
                <a:ea typeface="Times New Roman"/>
              </a:rPr>
              <a:t>A </a:t>
            </a:r>
            <a:r>
              <a:rPr lang="en-US" b="1" i="1" dirty="0" smtClean="0">
                <a:ea typeface="Times New Roman"/>
              </a:rPr>
              <a:t>ULP charge</a:t>
            </a:r>
            <a:r>
              <a:rPr lang="en-US" dirty="0" smtClean="0">
                <a:ea typeface="Times New Roman"/>
              </a:rPr>
              <a:t> is a claim that the Employer violated the National Labor Relations Act (NLRA) (</a:t>
            </a:r>
            <a:r>
              <a:rPr lang="en-US" i="1" dirty="0" smtClean="0">
                <a:ea typeface="Times New Roman"/>
              </a:rPr>
              <a:t>i.e.</a:t>
            </a:r>
            <a:r>
              <a:rPr lang="en-US" dirty="0" smtClean="0">
                <a:ea typeface="Times New Roman"/>
              </a:rPr>
              <a:t>, committed an unfair labor practice or ULP).  A charge is filed with, and investigated by, the National </a:t>
            </a:r>
            <a:r>
              <a:rPr lang="en-US" dirty="0">
                <a:ea typeface="Times New Roman"/>
              </a:rPr>
              <a:t>L</a:t>
            </a:r>
            <a:r>
              <a:rPr lang="en-US" dirty="0" smtClean="0">
                <a:ea typeface="Times New Roman"/>
              </a:rPr>
              <a:t>abor Relations Board (NLRB).</a:t>
            </a:r>
          </a:p>
          <a:p>
            <a:pPr marR="0" algn="just">
              <a:spcBef>
                <a:spcPct val="0"/>
              </a:spcBef>
              <a:spcAft>
                <a:spcPct val="0"/>
              </a:spcAft>
            </a:pPr>
            <a:endParaRPr lang="en-US" dirty="0">
              <a:ea typeface="Times New Roman"/>
            </a:endParaRPr>
          </a:p>
          <a:p>
            <a:pPr marR="0" algn="just">
              <a:spcBef>
                <a:spcPct val="0"/>
              </a:spcBef>
              <a:spcAft>
                <a:spcPct val="0"/>
              </a:spcAft>
            </a:pPr>
            <a:endParaRPr lang="en-US" dirty="0" smtClean="0">
              <a:ea typeface="Times New Roman"/>
            </a:endParaRPr>
          </a:p>
          <a:p>
            <a:endParaRPr lang="en-US" dirty="0"/>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53</a:t>
            </a:fld>
            <a:endParaRPr lang="en-US">
              <a:solidFill>
                <a:srgbClr val="EEECE1">
                  <a:lumMod val="10000"/>
                </a:srgbClr>
              </a:solidFill>
            </a:endParaRPr>
          </a:p>
        </p:txBody>
      </p:sp>
    </p:spTree>
    <p:extLst>
      <p:ext uri="{BB962C8B-B14F-4D97-AF65-F5344CB8AC3E}">
        <p14:creationId xmlns:p14="http://schemas.microsoft.com/office/powerpoint/2010/main" val="387446689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algn="ctr">
              <a:spcBef>
                <a:spcPct val="0"/>
              </a:spcBef>
            </a:pPr>
            <a:r>
              <a:rPr lang="en-US" b="1" dirty="0" smtClean="0">
                <a:solidFill>
                  <a:schemeClr val="bg2">
                    <a:lumMod val="10000"/>
                  </a:schemeClr>
                </a:solidFill>
                <a:ea typeface="Times New Roman"/>
              </a:rPr>
              <a:t>Two types </a:t>
            </a:r>
            <a:r>
              <a:rPr lang="en-US" b="1" dirty="0">
                <a:solidFill>
                  <a:schemeClr val="bg2">
                    <a:lumMod val="10000"/>
                  </a:schemeClr>
                </a:solidFill>
                <a:ea typeface="Times New Roman"/>
              </a:rPr>
              <a:t>of </a:t>
            </a:r>
            <a:r>
              <a:rPr lang="en-US" b="1" dirty="0" smtClean="0">
                <a:solidFill>
                  <a:schemeClr val="bg2">
                    <a:lumMod val="10000"/>
                  </a:schemeClr>
                </a:solidFill>
                <a:ea typeface="Times New Roman"/>
              </a:rPr>
              <a:t>grievances</a:t>
            </a:r>
            <a:endParaRPr lang="en-US" dirty="0">
              <a:solidFill>
                <a:schemeClr val="bg2">
                  <a:lumMod val="10000"/>
                </a:schemeClr>
              </a:solidFill>
              <a:ea typeface="Times New Roman"/>
            </a:endParaRPr>
          </a:p>
          <a:p>
            <a:pPr algn="just">
              <a:spcBef>
                <a:spcPct val="0"/>
              </a:spcBef>
            </a:pPr>
            <a:r>
              <a:rPr lang="en-US" dirty="0">
                <a:solidFill>
                  <a:schemeClr val="bg2">
                    <a:lumMod val="10000"/>
                  </a:schemeClr>
                </a:solidFill>
                <a:ea typeface="Times New Roman"/>
              </a:rPr>
              <a:t> </a:t>
            </a:r>
          </a:p>
          <a:p>
            <a:pPr marL="517525" marR="0" indent="-344488" algn="just">
              <a:spcBef>
                <a:spcPct val="0"/>
              </a:spcBef>
              <a:spcAft>
                <a:spcPct val="0"/>
              </a:spcAft>
              <a:buAutoNum type="arabicPeriod"/>
            </a:pPr>
            <a:r>
              <a:rPr lang="en-US" dirty="0" smtClean="0">
                <a:ea typeface="Times New Roman"/>
              </a:rPr>
              <a:t> </a:t>
            </a:r>
            <a:r>
              <a:rPr lang="en-US" b="1" i="1" dirty="0" smtClean="0">
                <a:solidFill>
                  <a:srgbClr val="00B0F0"/>
                </a:solidFill>
                <a:ea typeface="Times New Roman"/>
              </a:rPr>
              <a:t>Contract </a:t>
            </a:r>
            <a:r>
              <a:rPr lang="en-US" b="1" i="1" dirty="0">
                <a:solidFill>
                  <a:srgbClr val="00B0F0"/>
                </a:solidFill>
                <a:ea typeface="Times New Roman"/>
              </a:rPr>
              <a:t>interpretation.  </a:t>
            </a:r>
            <a:r>
              <a:rPr lang="en-US" dirty="0">
                <a:solidFill>
                  <a:schemeClr val="bg2">
                    <a:lumMod val="10000"/>
                  </a:schemeClr>
                </a:solidFill>
                <a:ea typeface="Times New Roman"/>
              </a:rPr>
              <a:t>The Union claims that the Employer has not followed a requirement of the contract, or has improperly made a change of some sort.  </a:t>
            </a:r>
            <a:endParaRPr lang="en-US" dirty="0" smtClean="0">
              <a:solidFill>
                <a:schemeClr val="bg2">
                  <a:lumMod val="10000"/>
                </a:schemeClr>
              </a:solidFill>
              <a:ea typeface="Times New Roman"/>
            </a:endParaRPr>
          </a:p>
          <a:p>
            <a:pPr marL="974725" lvl="3" indent="-344488" algn="just">
              <a:spcBef>
                <a:spcPct val="0"/>
              </a:spcBef>
            </a:pPr>
            <a:r>
              <a:rPr lang="en-US" dirty="0" smtClean="0">
                <a:solidFill>
                  <a:schemeClr val="bg2">
                    <a:lumMod val="10000"/>
                  </a:schemeClr>
                </a:solidFill>
                <a:ea typeface="Times New Roman"/>
              </a:rPr>
              <a:t>The </a:t>
            </a:r>
            <a:r>
              <a:rPr lang="en-US" dirty="0">
                <a:solidFill>
                  <a:schemeClr val="bg2">
                    <a:lumMod val="10000"/>
                  </a:schemeClr>
                </a:solidFill>
                <a:ea typeface="Times New Roman"/>
              </a:rPr>
              <a:t>burden is on </a:t>
            </a:r>
            <a:r>
              <a:rPr lang="en-US" i="1" dirty="0">
                <a:solidFill>
                  <a:schemeClr val="bg2">
                    <a:lumMod val="10000"/>
                  </a:schemeClr>
                </a:solidFill>
                <a:ea typeface="Times New Roman"/>
              </a:rPr>
              <a:t>the Union </a:t>
            </a:r>
            <a:r>
              <a:rPr lang="en-US" dirty="0">
                <a:solidFill>
                  <a:schemeClr val="bg2">
                    <a:lumMod val="10000"/>
                  </a:schemeClr>
                </a:solidFill>
                <a:ea typeface="Times New Roman"/>
              </a:rPr>
              <a:t>to establish a breach of the contract</a:t>
            </a:r>
            <a:r>
              <a:rPr lang="en-US" dirty="0" smtClean="0">
                <a:solidFill>
                  <a:schemeClr val="bg2">
                    <a:lumMod val="10000"/>
                  </a:schemeClr>
                </a:solidFill>
                <a:ea typeface="Times New Roman"/>
              </a:rPr>
              <a:t>.  </a:t>
            </a:r>
            <a:r>
              <a:rPr lang="en-US" dirty="0" smtClean="0">
                <a:ea typeface="Times New Roman"/>
              </a:rPr>
              <a:t>At an arbitration hearing, the Union presents its case first.</a:t>
            </a:r>
            <a:endParaRPr lang="en-US" dirty="0">
              <a:solidFill>
                <a:schemeClr val="bg2">
                  <a:lumMod val="10000"/>
                </a:schemeClr>
              </a:solidFill>
              <a:ea typeface="Times New Roman"/>
            </a:endParaRPr>
          </a:p>
          <a:p>
            <a:pPr marL="517525" marR="0" indent="-344488" algn="just">
              <a:spcBef>
                <a:spcPct val="0"/>
              </a:spcBef>
              <a:spcAft>
                <a:spcPct val="0"/>
              </a:spcAft>
              <a:buAutoNum type="arabicPeriod" startAt="2"/>
            </a:pPr>
            <a:r>
              <a:rPr lang="en-US" dirty="0" smtClean="0">
                <a:ea typeface="Times New Roman"/>
              </a:rPr>
              <a:t> </a:t>
            </a:r>
            <a:r>
              <a:rPr lang="en-US" b="1" i="1" dirty="0" smtClean="0">
                <a:solidFill>
                  <a:srgbClr val="00B0F0"/>
                </a:solidFill>
                <a:ea typeface="Times New Roman"/>
              </a:rPr>
              <a:t>Discipline</a:t>
            </a:r>
            <a:r>
              <a:rPr lang="en-US" b="1" i="1" dirty="0">
                <a:solidFill>
                  <a:srgbClr val="00B0F0"/>
                </a:solidFill>
                <a:ea typeface="Times New Roman"/>
              </a:rPr>
              <a:t>.  </a:t>
            </a:r>
            <a:r>
              <a:rPr lang="en-US" dirty="0">
                <a:solidFill>
                  <a:schemeClr val="bg2">
                    <a:lumMod val="10000"/>
                  </a:schemeClr>
                </a:solidFill>
                <a:ea typeface="Times New Roman"/>
              </a:rPr>
              <a:t>The Union claims that the Employer disciplined or </a:t>
            </a:r>
            <a:r>
              <a:rPr lang="en-US" dirty="0" smtClean="0">
                <a:solidFill>
                  <a:schemeClr val="bg2">
                    <a:lumMod val="10000"/>
                  </a:schemeClr>
                </a:solidFill>
                <a:ea typeface="Times New Roman"/>
              </a:rPr>
              <a:t>terminated </a:t>
            </a:r>
            <a:r>
              <a:rPr lang="en-US" dirty="0">
                <a:solidFill>
                  <a:schemeClr val="bg2">
                    <a:lumMod val="10000"/>
                  </a:schemeClr>
                </a:solidFill>
                <a:ea typeface="Times New Roman"/>
              </a:rPr>
              <a:t>an employee without </a:t>
            </a:r>
            <a:r>
              <a:rPr lang="en-US" b="1" i="1" dirty="0">
                <a:solidFill>
                  <a:schemeClr val="bg2">
                    <a:lumMod val="10000"/>
                  </a:schemeClr>
                </a:solidFill>
                <a:ea typeface="Times New Roman"/>
              </a:rPr>
              <a:t>just cause</a:t>
            </a:r>
            <a:r>
              <a:rPr lang="en-US" dirty="0">
                <a:solidFill>
                  <a:schemeClr val="bg2">
                    <a:lumMod val="10000"/>
                  </a:schemeClr>
                </a:solidFill>
                <a:ea typeface="Times New Roman"/>
              </a:rPr>
              <a:t>.  </a:t>
            </a:r>
            <a:endParaRPr lang="en-US" dirty="0" smtClean="0">
              <a:solidFill>
                <a:schemeClr val="bg2">
                  <a:lumMod val="10000"/>
                </a:schemeClr>
              </a:solidFill>
              <a:ea typeface="Times New Roman"/>
            </a:endParaRPr>
          </a:p>
          <a:p>
            <a:pPr marL="974725" lvl="3" indent="-344488" algn="just">
              <a:spcBef>
                <a:spcPct val="0"/>
              </a:spcBef>
            </a:pPr>
            <a:r>
              <a:rPr lang="en-US" dirty="0" smtClean="0">
                <a:solidFill>
                  <a:schemeClr val="bg2">
                    <a:lumMod val="10000"/>
                  </a:schemeClr>
                </a:solidFill>
                <a:ea typeface="Times New Roman"/>
              </a:rPr>
              <a:t>The </a:t>
            </a:r>
            <a:r>
              <a:rPr lang="en-US" dirty="0">
                <a:solidFill>
                  <a:schemeClr val="bg2">
                    <a:lumMod val="10000"/>
                  </a:schemeClr>
                </a:solidFill>
                <a:ea typeface="Times New Roman"/>
              </a:rPr>
              <a:t>burden is on </a:t>
            </a:r>
            <a:r>
              <a:rPr lang="en-US" i="1" dirty="0">
                <a:solidFill>
                  <a:schemeClr val="bg2">
                    <a:lumMod val="10000"/>
                  </a:schemeClr>
                </a:solidFill>
                <a:ea typeface="Times New Roman"/>
              </a:rPr>
              <a:t>the Employer </a:t>
            </a:r>
            <a:r>
              <a:rPr lang="en-US" dirty="0">
                <a:solidFill>
                  <a:schemeClr val="bg2">
                    <a:lumMod val="10000"/>
                  </a:schemeClr>
                </a:solidFill>
                <a:ea typeface="Times New Roman"/>
              </a:rPr>
              <a:t>to establish that it had just cause to </a:t>
            </a:r>
            <a:r>
              <a:rPr lang="en-US" dirty="0" smtClean="0">
                <a:solidFill>
                  <a:schemeClr val="bg2">
                    <a:lumMod val="10000"/>
                  </a:schemeClr>
                </a:solidFill>
                <a:ea typeface="Times New Roman"/>
              </a:rPr>
              <a:t>discipline or terminate the </a:t>
            </a:r>
            <a:r>
              <a:rPr lang="en-US" dirty="0">
                <a:solidFill>
                  <a:schemeClr val="bg2">
                    <a:lumMod val="10000"/>
                  </a:schemeClr>
                </a:solidFill>
                <a:ea typeface="Times New Roman"/>
              </a:rPr>
              <a:t>employee</a:t>
            </a:r>
            <a:r>
              <a:rPr lang="en-US" dirty="0" smtClean="0">
                <a:solidFill>
                  <a:schemeClr val="bg2">
                    <a:lumMod val="10000"/>
                  </a:schemeClr>
                </a:solidFill>
                <a:ea typeface="Times New Roman"/>
              </a:rPr>
              <a:t>.  At an arbitratio</a:t>
            </a:r>
            <a:r>
              <a:rPr lang="en-US" dirty="0" smtClean="0">
                <a:ea typeface="Times New Roman"/>
              </a:rPr>
              <a:t>n hearing, the Employer presents its case first.</a:t>
            </a:r>
            <a:endParaRPr lang="en-US" dirty="0">
              <a:solidFill>
                <a:schemeClr val="bg2">
                  <a:lumMod val="10000"/>
                </a:schemeClr>
              </a:solidFill>
              <a:ea typeface="Times New Roman"/>
            </a:endParaRPr>
          </a:p>
          <a:p>
            <a:endParaRPr lang="en-US" dirty="0"/>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54</a:t>
            </a:fld>
            <a:endParaRPr lang="en-US">
              <a:solidFill>
                <a:srgbClr val="EEECE1">
                  <a:lumMod val="10000"/>
                </a:srgbClr>
              </a:solidFill>
            </a:endParaRPr>
          </a:p>
        </p:txBody>
      </p:sp>
    </p:spTree>
    <p:extLst>
      <p:ext uri="{BB962C8B-B14F-4D97-AF65-F5344CB8AC3E}">
        <p14:creationId xmlns:p14="http://schemas.microsoft.com/office/powerpoint/2010/main" val="151188391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fontScale="92500" lnSpcReduction="10000"/>
          </a:bodyPr>
          <a:lstStyle/>
          <a:p>
            <a:pPr algn="ctr">
              <a:spcBef>
                <a:spcPct val="0"/>
              </a:spcBef>
            </a:pPr>
            <a:r>
              <a:rPr lang="en-US" sz="2600" b="1" dirty="0">
                <a:solidFill>
                  <a:schemeClr val="bg2">
                    <a:lumMod val="10000"/>
                  </a:schemeClr>
                </a:solidFill>
                <a:ea typeface="Times New Roman"/>
              </a:rPr>
              <a:t>Causes </a:t>
            </a:r>
            <a:r>
              <a:rPr lang="en-US" sz="2600" b="1" dirty="0" smtClean="0">
                <a:solidFill>
                  <a:schemeClr val="bg2">
                    <a:lumMod val="10000"/>
                  </a:schemeClr>
                </a:solidFill>
                <a:ea typeface="Times New Roman"/>
              </a:rPr>
              <a:t>of </a:t>
            </a:r>
            <a:r>
              <a:rPr lang="en-US" sz="2600" b="1" dirty="0" smtClean="0">
                <a:solidFill>
                  <a:srgbClr val="C00000"/>
                </a:solidFill>
                <a:ea typeface="Times New Roman"/>
              </a:rPr>
              <a:t>contract interpretation </a:t>
            </a:r>
            <a:r>
              <a:rPr lang="en-US" sz="2600" b="1" dirty="0" smtClean="0">
                <a:solidFill>
                  <a:schemeClr val="bg2">
                    <a:lumMod val="10000"/>
                  </a:schemeClr>
                </a:solidFill>
                <a:ea typeface="Times New Roman"/>
              </a:rPr>
              <a:t>grievances</a:t>
            </a:r>
            <a:endParaRPr lang="en-US" sz="2600" dirty="0">
              <a:solidFill>
                <a:schemeClr val="bg2">
                  <a:lumMod val="10000"/>
                </a:schemeClr>
              </a:solidFill>
              <a:ea typeface="Times New Roman"/>
            </a:endParaRPr>
          </a:p>
          <a:p>
            <a:pPr>
              <a:spcBef>
                <a:spcPct val="0"/>
              </a:spcBef>
            </a:pPr>
            <a:r>
              <a:rPr lang="en-US" sz="2600" dirty="0">
                <a:solidFill>
                  <a:schemeClr val="bg2">
                    <a:lumMod val="10000"/>
                  </a:schemeClr>
                </a:solidFill>
                <a:ea typeface="Times New Roman"/>
              </a:rPr>
              <a:t> </a:t>
            </a:r>
          </a:p>
          <a:p>
            <a:pPr marL="971550" marR="0" indent="-514350">
              <a:spcBef>
                <a:spcPct val="0"/>
              </a:spcBef>
              <a:spcAft>
                <a:spcPct val="0"/>
              </a:spcAft>
              <a:buFont typeface="+mj-lt"/>
              <a:buAutoNum type="arabicPeriod"/>
            </a:pPr>
            <a:r>
              <a:rPr lang="en-US" sz="2600" dirty="0" smtClean="0">
                <a:solidFill>
                  <a:schemeClr val="bg2">
                    <a:lumMod val="10000"/>
                  </a:schemeClr>
                </a:solidFill>
                <a:ea typeface="Times New Roman"/>
              </a:rPr>
              <a:t>The </a:t>
            </a:r>
            <a:r>
              <a:rPr lang="en-US" sz="2600" dirty="0">
                <a:solidFill>
                  <a:schemeClr val="bg2">
                    <a:lumMod val="10000"/>
                  </a:schemeClr>
                </a:solidFill>
                <a:ea typeface="Times New Roman"/>
              </a:rPr>
              <a:t>Employer actually did not follow the contract.</a:t>
            </a:r>
          </a:p>
          <a:p>
            <a:pPr marL="971550" indent="-514350">
              <a:spcBef>
                <a:spcPct val="0"/>
              </a:spcBef>
              <a:buFont typeface="+mj-lt"/>
              <a:buAutoNum type="arabicPeriod"/>
            </a:pPr>
            <a:r>
              <a:rPr lang="en-US" sz="2600" dirty="0" smtClean="0">
                <a:solidFill>
                  <a:schemeClr val="bg2">
                    <a:lumMod val="10000"/>
                  </a:schemeClr>
                </a:solidFill>
                <a:ea typeface="Times New Roman"/>
              </a:rPr>
              <a:t>The </a:t>
            </a:r>
            <a:r>
              <a:rPr lang="en-US" sz="2600" dirty="0">
                <a:solidFill>
                  <a:schemeClr val="bg2">
                    <a:lumMod val="10000"/>
                  </a:schemeClr>
                </a:solidFill>
                <a:ea typeface="Times New Roman"/>
              </a:rPr>
              <a:t>contract is silent on the issue</a:t>
            </a:r>
            <a:r>
              <a:rPr lang="en-US" sz="2600" dirty="0" smtClean="0">
                <a:solidFill>
                  <a:schemeClr val="bg2">
                    <a:lumMod val="10000"/>
                  </a:schemeClr>
                </a:solidFill>
                <a:ea typeface="Times New Roman"/>
              </a:rPr>
              <a:t>.</a:t>
            </a:r>
          </a:p>
          <a:p>
            <a:pPr marL="1600200" lvl="2" algn="just">
              <a:spcBef>
                <a:spcPct val="0"/>
              </a:spcBef>
            </a:pPr>
            <a:r>
              <a:rPr lang="en-US" sz="2600" dirty="0" smtClean="0">
                <a:ea typeface="Times New Roman"/>
              </a:rPr>
              <a:t>This situation is often the source of union claims of “past practice.”</a:t>
            </a:r>
            <a:endParaRPr lang="en-US" sz="2600" dirty="0">
              <a:solidFill>
                <a:schemeClr val="bg2">
                  <a:lumMod val="10000"/>
                </a:schemeClr>
              </a:solidFill>
              <a:ea typeface="Times New Roman"/>
            </a:endParaRPr>
          </a:p>
          <a:p>
            <a:pPr marL="971550" marR="0" indent="-514350">
              <a:spcBef>
                <a:spcPct val="0"/>
              </a:spcBef>
              <a:spcAft>
                <a:spcPct val="0"/>
              </a:spcAft>
              <a:buFont typeface="+mj-lt"/>
              <a:buAutoNum type="arabicPeriod"/>
            </a:pPr>
            <a:r>
              <a:rPr lang="en-US" sz="2600" dirty="0" smtClean="0">
                <a:solidFill>
                  <a:schemeClr val="bg2">
                    <a:lumMod val="10000"/>
                  </a:schemeClr>
                </a:solidFill>
                <a:ea typeface="Times New Roman"/>
              </a:rPr>
              <a:t>There </a:t>
            </a:r>
            <a:r>
              <a:rPr lang="en-US" sz="2600" dirty="0">
                <a:solidFill>
                  <a:schemeClr val="bg2">
                    <a:lumMod val="10000"/>
                  </a:schemeClr>
                </a:solidFill>
                <a:ea typeface="Times New Roman"/>
              </a:rPr>
              <a:t>is language in the contract on the general issue, but the language does not answer the specific question one way or the other</a:t>
            </a:r>
            <a:r>
              <a:rPr lang="en-US" sz="2600" dirty="0" smtClean="0">
                <a:solidFill>
                  <a:schemeClr val="bg2">
                    <a:lumMod val="10000"/>
                  </a:schemeClr>
                </a:solidFill>
                <a:ea typeface="Times New Roman"/>
              </a:rPr>
              <a:t>.</a:t>
            </a:r>
            <a:endParaRPr lang="en-US" sz="2600" dirty="0">
              <a:solidFill>
                <a:schemeClr val="bg2">
                  <a:lumMod val="10000"/>
                </a:schemeClr>
              </a:solidFill>
              <a:ea typeface="Times New Roman"/>
            </a:endParaRPr>
          </a:p>
          <a:p>
            <a:pPr marL="971550" marR="0" indent="-514350">
              <a:spcBef>
                <a:spcPct val="0"/>
              </a:spcBef>
              <a:spcAft>
                <a:spcPct val="0"/>
              </a:spcAft>
              <a:buFont typeface="+mj-lt"/>
              <a:buAutoNum type="arabicPeriod"/>
            </a:pPr>
            <a:r>
              <a:rPr lang="en-US" sz="2600" dirty="0" smtClean="0">
                <a:solidFill>
                  <a:schemeClr val="bg2">
                    <a:lumMod val="10000"/>
                  </a:schemeClr>
                </a:solidFill>
                <a:ea typeface="Times New Roman"/>
              </a:rPr>
              <a:t>The </a:t>
            </a:r>
            <a:r>
              <a:rPr lang="en-US" sz="2600" dirty="0">
                <a:solidFill>
                  <a:schemeClr val="bg2">
                    <a:lumMod val="10000"/>
                  </a:schemeClr>
                </a:solidFill>
                <a:ea typeface="Times New Roman"/>
              </a:rPr>
              <a:t>Union must “take a stand” because the issue is important to the Union, or because the Union </a:t>
            </a:r>
            <a:r>
              <a:rPr lang="en-US" sz="2600" dirty="0" smtClean="0">
                <a:solidFill>
                  <a:schemeClr val="bg2">
                    <a:lumMod val="10000"/>
                  </a:schemeClr>
                </a:solidFill>
                <a:ea typeface="Times New Roman"/>
              </a:rPr>
              <a:t>is attempting to advance some particular agenda.</a:t>
            </a:r>
            <a:endParaRPr lang="en-US" sz="2600" dirty="0">
              <a:solidFill>
                <a:schemeClr val="bg2">
                  <a:lumMod val="10000"/>
                </a:schemeClr>
              </a:solidFill>
              <a:ea typeface="Times New Roman"/>
            </a:endParaRPr>
          </a:p>
          <a:p>
            <a:pPr marL="971550" marR="0" indent="-514350">
              <a:spcBef>
                <a:spcPct val="0"/>
              </a:spcBef>
              <a:spcAft>
                <a:spcPct val="0"/>
              </a:spcAft>
              <a:buFont typeface="+mj-lt"/>
              <a:buAutoNum type="arabicPeriod"/>
            </a:pPr>
            <a:r>
              <a:rPr lang="en-US" sz="2600" dirty="0" smtClean="0">
                <a:solidFill>
                  <a:schemeClr val="bg2">
                    <a:lumMod val="10000"/>
                  </a:schemeClr>
                </a:solidFill>
                <a:ea typeface="Times New Roman"/>
              </a:rPr>
              <a:t>The </a:t>
            </a:r>
            <a:r>
              <a:rPr lang="en-US" sz="2600" dirty="0">
                <a:solidFill>
                  <a:schemeClr val="bg2">
                    <a:lumMod val="10000"/>
                  </a:schemeClr>
                </a:solidFill>
                <a:ea typeface="Times New Roman"/>
              </a:rPr>
              <a:t>Union is simply mistaken as to the correct application of the contract.</a:t>
            </a:r>
          </a:p>
          <a:p>
            <a:pPr marL="457200"/>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55</a:t>
            </a:fld>
            <a:endParaRPr lang="en-US">
              <a:solidFill>
                <a:srgbClr val="EEECE1">
                  <a:lumMod val="10000"/>
                </a:srgbClr>
              </a:solidFill>
            </a:endParaRPr>
          </a:p>
        </p:txBody>
      </p:sp>
    </p:spTree>
    <p:extLst>
      <p:ext uri="{BB962C8B-B14F-4D97-AF65-F5344CB8AC3E}">
        <p14:creationId xmlns:p14="http://schemas.microsoft.com/office/powerpoint/2010/main" val="98053487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algn="ctr">
              <a:spcBef>
                <a:spcPct val="0"/>
              </a:spcBef>
            </a:pPr>
            <a:r>
              <a:rPr lang="en-US" b="1" dirty="0" smtClean="0">
                <a:solidFill>
                  <a:schemeClr val="bg2">
                    <a:lumMod val="10000"/>
                  </a:schemeClr>
                </a:solidFill>
                <a:ea typeface="Times New Roman"/>
              </a:rPr>
              <a:t>General types of Union claims in </a:t>
            </a:r>
            <a:r>
              <a:rPr lang="en-US" b="1" dirty="0" smtClean="0">
                <a:solidFill>
                  <a:srgbClr val="C00000"/>
                </a:solidFill>
                <a:ea typeface="Times New Roman"/>
              </a:rPr>
              <a:t>discipline</a:t>
            </a:r>
            <a:r>
              <a:rPr lang="en-US" b="1" dirty="0" smtClean="0">
                <a:solidFill>
                  <a:schemeClr val="bg2">
                    <a:lumMod val="10000"/>
                  </a:schemeClr>
                </a:solidFill>
                <a:ea typeface="Times New Roman"/>
              </a:rPr>
              <a:t> grievances</a:t>
            </a:r>
            <a:endParaRPr lang="en-US" dirty="0">
              <a:solidFill>
                <a:schemeClr val="bg2">
                  <a:lumMod val="10000"/>
                </a:schemeClr>
              </a:solidFill>
              <a:ea typeface="Times New Roman"/>
            </a:endParaRPr>
          </a:p>
          <a:p>
            <a:pPr>
              <a:spcBef>
                <a:spcPct val="0"/>
              </a:spcBef>
            </a:pPr>
            <a:r>
              <a:rPr lang="en-US" dirty="0">
                <a:solidFill>
                  <a:schemeClr val="bg2">
                    <a:lumMod val="10000"/>
                  </a:schemeClr>
                </a:solidFill>
                <a:ea typeface="Times New Roman"/>
              </a:rPr>
              <a:t> </a:t>
            </a:r>
          </a:p>
          <a:p>
            <a:pPr marL="971550" marR="0" indent="-514350">
              <a:spcBef>
                <a:spcPts val="300"/>
              </a:spcBef>
              <a:spcAft>
                <a:spcPts val="300"/>
              </a:spcAft>
              <a:buFont typeface="+mj-lt"/>
              <a:buAutoNum type="arabicPeriod"/>
            </a:pPr>
            <a:r>
              <a:rPr lang="en-US" dirty="0" smtClean="0">
                <a:solidFill>
                  <a:schemeClr val="bg2">
                    <a:lumMod val="10000"/>
                  </a:schemeClr>
                </a:solidFill>
                <a:ea typeface="Times New Roman"/>
              </a:rPr>
              <a:t>The employee didn’t do it.  </a:t>
            </a:r>
          </a:p>
          <a:p>
            <a:pPr marL="971550" marR="0" indent="-514350">
              <a:spcBef>
                <a:spcPts val="300"/>
              </a:spcBef>
              <a:spcAft>
                <a:spcPts val="300"/>
              </a:spcAft>
              <a:buFont typeface="+mj-lt"/>
              <a:buAutoNum type="arabicPeriod"/>
            </a:pPr>
            <a:r>
              <a:rPr lang="en-US" dirty="0" smtClean="0">
                <a:ea typeface="Times New Roman"/>
              </a:rPr>
              <a:t>The employee did it, but had no idea that it was against Employer rules or procedures.</a:t>
            </a:r>
            <a:endParaRPr lang="en-US" dirty="0">
              <a:solidFill>
                <a:schemeClr val="bg2">
                  <a:lumMod val="10000"/>
                </a:schemeClr>
              </a:solidFill>
              <a:ea typeface="Times New Roman"/>
            </a:endParaRPr>
          </a:p>
          <a:p>
            <a:pPr marL="971550" indent="-514350">
              <a:spcBef>
                <a:spcPts val="300"/>
              </a:spcBef>
              <a:spcAft>
                <a:spcPts val="300"/>
              </a:spcAft>
              <a:buFont typeface="+mj-lt"/>
              <a:buAutoNum type="arabicPeriod"/>
            </a:pPr>
            <a:r>
              <a:rPr lang="en-US" dirty="0" smtClean="0">
                <a:solidFill>
                  <a:schemeClr val="bg2">
                    <a:lumMod val="10000"/>
                  </a:schemeClr>
                </a:solidFill>
                <a:ea typeface="Times New Roman"/>
              </a:rPr>
              <a:t>The employee did it, but the level of discipline issued by the Employer was too severe.  </a:t>
            </a:r>
          </a:p>
          <a:p>
            <a:pPr marL="971550" indent="-514350">
              <a:spcBef>
                <a:spcPts val="300"/>
              </a:spcBef>
              <a:spcAft>
                <a:spcPts val="300"/>
              </a:spcAft>
              <a:buFont typeface="+mj-lt"/>
              <a:buAutoNum type="arabicPeriod"/>
            </a:pPr>
            <a:r>
              <a:rPr lang="en-US" dirty="0" smtClean="0">
                <a:ea typeface="Times New Roman"/>
              </a:rPr>
              <a:t>The employee did it, but other employees have done the same thing and received zero or lesser discipline.  </a:t>
            </a:r>
            <a:endParaRPr lang="en-US" dirty="0">
              <a:solidFill>
                <a:schemeClr val="bg2">
                  <a:lumMod val="10000"/>
                </a:schemeClr>
              </a:solidFill>
              <a:ea typeface="Times New Roman"/>
            </a:endParaRPr>
          </a:p>
          <a:p>
            <a:pPr marL="971550" marR="0" indent="-514350">
              <a:spcBef>
                <a:spcPts val="300"/>
              </a:spcBef>
              <a:spcAft>
                <a:spcPts val="300"/>
              </a:spcAft>
              <a:buFont typeface="+mj-lt"/>
              <a:buAutoNum type="arabicPeriod"/>
            </a:pPr>
            <a:r>
              <a:rPr lang="en-US" dirty="0" smtClean="0">
                <a:ea typeface="Times New Roman"/>
              </a:rPr>
              <a:t>The employee was denied his/her due process rights.  </a:t>
            </a:r>
            <a:endParaRPr lang="en-US" dirty="0">
              <a:solidFill>
                <a:schemeClr val="bg2">
                  <a:lumMod val="10000"/>
                </a:schemeClr>
              </a:solidFill>
              <a:ea typeface="Times New Roman"/>
            </a:endParaRPr>
          </a:p>
          <a:p>
            <a:pPr marL="457200"/>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56</a:t>
            </a:fld>
            <a:endParaRPr lang="en-US">
              <a:solidFill>
                <a:srgbClr val="EEECE1">
                  <a:lumMod val="10000"/>
                </a:srgbClr>
              </a:solidFill>
            </a:endParaRPr>
          </a:p>
        </p:txBody>
      </p:sp>
    </p:spTree>
    <p:extLst>
      <p:ext uri="{BB962C8B-B14F-4D97-AF65-F5344CB8AC3E}">
        <p14:creationId xmlns:p14="http://schemas.microsoft.com/office/powerpoint/2010/main" val="46206484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162051"/>
            <a:ext cx="8368393" cy="5222420"/>
          </a:xfrm>
        </p:spPr>
        <p:txBody>
          <a:bodyPr>
            <a:normAutofit/>
          </a:bodyPr>
          <a:lstStyle/>
          <a:p>
            <a:pPr lvl="0" algn="ctr">
              <a:spcBef>
                <a:spcPts val="0"/>
              </a:spcBef>
              <a:spcAft>
                <a:spcPts val="1200"/>
              </a:spcAft>
            </a:pPr>
            <a:r>
              <a:rPr lang="en-US" b="1" dirty="0" smtClean="0">
                <a:solidFill>
                  <a:srgbClr val="EEECE1">
                    <a:lumMod val="10000"/>
                  </a:srgbClr>
                </a:solidFill>
                <a:ea typeface="Times New Roman"/>
              </a:rPr>
              <a:t>Typical steps in the grievance process</a:t>
            </a:r>
          </a:p>
          <a:p>
            <a:pPr marL="457200" lvl="0" indent="-457200">
              <a:spcBef>
                <a:spcPct val="0"/>
              </a:spcBef>
              <a:buFont typeface="+mj-lt"/>
              <a:buAutoNum type="arabicParenR"/>
            </a:pPr>
            <a:r>
              <a:rPr lang="en-US" dirty="0" smtClean="0">
                <a:solidFill>
                  <a:srgbClr val="EEECE1">
                    <a:lumMod val="10000"/>
                  </a:srgbClr>
                </a:solidFill>
                <a:ea typeface="Times New Roman"/>
              </a:rPr>
              <a:t> </a:t>
            </a:r>
            <a:r>
              <a:rPr lang="en-US" b="1" i="1" dirty="0" smtClean="0">
                <a:solidFill>
                  <a:srgbClr val="0070C0"/>
                </a:solidFill>
                <a:ea typeface="Times New Roman"/>
              </a:rPr>
              <a:t>Informal discussion </a:t>
            </a:r>
            <a:r>
              <a:rPr lang="en-US" dirty="0" smtClean="0">
                <a:solidFill>
                  <a:srgbClr val="EEECE1">
                    <a:lumMod val="10000"/>
                  </a:srgbClr>
                </a:solidFill>
                <a:ea typeface="Times New Roman"/>
              </a:rPr>
              <a:t>between the employee and/or union steward and the supervisor / manager.</a:t>
            </a:r>
          </a:p>
          <a:p>
            <a:pPr marL="457200" lvl="0" indent="-457200">
              <a:spcBef>
                <a:spcPct val="0"/>
              </a:spcBef>
              <a:buFont typeface="+mj-lt"/>
              <a:buAutoNum type="arabicParenR"/>
            </a:pPr>
            <a:r>
              <a:rPr lang="en-US" dirty="0" smtClean="0">
                <a:solidFill>
                  <a:srgbClr val="EEECE1">
                    <a:lumMod val="10000"/>
                  </a:srgbClr>
                </a:solidFill>
                <a:ea typeface="Times New Roman"/>
              </a:rPr>
              <a:t>The Union submits or files the </a:t>
            </a:r>
            <a:r>
              <a:rPr lang="en-US" b="1" i="1" dirty="0" smtClean="0">
                <a:solidFill>
                  <a:srgbClr val="0070C0"/>
                </a:solidFill>
                <a:ea typeface="Times New Roman"/>
              </a:rPr>
              <a:t>written grievance</a:t>
            </a:r>
            <a:r>
              <a:rPr lang="en-US" dirty="0" smtClean="0">
                <a:solidFill>
                  <a:srgbClr val="EEECE1">
                    <a:lumMod val="10000"/>
                  </a:srgbClr>
                </a:solidFill>
                <a:ea typeface="Times New Roman"/>
              </a:rPr>
              <a:t>.</a:t>
            </a:r>
          </a:p>
          <a:p>
            <a:pPr marL="457200" lvl="0" indent="-457200">
              <a:spcBef>
                <a:spcPct val="0"/>
              </a:spcBef>
              <a:buFont typeface="+mj-lt"/>
              <a:buAutoNum type="arabicParenR"/>
            </a:pPr>
            <a:r>
              <a:rPr lang="en-US" dirty="0" smtClean="0">
                <a:solidFill>
                  <a:srgbClr val="EEECE1">
                    <a:lumMod val="10000"/>
                  </a:srgbClr>
                </a:solidFill>
                <a:ea typeface="Times New Roman"/>
              </a:rPr>
              <a:t>The parties hold a</a:t>
            </a:r>
            <a:r>
              <a:rPr lang="en-US" b="1" i="1" dirty="0" smtClean="0">
                <a:solidFill>
                  <a:srgbClr val="0070C0"/>
                </a:solidFill>
                <a:ea typeface="Times New Roman"/>
              </a:rPr>
              <a:t> grievance meeting </a:t>
            </a:r>
            <a:r>
              <a:rPr lang="en-US" dirty="0" smtClean="0">
                <a:solidFill>
                  <a:srgbClr val="EEECE1">
                    <a:lumMod val="10000"/>
                  </a:srgbClr>
                </a:solidFill>
                <a:ea typeface="Times New Roman"/>
              </a:rPr>
              <a:t>to discuss the grievance.</a:t>
            </a:r>
          </a:p>
          <a:p>
            <a:pPr marL="457200" lvl="0" indent="-457200">
              <a:spcBef>
                <a:spcPct val="0"/>
              </a:spcBef>
              <a:buFont typeface="+mj-lt"/>
              <a:buAutoNum type="arabicParenR"/>
            </a:pPr>
            <a:r>
              <a:rPr lang="en-US" dirty="0" smtClean="0">
                <a:solidFill>
                  <a:srgbClr val="EEECE1">
                    <a:lumMod val="10000"/>
                  </a:srgbClr>
                </a:solidFill>
                <a:ea typeface="Times New Roman"/>
              </a:rPr>
              <a:t>The Employer sends a </a:t>
            </a:r>
            <a:r>
              <a:rPr lang="en-US" b="1" i="1" dirty="0" smtClean="0">
                <a:solidFill>
                  <a:srgbClr val="0070C0"/>
                </a:solidFill>
                <a:ea typeface="Times New Roman"/>
              </a:rPr>
              <a:t>written response </a:t>
            </a:r>
            <a:r>
              <a:rPr lang="en-US" dirty="0" smtClean="0">
                <a:solidFill>
                  <a:srgbClr val="EEECE1">
                    <a:lumMod val="10000"/>
                  </a:srgbClr>
                </a:solidFill>
                <a:ea typeface="Times New Roman"/>
              </a:rPr>
              <a:t>to the Union’s grievance.</a:t>
            </a:r>
          </a:p>
          <a:p>
            <a:pPr marL="457200" lvl="0" indent="-457200">
              <a:spcBef>
                <a:spcPct val="0"/>
              </a:spcBef>
              <a:buFont typeface="+mj-lt"/>
              <a:buAutoNum type="arabicParenR"/>
            </a:pPr>
            <a:r>
              <a:rPr lang="en-US" dirty="0" smtClean="0">
                <a:solidFill>
                  <a:srgbClr val="EEECE1">
                    <a:lumMod val="10000"/>
                  </a:srgbClr>
                </a:solidFill>
                <a:ea typeface="Times New Roman"/>
              </a:rPr>
              <a:t>The Union sends a letter to the Employer, </a:t>
            </a:r>
            <a:r>
              <a:rPr lang="en-US" b="1" i="1" dirty="0">
                <a:solidFill>
                  <a:srgbClr val="0070C0"/>
                </a:solidFill>
                <a:ea typeface="Times New Roman"/>
              </a:rPr>
              <a:t>d</a:t>
            </a:r>
            <a:r>
              <a:rPr lang="en-US" b="1" i="1" dirty="0" smtClean="0">
                <a:solidFill>
                  <a:srgbClr val="0070C0"/>
                </a:solidFill>
                <a:ea typeface="Times New Roman"/>
              </a:rPr>
              <a:t>emanding to arbitrate</a:t>
            </a:r>
            <a:r>
              <a:rPr lang="en-US" b="1" i="1" dirty="0" smtClean="0">
                <a:solidFill>
                  <a:srgbClr val="EEECE1">
                    <a:lumMod val="10000"/>
                  </a:srgbClr>
                </a:solidFill>
                <a:ea typeface="Times New Roman"/>
              </a:rPr>
              <a:t> </a:t>
            </a:r>
            <a:r>
              <a:rPr lang="en-US" dirty="0" smtClean="0">
                <a:solidFill>
                  <a:srgbClr val="EEECE1">
                    <a:lumMod val="10000"/>
                  </a:srgbClr>
                </a:solidFill>
                <a:ea typeface="Times New Roman"/>
              </a:rPr>
              <a:t>the grievance.  </a:t>
            </a:r>
          </a:p>
          <a:p>
            <a:pPr marL="457200" lvl="0" indent="-457200">
              <a:spcBef>
                <a:spcPct val="0"/>
              </a:spcBef>
              <a:buFont typeface="+mj-lt"/>
              <a:buAutoNum type="arabicParenR"/>
            </a:pPr>
            <a:r>
              <a:rPr lang="en-US" dirty="0" smtClean="0">
                <a:solidFill>
                  <a:srgbClr val="EEECE1">
                    <a:lumMod val="10000"/>
                  </a:srgbClr>
                </a:solidFill>
                <a:ea typeface="Times New Roman"/>
              </a:rPr>
              <a:t> </a:t>
            </a:r>
            <a:r>
              <a:rPr lang="en-US" b="1" i="1" dirty="0" smtClean="0">
                <a:solidFill>
                  <a:srgbClr val="0070C0"/>
                </a:solidFill>
                <a:ea typeface="Times New Roman"/>
              </a:rPr>
              <a:t>Arbitration</a:t>
            </a:r>
            <a:r>
              <a:rPr lang="en-US" b="1" i="1" dirty="0" smtClean="0">
                <a:solidFill>
                  <a:srgbClr val="EEECE1">
                    <a:lumMod val="10000"/>
                  </a:srgbClr>
                </a:solidFill>
                <a:ea typeface="Times New Roman"/>
              </a:rPr>
              <a:t> – </a:t>
            </a:r>
            <a:r>
              <a:rPr lang="en-US" dirty="0" smtClean="0">
                <a:solidFill>
                  <a:srgbClr val="EEECE1">
                    <a:lumMod val="10000"/>
                  </a:srgbClr>
                </a:solidFill>
                <a:ea typeface="Times New Roman"/>
              </a:rPr>
              <a:t>The Employer and the Union present their evidence and arguments to a neutral arbitrator at a hearing; the arbitrator hears the case and issues a decision a/k/a the arbitrator’s </a:t>
            </a:r>
            <a:r>
              <a:rPr lang="en-US" b="1" i="1" dirty="0" smtClean="0">
                <a:solidFill>
                  <a:srgbClr val="0070C0"/>
                </a:solidFill>
                <a:ea typeface="Times New Roman"/>
              </a:rPr>
              <a:t>award</a:t>
            </a:r>
            <a:r>
              <a:rPr lang="en-US" dirty="0" smtClean="0">
                <a:solidFill>
                  <a:srgbClr val="EEECE1">
                    <a:lumMod val="10000"/>
                  </a:srgbClr>
                </a:solidFill>
                <a:ea typeface="Times New Roman"/>
              </a:rPr>
              <a:t>.</a:t>
            </a:r>
            <a:endParaRPr lang="en-US"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57</a:t>
            </a:fld>
            <a:endParaRPr lang="en-US">
              <a:solidFill>
                <a:srgbClr val="EEECE1">
                  <a:lumMod val="10000"/>
                </a:srgbClr>
              </a:solidFill>
            </a:endParaRPr>
          </a:p>
        </p:txBody>
      </p:sp>
    </p:spTree>
    <p:extLst>
      <p:ext uri="{BB962C8B-B14F-4D97-AF65-F5344CB8AC3E}">
        <p14:creationId xmlns:p14="http://schemas.microsoft.com/office/powerpoint/2010/main" val="30643995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lvl="0" algn="ctr">
              <a:spcBef>
                <a:spcPct val="0"/>
              </a:spcBef>
            </a:pPr>
            <a:r>
              <a:rPr lang="en-US" sz="3000" b="1" dirty="0" smtClean="0">
                <a:solidFill>
                  <a:srgbClr val="EEECE1">
                    <a:lumMod val="10000"/>
                  </a:srgbClr>
                </a:solidFill>
                <a:ea typeface="Times New Roman"/>
              </a:rPr>
              <a:t>Blasting-off Fireworks in the </a:t>
            </a:r>
            <a:r>
              <a:rPr lang="en-US" sz="3000" b="1" dirty="0" err="1" smtClean="0">
                <a:solidFill>
                  <a:srgbClr val="EEECE1">
                    <a:lumMod val="10000"/>
                  </a:srgbClr>
                </a:solidFill>
                <a:ea typeface="Times New Roman"/>
              </a:rPr>
              <a:t>CocoaNana</a:t>
            </a:r>
            <a:r>
              <a:rPr lang="en-US" sz="3000" b="1" dirty="0" smtClean="0">
                <a:solidFill>
                  <a:srgbClr val="EEECE1">
                    <a:lumMod val="10000"/>
                  </a:srgbClr>
                </a:solidFill>
                <a:ea typeface="Times New Roman"/>
              </a:rPr>
              <a:t> Parking Lot</a:t>
            </a:r>
          </a:p>
          <a:p>
            <a:pPr lvl="0" algn="ctr">
              <a:spcBef>
                <a:spcPct val="0"/>
              </a:spcBef>
            </a:pPr>
            <a:endParaRPr lang="en-US" sz="3300" b="1" dirty="0" smtClean="0">
              <a:solidFill>
                <a:srgbClr val="EEECE1">
                  <a:lumMod val="10000"/>
                </a:srgbClr>
              </a:solidFill>
              <a:ea typeface="Times New Roman"/>
            </a:endParaRPr>
          </a:p>
          <a:p>
            <a:pPr lvl="0" algn="ctr">
              <a:spcBef>
                <a:spcPct val="0"/>
              </a:spcBef>
            </a:pPr>
            <a:endParaRPr lang="en-US" sz="3300" b="1" dirty="0" smtClean="0">
              <a:solidFill>
                <a:srgbClr val="EEECE1">
                  <a:lumMod val="10000"/>
                </a:srgbClr>
              </a:solidFill>
              <a:ea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76" y="2072026"/>
            <a:ext cx="1752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59" y="2840135"/>
            <a:ext cx="6379741"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744" y="1714499"/>
            <a:ext cx="1953039" cy="195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58</a:t>
            </a:fld>
            <a:endParaRPr lang="en-US">
              <a:solidFill>
                <a:srgbClr val="EEECE1">
                  <a:lumMod val="10000"/>
                </a:srgbClr>
              </a:solidFill>
            </a:endParaRPr>
          </a:p>
        </p:txBody>
      </p:sp>
    </p:spTree>
    <p:extLst>
      <p:ext uri="{BB962C8B-B14F-4D97-AF65-F5344CB8AC3E}">
        <p14:creationId xmlns:p14="http://schemas.microsoft.com/office/powerpoint/2010/main" val="40354212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rIns="91440">
            <a:normAutofit fontScale="55000" lnSpcReduction="20000"/>
          </a:bodyPr>
          <a:lstStyle/>
          <a:p>
            <a:pPr lvl="0" algn="ctr">
              <a:spcBef>
                <a:spcPct val="0"/>
              </a:spcBef>
            </a:pPr>
            <a:endParaRPr lang="en-US" sz="3300" b="1" dirty="0" smtClean="0">
              <a:solidFill>
                <a:srgbClr val="EEECE1">
                  <a:lumMod val="10000"/>
                </a:srgbClr>
              </a:solidFill>
              <a:ea typeface="Times New Roman"/>
            </a:endParaRPr>
          </a:p>
          <a:p>
            <a:pPr algn="just"/>
            <a:r>
              <a:rPr lang="en-US" sz="3500" dirty="0" err="1"/>
              <a:t>CocoaNana</a:t>
            </a:r>
            <a:r>
              <a:rPr lang="en-US" sz="3500" dirty="0"/>
              <a:t> Company (“</a:t>
            </a:r>
            <a:r>
              <a:rPr lang="en-US" sz="3500" dirty="0" err="1"/>
              <a:t>CocoaNana</a:t>
            </a:r>
            <a:r>
              <a:rPr lang="en-US" sz="3500" dirty="0"/>
              <a:t>” or “the Company”) produces, bottles, and sells drinkable yogurt that combines the delicious flavors of banana and chocolate.  </a:t>
            </a:r>
            <a:r>
              <a:rPr lang="en-US" sz="3500" dirty="0" err="1"/>
              <a:t>CocoaNana</a:t>
            </a:r>
            <a:r>
              <a:rPr lang="en-US" sz="3500" dirty="0"/>
              <a:t> operates a facility located in Albert Lea, Minnesota.  (The bananas are shipped from Central America.)</a:t>
            </a:r>
          </a:p>
          <a:p>
            <a:pPr algn="just"/>
            <a:r>
              <a:rPr lang="en-US" sz="1300" dirty="0"/>
              <a:t> </a:t>
            </a:r>
          </a:p>
          <a:p>
            <a:pPr algn="just"/>
            <a:r>
              <a:rPr lang="en-US" sz="3500" dirty="0"/>
              <a:t>For approximately 20 years, the production and maintenance employees at </a:t>
            </a:r>
            <a:r>
              <a:rPr lang="en-US" sz="3500" dirty="0" err="1" smtClean="0"/>
              <a:t>CocoaNana’s</a:t>
            </a:r>
            <a:r>
              <a:rPr lang="en-US" sz="3500" dirty="0" smtClean="0"/>
              <a:t> </a:t>
            </a:r>
            <a:r>
              <a:rPr lang="en-US" sz="3500" dirty="0"/>
              <a:t>Albert Lea facility have been represented for purposes of collective bargaining by Food Production Workers of America (</a:t>
            </a:r>
            <a:r>
              <a:rPr lang="en-US" sz="3500" dirty="0" err="1"/>
              <a:t>FoPWA</a:t>
            </a:r>
            <a:r>
              <a:rPr lang="en-US" sz="3500" dirty="0"/>
              <a:t>), Local 355.  There are approximately 100 employees in the bargaining unit.  </a:t>
            </a:r>
          </a:p>
          <a:p>
            <a:pPr algn="just"/>
            <a:r>
              <a:rPr lang="en-US" sz="1300" dirty="0"/>
              <a:t> </a:t>
            </a:r>
          </a:p>
          <a:p>
            <a:pPr algn="just"/>
            <a:r>
              <a:rPr lang="en-US" sz="3500" dirty="0"/>
              <a:t>The parties are mid-term in a three-year collective bargaining agreement.  </a:t>
            </a:r>
          </a:p>
          <a:p>
            <a:pPr algn="just"/>
            <a:r>
              <a:rPr lang="en-US" sz="1300" dirty="0"/>
              <a:t> </a:t>
            </a:r>
          </a:p>
          <a:p>
            <a:pPr algn="just"/>
            <a:r>
              <a:rPr lang="en-US" sz="3500" dirty="0"/>
              <a:t>The Company maintains a list of Plant Rules, which is posted near the time clock and in the breakroom.  There are 18 rules on this list, including the following</a:t>
            </a:r>
            <a:r>
              <a:rPr lang="en-US" sz="3500" dirty="0" smtClean="0"/>
              <a:t>:</a:t>
            </a:r>
          </a:p>
          <a:p>
            <a:pPr algn="just"/>
            <a:endParaRPr lang="en-US" sz="3500" dirty="0" smtClean="0"/>
          </a:p>
          <a:p>
            <a:pPr marL="1371600" marR="914400" indent="-742950">
              <a:spcBef>
                <a:spcPts val="0"/>
              </a:spcBef>
            </a:pPr>
            <a:r>
              <a:rPr lang="en-US" sz="3500" dirty="0">
                <a:solidFill>
                  <a:srgbClr val="1E1C11"/>
                </a:solidFill>
                <a:latin typeface="Calibri"/>
                <a:ea typeface="Calibri"/>
              </a:rPr>
              <a:t>#16	Employees are prohibited from possessing fireworks on company premises.   Any employee lighting-off fireworks on company property is subject to immediate termination from employment.</a:t>
            </a:r>
            <a:endParaRPr lang="en-US" sz="3500" dirty="0">
              <a:latin typeface="Times New Roman"/>
              <a:ea typeface="Times New Roman"/>
            </a:endParaRPr>
          </a:p>
          <a:p>
            <a:pPr algn="just"/>
            <a:endParaRPr lang="en-US" sz="3500" dirty="0"/>
          </a:p>
          <a:p>
            <a:pPr algn="just"/>
            <a:endParaRPr lang="en-US" sz="3500" dirty="0" smtClean="0"/>
          </a:p>
          <a:p>
            <a:pPr algn="just"/>
            <a:endParaRPr lang="en-US" dirty="0">
              <a:solidFill>
                <a:srgbClr val="EEECE1">
                  <a:lumMod val="10000"/>
                </a:srgbClr>
              </a:solidFill>
            </a:endParaRPr>
          </a:p>
          <a:p>
            <a:pPr algn="just"/>
            <a:endParaRPr lang="en-US" sz="3500" dirty="0" smtClean="0">
              <a:solidFill>
                <a:srgbClr val="EEECE1">
                  <a:lumMod val="10000"/>
                </a:srgbClr>
              </a:solidFill>
            </a:endParaRPr>
          </a:p>
          <a:p>
            <a:pPr algn="just"/>
            <a:endParaRPr lang="en-US" sz="3500" dirty="0">
              <a:solidFill>
                <a:srgbClr val="EEECE1">
                  <a:lumMod val="10000"/>
                </a:srgbClr>
              </a:solidFill>
            </a:endParaRPr>
          </a:p>
          <a:p>
            <a:pPr algn="just"/>
            <a:endParaRPr lang="en-US" sz="3500" dirty="0" smtClean="0">
              <a:solidFill>
                <a:srgbClr val="EEECE1">
                  <a:lumMod val="10000"/>
                </a:srgbClr>
              </a:solidFill>
            </a:endParaRPr>
          </a:p>
          <a:p>
            <a:pPr algn="just"/>
            <a:endParaRPr lang="en-US" sz="3500" dirty="0"/>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59</a:t>
            </a:fld>
            <a:endParaRPr lang="en-US">
              <a:solidFill>
                <a:srgbClr val="EEECE1">
                  <a:lumMod val="10000"/>
                </a:srgbClr>
              </a:solidFill>
            </a:endParaRPr>
          </a:p>
        </p:txBody>
      </p:sp>
    </p:spTree>
    <p:extLst>
      <p:ext uri="{BB962C8B-B14F-4D97-AF65-F5344CB8AC3E}">
        <p14:creationId xmlns:p14="http://schemas.microsoft.com/office/powerpoint/2010/main" val="1125280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Board Composition</a:t>
            </a:r>
            <a:endParaRPr lang="en-US" dirty="0"/>
          </a:p>
        </p:txBody>
      </p:sp>
      <p:pic>
        <p:nvPicPr>
          <p:cNvPr id="17" name="Picture 16">
            <a:extLst>
              <a:ext uri="{FF2B5EF4-FFF2-40B4-BE49-F238E27FC236}">
                <a16:creationId xmlns:p14="http://schemas.microsoft.com/office/powerpoint/2010/main" xmlns:p15="http://schemas.microsoft.com/office/powerpoint/2012/main" xmlns:a16="http://schemas.microsoft.com/office/drawing/2014/main" xmlns="" id="{9EA424A7-0BD0-A749-BAF7-F5EFD00FC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28" y="2110213"/>
            <a:ext cx="915919" cy="1346723"/>
          </a:xfrm>
          <a:prstGeom prst="rect">
            <a:avLst/>
          </a:prstGeom>
        </p:spPr>
      </p:pic>
      <p:pic>
        <p:nvPicPr>
          <p:cNvPr id="19" name="Picture 18">
            <a:extLst>
              <a:ext uri="{FF2B5EF4-FFF2-40B4-BE49-F238E27FC236}">
                <a16:creationId xmlns:p14="http://schemas.microsoft.com/office/powerpoint/2010/main" xmlns:p15="http://schemas.microsoft.com/office/powerpoint/2012/main" xmlns:a16="http://schemas.microsoft.com/office/drawing/2014/main" xmlns="" id="{06B982B3-1966-9D4E-BEFE-B135F12E16AD}"/>
              </a:ext>
            </a:extLst>
          </p:cNvPr>
          <p:cNvPicPr>
            <a:picLocks noChangeAspect="1"/>
          </p:cNvPicPr>
          <p:nvPr/>
        </p:nvPicPr>
        <p:blipFill>
          <a:blip r:embed="rId3"/>
          <a:stretch>
            <a:fillRect/>
          </a:stretch>
        </p:blipFill>
        <p:spPr>
          <a:xfrm>
            <a:off x="5607875" y="2163771"/>
            <a:ext cx="923894" cy="1310239"/>
          </a:xfrm>
          <a:prstGeom prst="rect">
            <a:avLst/>
          </a:prstGeom>
        </p:spPr>
      </p:pic>
      <p:pic>
        <p:nvPicPr>
          <p:cNvPr id="20" name="Picture 19">
            <a:extLst>
              <a:ext uri="{FF2B5EF4-FFF2-40B4-BE49-F238E27FC236}">
                <a16:creationId xmlns:p14="http://schemas.microsoft.com/office/powerpoint/2010/main" xmlns:p15="http://schemas.microsoft.com/office/powerpoint/2012/main" xmlns:a16="http://schemas.microsoft.com/office/drawing/2014/main" xmlns="" id="{9CD07BE2-B036-E244-8FA5-5485E3BB23C9}"/>
              </a:ext>
            </a:extLst>
          </p:cNvPr>
          <p:cNvPicPr>
            <a:picLocks noChangeAspect="1"/>
          </p:cNvPicPr>
          <p:nvPr/>
        </p:nvPicPr>
        <p:blipFill>
          <a:blip r:embed="rId4"/>
          <a:stretch>
            <a:fillRect/>
          </a:stretch>
        </p:blipFill>
        <p:spPr>
          <a:xfrm>
            <a:off x="1806837" y="4555758"/>
            <a:ext cx="852110" cy="1159820"/>
          </a:xfrm>
          <a:prstGeom prst="rect">
            <a:avLst/>
          </a:prstGeom>
        </p:spPr>
      </p:pic>
      <p:pic>
        <p:nvPicPr>
          <p:cNvPr id="21" name="Picture 20">
            <a:extLst>
              <a:ext uri="{FF2B5EF4-FFF2-40B4-BE49-F238E27FC236}">
                <a16:creationId xmlns:p14="http://schemas.microsoft.com/office/powerpoint/2010/main" xmlns:p15="http://schemas.microsoft.com/office/powerpoint/2012/main" xmlns:a16="http://schemas.microsoft.com/office/drawing/2014/main" xmlns="" id="{A0290E32-2D21-D848-9320-BFE7F79FAE4D}"/>
              </a:ext>
            </a:extLst>
          </p:cNvPr>
          <p:cNvPicPr>
            <a:picLocks noChangeAspect="1"/>
          </p:cNvPicPr>
          <p:nvPr/>
        </p:nvPicPr>
        <p:blipFill>
          <a:blip r:embed="rId5"/>
          <a:stretch>
            <a:fillRect/>
          </a:stretch>
        </p:blipFill>
        <p:spPr>
          <a:xfrm>
            <a:off x="4088426" y="4550733"/>
            <a:ext cx="1093173" cy="1159820"/>
          </a:xfrm>
          <a:prstGeom prst="rect">
            <a:avLst/>
          </a:prstGeom>
        </p:spPr>
      </p:pic>
      <p:pic>
        <p:nvPicPr>
          <p:cNvPr id="22" name="Picture 21">
            <a:extLst>
              <a:ext uri="{FF2B5EF4-FFF2-40B4-BE49-F238E27FC236}">
                <a16:creationId xmlns:p14="http://schemas.microsoft.com/office/powerpoint/2010/main" xmlns:p15="http://schemas.microsoft.com/office/powerpoint/2012/main" xmlns:a16="http://schemas.microsoft.com/office/drawing/2014/main" xmlns="" id="{9609B90E-2247-BA43-9763-25CC77604C4D}"/>
              </a:ext>
            </a:extLst>
          </p:cNvPr>
          <p:cNvPicPr>
            <a:picLocks noChangeAspect="1"/>
          </p:cNvPicPr>
          <p:nvPr/>
        </p:nvPicPr>
        <p:blipFill>
          <a:blip r:embed="rId6"/>
          <a:srcRect l="7669" t="11676"/>
          <a:stretch>
            <a:fillRect/>
          </a:stretch>
        </p:blipFill>
        <p:spPr>
          <a:xfrm>
            <a:off x="6518444" y="4554751"/>
            <a:ext cx="1025356" cy="1159820"/>
          </a:xfrm>
          <a:prstGeom prst="rect">
            <a:avLst/>
          </a:prstGeom>
        </p:spPr>
      </p:pic>
      <p:sp>
        <p:nvSpPr>
          <p:cNvPr id="23" name="TextBox 22">
            <a:extLst>
              <a:ext uri="{FF2B5EF4-FFF2-40B4-BE49-F238E27FC236}">
                <a16:creationId xmlns:p14="http://schemas.microsoft.com/office/powerpoint/2010/main" xmlns:p15="http://schemas.microsoft.com/office/powerpoint/2012/main" xmlns:a16="http://schemas.microsoft.com/office/drawing/2014/main" xmlns="" id="{A03E421E-F3C9-1241-905C-0069C2889214}"/>
              </a:ext>
            </a:extLst>
          </p:cNvPr>
          <p:cNvSpPr txBox="1"/>
          <p:nvPr/>
        </p:nvSpPr>
        <p:spPr>
          <a:xfrm>
            <a:off x="1143000" y="5925628"/>
            <a:ext cx="2133600" cy="584775"/>
          </a:xfrm>
          <a:prstGeom prst="rect">
            <a:avLst/>
          </a:prstGeom>
          <a:noFill/>
        </p:spPr>
        <p:txBody>
          <a:bodyPr wrap="square" rtlCol="0">
            <a:spAutoFit/>
          </a:bodyPr>
          <a:lstStyle/>
          <a:p>
            <a:pPr algn="ctr"/>
            <a:r>
              <a:rPr lang="en-US" sz="1200" dirty="0">
                <a:cs typeface="Arial" panose="020B0604020202020204" pitchFamily="34" charset="0"/>
              </a:rPr>
              <a:t>William Emanuel (R)</a:t>
            </a:r>
          </a:p>
          <a:p>
            <a:pPr algn="ctr"/>
            <a:r>
              <a:rPr lang="en-US" sz="1000" dirty="0">
                <a:cs typeface="Arial" panose="020B0604020202020204" pitchFamily="34" charset="0"/>
              </a:rPr>
              <a:t>Member</a:t>
            </a:r>
          </a:p>
          <a:p>
            <a:pPr algn="ctr"/>
            <a:r>
              <a:rPr lang="en-US" sz="1000" dirty="0">
                <a:cs typeface="Arial" panose="020B0604020202020204" pitchFamily="34" charset="0"/>
              </a:rPr>
              <a:t>Term Expiration </a:t>
            </a:r>
            <a:r>
              <a:rPr lang="mr-IN" sz="1000" dirty="0"/>
              <a:t>–</a:t>
            </a:r>
            <a:r>
              <a:rPr lang="en-US" sz="1000" dirty="0">
                <a:cs typeface="Arial" panose="020B0604020202020204" pitchFamily="34" charset="0"/>
              </a:rPr>
              <a:t> August 27, 2021</a:t>
            </a:r>
          </a:p>
        </p:txBody>
      </p:sp>
      <p:sp>
        <p:nvSpPr>
          <p:cNvPr id="24" name="TextBox 23">
            <a:extLst>
              <a:ext uri="{FF2B5EF4-FFF2-40B4-BE49-F238E27FC236}">
                <a16:creationId xmlns:p14="http://schemas.microsoft.com/office/powerpoint/2010/main" xmlns:p15="http://schemas.microsoft.com/office/powerpoint/2012/main" xmlns:a16="http://schemas.microsoft.com/office/drawing/2014/main" xmlns="" id="{9586442E-ED1F-B047-963B-77097548F8FC}"/>
              </a:ext>
            </a:extLst>
          </p:cNvPr>
          <p:cNvSpPr txBox="1"/>
          <p:nvPr/>
        </p:nvSpPr>
        <p:spPr>
          <a:xfrm>
            <a:off x="2057400" y="3680936"/>
            <a:ext cx="2265543" cy="584775"/>
          </a:xfrm>
          <a:prstGeom prst="rect">
            <a:avLst/>
          </a:prstGeom>
          <a:noFill/>
        </p:spPr>
        <p:txBody>
          <a:bodyPr wrap="square" rtlCol="0">
            <a:spAutoFit/>
          </a:bodyPr>
          <a:lstStyle/>
          <a:p>
            <a:pPr algn="ctr"/>
            <a:r>
              <a:rPr lang="en-US" sz="1200" dirty="0">
                <a:cs typeface="Arial" panose="020B0604020202020204" pitchFamily="34" charset="0"/>
              </a:rPr>
              <a:t>Lauren </a:t>
            </a:r>
            <a:r>
              <a:rPr lang="en-US" sz="1200" dirty="0" err="1">
                <a:cs typeface="Arial" panose="020B0604020202020204" pitchFamily="34" charset="0"/>
              </a:rPr>
              <a:t>McFerran</a:t>
            </a:r>
            <a:r>
              <a:rPr lang="en-US" sz="1200" dirty="0">
                <a:cs typeface="Arial" panose="020B0604020202020204" pitchFamily="34" charset="0"/>
              </a:rPr>
              <a:t> (D)</a:t>
            </a:r>
          </a:p>
          <a:p>
            <a:pPr algn="ctr"/>
            <a:r>
              <a:rPr lang="en-US" sz="1000" dirty="0">
                <a:cs typeface="Arial" panose="020B0604020202020204" pitchFamily="34" charset="0"/>
              </a:rPr>
              <a:t>Member</a:t>
            </a:r>
          </a:p>
          <a:p>
            <a:pPr algn="ctr"/>
            <a:r>
              <a:rPr lang="en-US" sz="1000" dirty="0">
                <a:cs typeface="Arial" panose="020B0604020202020204" pitchFamily="34" charset="0"/>
              </a:rPr>
              <a:t>Term Expiration </a:t>
            </a:r>
            <a:r>
              <a:rPr lang="mr-IN" sz="1000" dirty="0"/>
              <a:t>–</a:t>
            </a:r>
            <a:r>
              <a:rPr lang="en-US" sz="1000" dirty="0">
                <a:cs typeface="Arial" panose="020B0604020202020204" pitchFamily="34" charset="0"/>
              </a:rPr>
              <a:t> December 16, 2019</a:t>
            </a:r>
          </a:p>
        </p:txBody>
      </p:sp>
      <p:sp>
        <p:nvSpPr>
          <p:cNvPr id="26" name="TextBox 25">
            <a:extLst>
              <a:ext uri="{FF2B5EF4-FFF2-40B4-BE49-F238E27FC236}">
                <a16:creationId xmlns:p14="http://schemas.microsoft.com/office/powerpoint/2010/main" xmlns:p15="http://schemas.microsoft.com/office/powerpoint/2012/main" xmlns:a16="http://schemas.microsoft.com/office/drawing/2014/main" xmlns="" id="{A085151A-4864-4544-8918-F77CFB2E440E}"/>
              </a:ext>
            </a:extLst>
          </p:cNvPr>
          <p:cNvSpPr txBox="1"/>
          <p:nvPr/>
        </p:nvSpPr>
        <p:spPr>
          <a:xfrm>
            <a:off x="5083970" y="3610885"/>
            <a:ext cx="2155030" cy="584775"/>
          </a:xfrm>
          <a:prstGeom prst="rect">
            <a:avLst/>
          </a:prstGeom>
          <a:noFill/>
        </p:spPr>
        <p:txBody>
          <a:bodyPr wrap="square" rtlCol="0">
            <a:spAutoFit/>
          </a:bodyPr>
          <a:lstStyle/>
          <a:p>
            <a:pPr algn="ctr"/>
            <a:r>
              <a:rPr lang="en-US" sz="1200" dirty="0"/>
              <a:t>Marvin Kaplan (R)</a:t>
            </a:r>
          </a:p>
          <a:p>
            <a:pPr algn="ctr"/>
            <a:r>
              <a:rPr lang="en-US" sz="1000" dirty="0" smtClean="0">
                <a:latin typeface="Arial" panose="020B0604020202020204" pitchFamily="34" charset="0"/>
                <a:cs typeface="Arial" panose="020B0604020202020204" pitchFamily="34" charset="0"/>
              </a:rPr>
              <a:t>Member</a:t>
            </a:r>
            <a:endParaRPr lang="en-US" sz="1000" dirty="0">
              <a:latin typeface="Arial" panose="020B0604020202020204" pitchFamily="34" charset="0"/>
              <a:cs typeface="Arial" panose="020B0604020202020204" pitchFamily="34" charset="0"/>
            </a:endParaRPr>
          </a:p>
          <a:p>
            <a:pPr algn="ctr"/>
            <a:r>
              <a:rPr lang="en-US" sz="1000" dirty="0"/>
              <a:t>Term Expiration </a:t>
            </a:r>
            <a:r>
              <a:rPr lang="mr-IN" sz="1000" dirty="0"/>
              <a:t>–</a:t>
            </a:r>
            <a:r>
              <a:rPr lang="en-US" sz="1000" dirty="0"/>
              <a:t>  August 27, 2020</a:t>
            </a:r>
          </a:p>
        </p:txBody>
      </p:sp>
      <p:sp>
        <p:nvSpPr>
          <p:cNvPr id="27" name="TextBox 26">
            <a:extLst>
              <a:ext uri="{FF2B5EF4-FFF2-40B4-BE49-F238E27FC236}">
                <a16:creationId xmlns:p14="http://schemas.microsoft.com/office/powerpoint/2010/main" xmlns:p15="http://schemas.microsoft.com/office/powerpoint/2012/main" xmlns:a16="http://schemas.microsoft.com/office/drawing/2014/main" xmlns="" id="{BD690A29-9533-3740-B1F2-555F70E19B9C}"/>
              </a:ext>
            </a:extLst>
          </p:cNvPr>
          <p:cNvSpPr txBox="1"/>
          <p:nvPr/>
        </p:nvSpPr>
        <p:spPr>
          <a:xfrm>
            <a:off x="5943600" y="5811560"/>
            <a:ext cx="2136350" cy="738664"/>
          </a:xfrm>
          <a:prstGeom prst="rect">
            <a:avLst/>
          </a:prstGeom>
          <a:noFill/>
        </p:spPr>
        <p:txBody>
          <a:bodyPr wrap="square" rtlCol="0">
            <a:spAutoFit/>
          </a:bodyPr>
          <a:lstStyle/>
          <a:p>
            <a:pPr algn="ctr"/>
            <a:r>
              <a:rPr lang="en-US" sz="1200" dirty="0">
                <a:cs typeface="Arial" panose="020B0604020202020204" pitchFamily="34" charset="0"/>
              </a:rPr>
              <a:t>Peter Robb (R)</a:t>
            </a:r>
          </a:p>
          <a:p>
            <a:pPr algn="ctr"/>
            <a:r>
              <a:rPr lang="en-US" sz="1000" dirty="0">
                <a:cs typeface="Arial" panose="020B0604020202020204" pitchFamily="34" charset="0"/>
              </a:rPr>
              <a:t>General Counsel</a:t>
            </a:r>
          </a:p>
          <a:p>
            <a:pPr algn="ctr"/>
            <a:r>
              <a:rPr lang="en-US" sz="1000" dirty="0">
                <a:cs typeface="Arial" panose="020B0604020202020204" pitchFamily="34" charset="0"/>
              </a:rPr>
              <a:t>Confirmed November 8, </a:t>
            </a:r>
            <a:r>
              <a:rPr lang="en-US" sz="1000" dirty="0" smtClean="0">
                <a:cs typeface="Arial" panose="020B0604020202020204" pitchFamily="34" charset="0"/>
              </a:rPr>
              <a:t>2017</a:t>
            </a:r>
            <a:endParaRPr lang="en-US" sz="1000" dirty="0"/>
          </a:p>
          <a:p>
            <a:pPr algn="ctr"/>
            <a:r>
              <a:rPr lang="en-US" sz="1000" dirty="0"/>
              <a:t>4-year term</a:t>
            </a:r>
            <a:endParaRPr lang="en-US" sz="1000" dirty="0">
              <a:cs typeface="Arial" panose="020B0604020202020204" pitchFamily="34" charset="0"/>
            </a:endParaRPr>
          </a:p>
        </p:txBody>
      </p:sp>
      <p:sp>
        <p:nvSpPr>
          <p:cNvPr id="28" name="TextBox 27">
            <a:extLst>
              <a:ext uri="{FF2B5EF4-FFF2-40B4-BE49-F238E27FC236}">
                <a16:creationId xmlns:p14="http://schemas.microsoft.com/office/powerpoint/2010/main" xmlns:p15="http://schemas.microsoft.com/office/powerpoint/2012/main" xmlns:a16="http://schemas.microsoft.com/office/drawing/2014/main" xmlns="" id="{D46D1447-2C76-9F49-9FB7-290AA336CD79}"/>
              </a:ext>
            </a:extLst>
          </p:cNvPr>
          <p:cNvSpPr txBox="1"/>
          <p:nvPr/>
        </p:nvSpPr>
        <p:spPr>
          <a:xfrm>
            <a:off x="3505200" y="5853292"/>
            <a:ext cx="2258813" cy="584775"/>
          </a:xfrm>
          <a:prstGeom prst="rect">
            <a:avLst/>
          </a:prstGeom>
          <a:noFill/>
        </p:spPr>
        <p:txBody>
          <a:bodyPr wrap="square" rtlCol="0">
            <a:spAutoFit/>
          </a:bodyPr>
          <a:lstStyle/>
          <a:p>
            <a:pPr algn="ctr"/>
            <a:r>
              <a:rPr lang="en-US" sz="1200" dirty="0">
                <a:cs typeface="Arial" panose="020B0604020202020204" pitchFamily="34" charset="0"/>
              </a:rPr>
              <a:t>John Ring (R)</a:t>
            </a:r>
          </a:p>
          <a:p>
            <a:pPr algn="ctr"/>
            <a:r>
              <a:rPr lang="en-US" sz="1000" dirty="0" smtClean="0">
                <a:cs typeface="Arial" panose="020B0604020202020204" pitchFamily="34" charset="0"/>
              </a:rPr>
              <a:t>Chair</a:t>
            </a:r>
            <a:endParaRPr lang="en-US" sz="1000" dirty="0">
              <a:cs typeface="Arial" panose="020B0604020202020204" pitchFamily="34" charset="0"/>
            </a:endParaRPr>
          </a:p>
          <a:p>
            <a:pPr algn="ctr"/>
            <a:r>
              <a:rPr lang="en-US" sz="1000" dirty="0" smtClean="0">
                <a:cs typeface="Arial" panose="020B0604020202020204" pitchFamily="34" charset="0"/>
              </a:rPr>
              <a:t>Term Expiration December 16, 2022</a:t>
            </a:r>
            <a:endParaRPr lang="en-US" sz="1000" dirty="0">
              <a:cs typeface="Arial" panose="020B0604020202020204" pitchFamily="34" charset="0"/>
            </a:endParaRPr>
          </a:p>
        </p:txBody>
      </p:sp>
      <p:pic>
        <p:nvPicPr>
          <p:cNvPr id="29" name="Picture 16">
            <a:extLst>
              <a:ext uri="{FF2B5EF4-FFF2-40B4-BE49-F238E27FC236}">
                <a16:creationId xmlns:p14="http://schemas.microsoft.com/office/powerpoint/2010/main" xmlns:p15="http://schemas.microsoft.com/office/powerpoint/2012/main" xmlns:a16="http://schemas.microsoft.com/office/drawing/2014/main" xmlns="" id="{3DF08042-CEB8-B14A-99B5-0EED5705905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bwMode="auto">
          <a:xfrm>
            <a:off x="8001000" y="1676400"/>
            <a:ext cx="767501" cy="77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6</a:t>
            </a:fld>
            <a:endParaRPr lang="en-US">
              <a:solidFill>
                <a:srgbClr val="9C4636">
                  <a:tint val="75000"/>
                </a:srgbClr>
              </a:solidFill>
            </a:endParaRPr>
          </a:p>
        </p:txBody>
      </p:sp>
    </p:spTree>
    <p:extLst>
      <p:ext uri="{BB962C8B-B14F-4D97-AF65-F5344CB8AC3E}">
        <p14:creationId xmlns:p14="http://schemas.microsoft.com/office/powerpoint/2010/main" val="290079149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fontScale="77500" lnSpcReduction="20000"/>
          </a:bodyPr>
          <a:lstStyle/>
          <a:p>
            <a:pPr lvl="0">
              <a:lnSpc>
                <a:spcPct val="120000"/>
              </a:lnSpc>
              <a:spcBef>
                <a:spcPts val="0"/>
              </a:spcBef>
              <a:spcAft>
                <a:spcPts val="1200"/>
              </a:spcAft>
            </a:pPr>
            <a:r>
              <a:rPr lang="en-US" sz="2100" dirty="0">
                <a:solidFill>
                  <a:srgbClr val="EEECE1">
                    <a:lumMod val="10000"/>
                  </a:srgbClr>
                </a:solidFill>
              </a:rPr>
              <a:t>Rule #16 was implemented in 2002 after a fireworks accident in the parking lot involving Johnny (“Fingers”) Smith.</a:t>
            </a:r>
          </a:p>
          <a:p>
            <a:pPr lvl="0">
              <a:lnSpc>
                <a:spcPct val="120000"/>
              </a:lnSpc>
              <a:spcBef>
                <a:spcPts val="0"/>
              </a:spcBef>
              <a:spcAft>
                <a:spcPts val="1200"/>
              </a:spcAft>
            </a:pPr>
            <a:r>
              <a:rPr lang="en-US" sz="2100" dirty="0">
                <a:solidFill>
                  <a:srgbClr val="EEECE1">
                    <a:lumMod val="10000"/>
                  </a:srgbClr>
                </a:solidFill>
              </a:rPr>
              <a:t>At approximately 4 p.m. on Thursday, June 21, 2018, HR Manager Marcus Gonzalez heard fireworks while sitting at his desk in his office.  </a:t>
            </a:r>
          </a:p>
          <a:p>
            <a:pPr lvl="0">
              <a:lnSpc>
                <a:spcPct val="120000"/>
              </a:lnSpc>
              <a:spcBef>
                <a:spcPts val="0"/>
              </a:spcBef>
              <a:spcAft>
                <a:spcPts val="1200"/>
              </a:spcAft>
            </a:pPr>
            <a:r>
              <a:rPr lang="en-US" sz="2100" dirty="0">
                <a:solidFill>
                  <a:srgbClr val="EEECE1">
                    <a:lumMod val="10000"/>
                  </a:srgbClr>
                </a:solidFill>
              </a:rPr>
              <a:t>Gonzalez promptly started an investigation.  He interviewed two employee witnesses (A </a:t>
            </a:r>
            <a:r>
              <a:rPr lang="en-US" sz="2100" dirty="0" smtClean="0">
                <a:solidFill>
                  <a:srgbClr val="EEECE1">
                    <a:lumMod val="10000"/>
                  </a:srgbClr>
                </a:solidFill>
              </a:rPr>
              <a:t>&amp; B</a:t>
            </a:r>
            <a:r>
              <a:rPr lang="en-US" sz="2100" dirty="0">
                <a:solidFill>
                  <a:srgbClr val="EEECE1">
                    <a:lumMod val="10000"/>
                  </a:srgbClr>
                </a:solidFill>
              </a:rPr>
              <a:t>).  A reported that he witnessed bargaining unit employee Hannah Chang light a fuse and running away.   B stated that she heard the fireworks and saw them up in the air, but did not see who lit them.   Employee (C) was driving out of the parking lot at the time (after finishing her shift) and was off work June </a:t>
            </a:r>
            <a:r>
              <a:rPr lang="en-US" sz="2100" dirty="0" smtClean="0">
                <a:solidFill>
                  <a:srgbClr val="EEECE1">
                    <a:lumMod val="10000"/>
                  </a:srgbClr>
                </a:solidFill>
              </a:rPr>
              <a:t>22, </a:t>
            </a:r>
            <a:r>
              <a:rPr lang="en-US" sz="2100" dirty="0">
                <a:solidFill>
                  <a:srgbClr val="EEECE1">
                    <a:lumMod val="10000"/>
                  </a:srgbClr>
                </a:solidFill>
              </a:rPr>
              <a:t>so Gonzalez did not interview her.  However, Gonzalez sent her an e-mail message on June </a:t>
            </a:r>
            <a:r>
              <a:rPr lang="en-US" sz="2100" dirty="0" smtClean="0">
                <a:solidFill>
                  <a:srgbClr val="EEECE1">
                    <a:lumMod val="10000"/>
                  </a:srgbClr>
                </a:solidFill>
              </a:rPr>
              <a:t>21 </a:t>
            </a:r>
            <a:r>
              <a:rPr lang="en-US" sz="2100" dirty="0">
                <a:solidFill>
                  <a:srgbClr val="EEECE1">
                    <a:lumMod val="10000"/>
                  </a:srgbClr>
                </a:solidFill>
              </a:rPr>
              <a:t>asking, “Did you see any employees shooting-off fireworks in the parking lot today?”  That night, she replied: “Yes, I saw </a:t>
            </a:r>
            <a:r>
              <a:rPr lang="en-US" sz="2100" dirty="0" smtClean="0">
                <a:solidFill>
                  <a:srgbClr val="EEECE1">
                    <a:lumMod val="10000"/>
                  </a:srgbClr>
                </a:solidFill>
              </a:rPr>
              <a:t>that someone </a:t>
            </a:r>
            <a:r>
              <a:rPr lang="en-US" sz="2100" dirty="0">
                <a:solidFill>
                  <a:srgbClr val="EEECE1">
                    <a:lumMod val="10000"/>
                  </a:srgbClr>
                </a:solidFill>
              </a:rPr>
              <a:t>was lighting fireworks today in the parking lot; I believe it was Steve Dean.”  Steve Dean – who is Employee C’s ex-boyfriend – punched-out at 11 a.m. on June 21 to go to a doctor’s appointment.</a:t>
            </a:r>
          </a:p>
          <a:p>
            <a:pPr algn="just"/>
            <a:endParaRPr lang="en-US" dirty="0"/>
          </a:p>
          <a:p>
            <a:r>
              <a:rPr lang="en-US" dirty="0"/>
              <a:t> </a:t>
            </a: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60</a:t>
            </a:fld>
            <a:endParaRPr lang="en-US">
              <a:solidFill>
                <a:srgbClr val="EEECE1">
                  <a:lumMod val="10000"/>
                </a:srgbClr>
              </a:solidFill>
            </a:endParaRPr>
          </a:p>
        </p:txBody>
      </p:sp>
    </p:spTree>
    <p:extLst>
      <p:ext uri="{BB962C8B-B14F-4D97-AF65-F5344CB8AC3E}">
        <p14:creationId xmlns:p14="http://schemas.microsoft.com/office/powerpoint/2010/main" val="3165241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lvl="0">
              <a:lnSpc>
                <a:spcPct val="110000"/>
              </a:lnSpc>
              <a:spcBef>
                <a:spcPts val="0"/>
              </a:spcBef>
            </a:pPr>
            <a:r>
              <a:rPr lang="en-US" sz="1900" dirty="0">
                <a:solidFill>
                  <a:srgbClr val="EEECE1">
                    <a:lumMod val="10000"/>
                  </a:srgbClr>
                </a:solidFill>
              </a:rPr>
              <a:t>Gonzalez interviewed Chang on Friday, June 22.  Chang denied lighting-off fireworks the day before. </a:t>
            </a:r>
          </a:p>
          <a:p>
            <a:pPr lvl="0">
              <a:lnSpc>
                <a:spcPct val="110000"/>
              </a:lnSpc>
              <a:spcBef>
                <a:spcPts val="0"/>
              </a:spcBef>
            </a:pPr>
            <a:endParaRPr lang="en-US" sz="1900" dirty="0">
              <a:solidFill>
                <a:srgbClr val="EEECE1">
                  <a:lumMod val="10000"/>
                </a:srgbClr>
              </a:solidFill>
            </a:endParaRPr>
          </a:p>
          <a:p>
            <a:pPr lvl="0">
              <a:lnSpc>
                <a:spcPct val="110000"/>
              </a:lnSpc>
              <a:spcBef>
                <a:spcPts val="0"/>
              </a:spcBef>
            </a:pPr>
            <a:r>
              <a:rPr lang="en-US" sz="1900" dirty="0">
                <a:solidFill>
                  <a:srgbClr val="EEECE1">
                    <a:lumMod val="10000"/>
                  </a:srgbClr>
                </a:solidFill>
              </a:rPr>
              <a:t>On June 22, Chang was terminated from employment for </a:t>
            </a:r>
            <a:r>
              <a:rPr lang="en-US" sz="1900" dirty="0" smtClean="0">
                <a:solidFill>
                  <a:srgbClr val="EEECE1">
                    <a:lumMod val="10000"/>
                  </a:srgbClr>
                </a:solidFill>
              </a:rPr>
              <a:t>lighting-off </a:t>
            </a:r>
            <a:r>
              <a:rPr lang="en-US" sz="1900" dirty="0">
                <a:solidFill>
                  <a:srgbClr val="EEECE1">
                    <a:lumMod val="10000"/>
                  </a:srgbClr>
                </a:solidFill>
              </a:rPr>
              <a:t>fireworks in the parking lot on June 21. </a:t>
            </a:r>
          </a:p>
          <a:p>
            <a:pPr lvl="0">
              <a:lnSpc>
                <a:spcPct val="110000"/>
              </a:lnSpc>
              <a:spcBef>
                <a:spcPts val="0"/>
              </a:spcBef>
            </a:pPr>
            <a:endParaRPr lang="en-US" sz="1900" dirty="0">
              <a:solidFill>
                <a:srgbClr val="EEECE1">
                  <a:lumMod val="10000"/>
                </a:srgbClr>
              </a:solidFill>
            </a:endParaRPr>
          </a:p>
          <a:p>
            <a:pPr lvl="0">
              <a:lnSpc>
                <a:spcPct val="110000"/>
              </a:lnSpc>
              <a:spcBef>
                <a:spcPts val="0"/>
              </a:spcBef>
            </a:pPr>
            <a:r>
              <a:rPr lang="en-US" sz="1900" dirty="0">
                <a:solidFill>
                  <a:srgbClr val="EEECE1">
                    <a:lumMod val="10000"/>
                  </a:srgbClr>
                </a:solidFill>
              </a:rPr>
              <a:t>The Union filed a grievance over the termination on July 11.  Union representative Ursula Robinson was on vacation from July 2 through July 10. </a:t>
            </a:r>
          </a:p>
          <a:p>
            <a:pPr lvl="0">
              <a:lnSpc>
                <a:spcPct val="110000"/>
              </a:lnSpc>
              <a:spcBef>
                <a:spcPts val="0"/>
              </a:spcBef>
            </a:pPr>
            <a:endParaRPr lang="en-US" sz="1900" dirty="0">
              <a:solidFill>
                <a:srgbClr val="EEECE1">
                  <a:lumMod val="10000"/>
                </a:srgbClr>
              </a:solidFill>
            </a:endParaRPr>
          </a:p>
          <a:p>
            <a:pPr lvl="0">
              <a:lnSpc>
                <a:spcPct val="110000"/>
              </a:lnSpc>
              <a:spcBef>
                <a:spcPts val="0"/>
              </a:spcBef>
            </a:pPr>
            <a:r>
              <a:rPr lang="en-US" sz="1900" dirty="0">
                <a:solidFill>
                  <a:srgbClr val="EEECE1">
                    <a:lumMod val="10000"/>
                  </a:srgbClr>
                </a:solidFill>
              </a:rPr>
              <a:t>The contract states that a grievance must be filed “within ten working days of the occurrence.”  The plant was closed on Tuesday, July </a:t>
            </a:r>
            <a:r>
              <a:rPr lang="en-US" sz="1900" dirty="0" smtClean="0">
                <a:solidFill>
                  <a:srgbClr val="EEECE1">
                    <a:lumMod val="10000"/>
                  </a:srgbClr>
                </a:solidFill>
              </a:rPr>
              <a:t>3, </a:t>
            </a:r>
            <a:r>
              <a:rPr lang="en-US" sz="1900" dirty="0">
                <a:solidFill>
                  <a:srgbClr val="EEECE1">
                    <a:lumMod val="10000"/>
                  </a:srgbClr>
                </a:solidFill>
              </a:rPr>
              <a:t>and Wednesday, July 4.  The Company believes that the Union’s grievance was untimely.   </a:t>
            </a:r>
          </a:p>
          <a:p>
            <a:pPr lvl="0">
              <a:lnSpc>
                <a:spcPct val="110000"/>
              </a:lnSpc>
              <a:spcBef>
                <a:spcPts val="0"/>
              </a:spcBef>
            </a:pPr>
            <a:endParaRPr lang="en-US" sz="1900" dirty="0">
              <a:solidFill>
                <a:srgbClr val="EEECE1">
                  <a:lumMod val="10000"/>
                </a:srgbClr>
              </a:solidFill>
            </a:endParaRPr>
          </a:p>
          <a:p>
            <a:pPr lvl="0">
              <a:lnSpc>
                <a:spcPct val="110000"/>
              </a:lnSpc>
              <a:spcBef>
                <a:spcPts val="0"/>
              </a:spcBef>
            </a:pPr>
            <a:r>
              <a:rPr lang="en-US" sz="1900" dirty="0">
                <a:solidFill>
                  <a:srgbClr val="EEECE1">
                    <a:lumMod val="10000"/>
                  </a:srgbClr>
                </a:solidFill>
              </a:rPr>
              <a:t>On July 12, Robinson sent an e-mail message to Gonzalez, asking to schedule a grievance meeting and requesting the following:</a:t>
            </a:r>
          </a:p>
          <a:p>
            <a:pPr lvl="0" algn="just">
              <a:spcBef>
                <a:spcPct val="0"/>
              </a:spcBef>
            </a:pPr>
            <a:endParaRPr lang="en-US" dirty="0" smtClean="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61</a:t>
            </a:fld>
            <a:endParaRPr lang="en-US">
              <a:solidFill>
                <a:srgbClr val="EEECE1">
                  <a:lumMod val="10000"/>
                </a:srgbClr>
              </a:solidFill>
            </a:endParaRPr>
          </a:p>
        </p:txBody>
      </p:sp>
    </p:spTree>
    <p:extLst>
      <p:ext uri="{BB962C8B-B14F-4D97-AF65-F5344CB8AC3E}">
        <p14:creationId xmlns:p14="http://schemas.microsoft.com/office/powerpoint/2010/main" val="26412341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090738" y="3314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sz="quarter" idx="4"/>
          </p:nvPr>
        </p:nvSpPr>
        <p:spPr>
          <a:xfrm>
            <a:off x="545566" y="1175657"/>
            <a:ext cx="7998359" cy="5033041"/>
          </a:xfrm>
          <a:ln>
            <a:solidFill>
              <a:schemeClr val="bg2">
                <a:lumMod val="10000"/>
              </a:schemeClr>
            </a:solidFill>
          </a:ln>
        </p:spPr>
        <p:txBody>
          <a:bodyPr/>
          <a:lstStyle/>
          <a:p>
            <a:pPr lvl="0" algn="l">
              <a:spcBef>
                <a:spcPts val="0"/>
              </a:spcBef>
              <a:spcAft>
                <a:spcPts val="1200"/>
              </a:spcAft>
            </a:pPr>
            <a:r>
              <a:rPr lang="en-US" sz="1000" dirty="0">
                <a:solidFill>
                  <a:srgbClr val="000000"/>
                </a:solidFill>
                <a:latin typeface="Calibri"/>
                <a:ea typeface="Times New Roman"/>
                <a:cs typeface="Times New Roman"/>
              </a:rPr>
              <a:t> </a:t>
            </a:r>
            <a:endParaRPr lang="en-US" sz="1100" dirty="0">
              <a:solidFill>
                <a:srgbClr val="000000"/>
              </a:solidFill>
              <a:ea typeface="Times New Roman"/>
              <a:cs typeface="Calibri" panose="020F0502020204030204" pitchFamily="34" charset="0"/>
            </a:endParaRPr>
          </a:p>
          <a:p>
            <a:pPr marL="342900" lvl="0" indent="-342900">
              <a:spcBef>
                <a:spcPts val="0"/>
              </a:spcBef>
              <a:spcAft>
                <a:spcPts val="1200"/>
              </a:spcAft>
              <a:buFont typeface="+mj-lt"/>
              <a:buAutoNum type="arabicParenR"/>
            </a:pPr>
            <a:r>
              <a:rPr lang="en-US" sz="1900" dirty="0">
                <a:solidFill>
                  <a:srgbClr val="000000"/>
                </a:solidFill>
                <a:ea typeface="Times New Roman"/>
                <a:cs typeface="Calibri" panose="020F0502020204030204" pitchFamily="34" charset="0"/>
              </a:rPr>
              <a:t>A list of all instances in which an employee was disciplined for a violation of the no-fireworks rule (Plant Rule #16) since it went into effect.  Include instances involving supervisors and management.</a:t>
            </a:r>
          </a:p>
          <a:p>
            <a:pPr marL="342900" lvl="0" indent="-342900">
              <a:spcBef>
                <a:spcPts val="0"/>
              </a:spcBef>
              <a:spcAft>
                <a:spcPts val="1200"/>
              </a:spcAft>
              <a:buFont typeface="+mj-lt"/>
              <a:buAutoNum type="arabicParenR"/>
            </a:pPr>
            <a:r>
              <a:rPr lang="en-US" sz="1900" dirty="0">
                <a:solidFill>
                  <a:srgbClr val="000000"/>
                </a:solidFill>
                <a:ea typeface="Times New Roman"/>
                <a:cs typeface="Calibri" panose="020F0502020204030204" pitchFamily="34" charset="0"/>
              </a:rPr>
              <a:t>A list of all instances in which the Company was aware or learned of a violation of Plant Rule #16, but the employee was not disciplined, since it went into effect.  Include instances involving supervisors and management.</a:t>
            </a:r>
          </a:p>
          <a:p>
            <a:pPr marL="342900" lvl="0" indent="-342900">
              <a:spcBef>
                <a:spcPts val="0"/>
              </a:spcBef>
              <a:spcAft>
                <a:spcPts val="1200"/>
              </a:spcAft>
              <a:buFont typeface="+mj-lt"/>
              <a:buAutoNum type="arabicParenR"/>
              <a:defRPr/>
            </a:pPr>
            <a:r>
              <a:rPr lang="en-US" sz="1800" dirty="0">
                <a:solidFill>
                  <a:srgbClr val="EEECE1">
                    <a:lumMod val="10000"/>
                  </a:srgbClr>
                </a:solidFill>
                <a:cs typeface="Calibri" panose="020F0502020204030204" pitchFamily="34" charset="0"/>
              </a:rPr>
              <a:t>Payroll or timeclock records for all employees who worked on June 21.</a:t>
            </a:r>
          </a:p>
          <a:p>
            <a:pPr marL="342900" lvl="0" indent="-342900">
              <a:spcBef>
                <a:spcPts val="0"/>
              </a:spcBef>
              <a:spcAft>
                <a:spcPts val="1200"/>
              </a:spcAft>
              <a:buFont typeface="+mj-lt"/>
              <a:buAutoNum type="arabicParenR"/>
            </a:pPr>
            <a:r>
              <a:rPr lang="en-US" sz="1900" dirty="0">
                <a:solidFill>
                  <a:srgbClr val="000000"/>
                </a:solidFill>
                <a:ea typeface="Times New Roman"/>
                <a:cs typeface="Calibri" panose="020F0502020204030204" pitchFamily="34" charset="0"/>
              </a:rPr>
              <a:t>Witness statements from anyone who </a:t>
            </a:r>
            <a:r>
              <a:rPr lang="en-US" sz="1900" dirty="0" smtClean="0">
                <a:solidFill>
                  <a:srgbClr val="000000"/>
                </a:solidFill>
                <a:ea typeface="Times New Roman"/>
                <a:cs typeface="Calibri" panose="020F0502020204030204" pitchFamily="34" charset="0"/>
              </a:rPr>
              <a:t>was </a:t>
            </a:r>
            <a:r>
              <a:rPr lang="en-US" sz="1900" dirty="0">
                <a:solidFill>
                  <a:srgbClr val="000000"/>
                </a:solidFill>
                <a:ea typeface="Times New Roman"/>
                <a:cs typeface="Calibri" panose="020F0502020204030204" pitchFamily="34" charset="0"/>
              </a:rPr>
              <a:t>a witness in the Company’s investigation that led to the decision to terminate Hannah Chang.</a:t>
            </a:r>
          </a:p>
          <a:p>
            <a:pPr marL="342900" lvl="0" indent="-342900">
              <a:spcBef>
                <a:spcPts val="0"/>
              </a:spcBef>
              <a:spcAft>
                <a:spcPts val="1200"/>
              </a:spcAft>
              <a:buFont typeface="+mj-lt"/>
              <a:buAutoNum type="arabicParenR"/>
            </a:pPr>
            <a:r>
              <a:rPr lang="en-US" sz="1900" dirty="0">
                <a:solidFill>
                  <a:srgbClr val="000000"/>
                </a:solidFill>
                <a:ea typeface="Times New Roman"/>
                <a:cs typeface="Calibri" panose="020F0502020204030204" pitchFamily="34" charset="0"/>
              </a:rPr>
              <a:t>Notes from interviews of witnesses.</a:t>
            </a:r>
          </a:p>
          <a:p>
            <a:pPr lvl="0">
              <a:spcBef>
                <a:spcPts val="0"/>
              </a:spcBef>
              <a:spcAft>
                <a:spcPts val="1200"/>
              </a:spcAft>
            </a:pPr>
            <a:r>
              <a:rPr lang="en-US" sz="1900" smtClean="0">
                <a:solidFill>
                  <a:srgbClr val="000000"/>
                </a:solidFill>
                <a:ea typeface="Times New Roman"/>
                <a:cs typeface="Calibri" panose="020F0502020204030204" pitchFamily="34" charset="0"/>
              </a:rPr>
              <a:t>I </a:t>
            </a:r>
            <a:r>
              <a:rPr lang="en-US" sz="1900" dirty="0" smtClean="0">
                <a:solidFill>
                  <a:srgbClr val="000000"/>
                </a:solidFill>
                <a:ea typeface="Times New Roman"/>
                <a:cs typeface="Calibri" panose="020F0502020204030204" pitchFamily="34" charset="0"/>
              </a:rPr>
              <a:t>must receive all of this information before we hold a grievance meeting.</a:t>
            </a:r>
          </a:p>
          <a:p>
            <a:pPr fontAlgn="t"/>
            <a:r>
              <a:rPr lang="en-US" dirty="0"/>
              <a:t> </a:t>
            </a:r>
            <a:endParaRPr lang="en-US" sz="1900" dirty="0"/>
          </a:p>
          <a:p>
            <a:pPr marL="342900" indent="-342900" fontAlgn="t">
              <a:spcBef>
                <a:spcPts val="0"/>
              </a:spcBef>
              <a:spcAft>
                <a:spcPts val="1200"/>
              </a:spcAft>
            </a:pPr>
            <a:endParaRPr lang="en-US" sz="1900" dirty="0"/>
          </a:p>
          <a:p>
            <a:pPr>
              <a:spcBef>
                <a:spcPts val="0"/>
              </a:spcBef>
              <a:spcAft>
                <a:spcPts val="1200"/>
              </a:spcAft>
            </a:pPr>
            <a:endParaRPr lang="en-US" dirty="0"/>
          </a:p>
        </p:txBody>
      </p:sp>
      <p:sp>
        <p:nvSpPr>
          <p:cNvPr id="2" name="Slide Number Placeholder 1"/>
          <p:cNvSpPr>
            <a:spLocks noGrp="1"/>
          </p:cNvSpPr>
          <p:nvPr>
            <p:ph type="sldNum" sz="quarter" idx="12"/>
          </p:nvPr>
        </p:nvSpPr>
        <p:spPr/>
        <p:txBody>
          <a:bodyPr/>
          <a:lstStyle/>
          <a:p>
            <a:fld id="{3EA74849-DAE2-2C4E-8A30-A8C3411AC971}" type="slidenum">
              <a:rPr lang="en-US" smtClean="0">
                <a:solidFill>
                  <a:srgbClr val="EEECE1">
                    <a:lumMod val="10000"/>
                  </a:srgbClr>
                </a:solidFill>
              </a:rPr>
              <a:pPr/>
              <a:t>62</a:t>
            </a:fld>
            <a:endParaRPr lang="en-US">
              <a:solidFill>
                <a:srgbClr val="EEECE1">
                  <a:lumMod val="10000"/>
                </a:srgbClr>
              </a:solidFill>
            </a:endParaRPr>
          </a:p>
        </p:txBody>
      </p:sp>
    </p:spTree>
    <p:extLst>
      <p:ext uri="{BB962C8B-B14F-4D97-AF65-F5344CB8AC3E}">
        <p14:creationId xmlns:p14="http://schemas.microsoft.com/office/powerpoint/2010/main" val="303794664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lvl="0" algn="ctr">
              <a:spcBef>
                <a:spcPct val="0"/>
              </a:spcBef>
            </a:pPr>
            <a:r>
              <a:rPr lang="en-US" b="1" dirty="0" smtClean="0">
                <a:solidFill>
                  <a:srgbClr val="EEECE1">
                    <a:lumMod val="10000"/>
                  </a:srgbClr>
                </a:solidFill>
                <a:ea typeface="Times New Roman"/>
              </a:rPr>
              <a:t>Question #1</a:t>
            </a:r>
          </a:p>
          <a:p>
            <a:pPr algn="just">
              <a:spcBef>
                <a:spcPts val="300"/>
              </a:spcBef>
              <a:spcAft>
                <a:spcPts val="300"/>
              </a:spcAft>
            </a:pPr>
            <a:endParaRPr lang="en-US" dirty="0">
              <a:solidFill>
                <a:srgbClr val="EEECE1">
                  <a:lumMod val="10000"/>
                </a:srgbClr>
              </a:solidFill>
              <a:ea typeface="Times New Roman"/>
            </a:endParaRPr>
          </a:p>
          <a:p>
            <a:pPr algn="just">
              <a:spcBef>
                <a:spcPts val="300"/>
              </a:spcBef>
              <a:spcAft>
                <a:spcPts val="300"/>
              </a:spcAft>
            </a:pPr>
            <a:r>
              <a:rPr lang="en-US" dirty="0" smtClean="0">
                <a:solidFill>
                  <a:srgbClr val="EEECE1">
                    <a:lumMod val="10000"/>
                  </a:srgbClr>
                </a:solidFill>
                <a:ea typeface="Times New Roman"/>
              </a:rPr>
              <a:t>Put yourself in Marcus Gonzalez’ shoes.  Chang was terminated on June 22.  The grievance was filed on July 11. The contract states that a grievance must be filed “within ten working days of the occurrence.”  The Union missed the deadline for filing a grievance.</a:t>
            </a:r>
          </a:p>
          <a:p>
            <a:pPr algn="just">
              <a:spcBef>
                <a:spcPts val="300"/>
              </a:spcBef>
              <a:spcAft>
                <a:spcPts val="300"/>
              </a:spcAft>
            </a:pPr>
            <a:endParaRPr lang="en-US" dirty="0">
              <a:solidFill>
                <a:srgbClr val="EEECE1">
                  <a:lumMod val="10000"/>
                </a:srgbClr>
              </a:solidFill>
              <a:ea typeface="Times New Roman"/>
            </a:endParaRPr>
          </a:p>
          <a:p>
            <a:pPr algn="just">
              <a:spcBef>
                <a:spcPts val="300"/>
              </a:spcBef>
              <a:spcAft>
                <a:spcPts val="300"/>
              </a:spcAft>
            </a:pPr>
            <a:r>
              <a:rPr lang="en-US" dirty="0" smtClean="0">
                <a:solidFill>
                  <a:srgbClr val="EEECE1">
                    <a:lumMod val="10000"/>
                  </a:srgbClr>
                </a:solidFill>
                <a:ea typeface="Times New Roman"/>
              </a:rPr>
              <a:t>How do you respond to union representative Ursula Robinson’s request to schedule a grievance meeting?</a:t>
            </a:r>
          </a:p>
          <a:p>
            <a:pPr algn="just">
              <a:spcBef>
                <a:spcPts val="300"/>
              </a:spcBef>
              <a:spcAft>
                <a:spcPts val="300"/>
              </a:spcAft>
            </a:pPr>
            <a:r>
              <a:rPr lang="en-US" dirty="0">
                <a:solidFill>
                  <a:srgbClr val="EEECE1">
                    <a:lumMod val="10000"/>
                  </a:srgbClr>
                </a:solidFill>
                <a:ea typeface="Times New Roman"/>
              </a:rPr>
              <a:t> </a:t>
            </a:r>
            <a:r>
              <a:rPr lang="en-US" dirty="0" smtClean="0">
                <a:solidFill>
                  <a:srgbClr val="EEECE1">
                    <a:lumMod val="10000"/>
                  </a:srgbClr>
                </a:solidFill>
                <a:ea typeface="Times New Roman"/>
              </a:rPr>
              <a:t>      </a:t>
            </a:r>
            <a:r>
              <a:rPr lang="en-US" i="1" dirty="0" smtClean="0">
                <a:solidFill>
                  <a:srgbClr val="EEECE1">
                    <a:lumMod val="10000"/>
                  </a:srgbClr>
                </a:solidFill>
                <a:ea typeface="Times New Roman"/>
              </a:rPr>
              <a:t>See next slide.  </a:t>
            </a:r>
            <a:endParaRPr lang="en-US" dirty="0" smtClean="0">
              <a:solidFill>
                <a:srgbClr val="EEECE1">
                  <a:lumMod val="10000"/>
                </a:srgbClr>
              </a:solidFill>
              <a:ea typeface="Times New Roman"/>
            </a:endParaRPr>
          </a:p>
          <a:p>
            <a:pPr lvl="0" algn="just">
              <a:spcBef>
                <a:spcPct val="0"/>
              </a:spcBef>
            </a:pPr>
            <a:endParaRPr lang="en-US" dirty="0" smtClean="0">
              <a:solidFill>
                <a:srgbClr val="EEECE1">
                  <a:lumMod val="10000"/>
                </a:srgbClr>
              </a:solidFill>
              <a:ea typeface="Times New Roman"/>
            </a:endParaRPr>
          </a:p>
          <a:p>
            <a:endParaRPr lang="en-US" dirty="0">
              <a:solidFill>
                <a:schemeClr val="bg2">
                  <a:lumMod val="10000"/>
                </a:schemeClr>
              </a:solidFill>
            </a:endParaRPr>
          </a:p>
        </p:txBody>
      </p:sp>
      <p:cxnSp>
        <p:nvCxnSpPr>
          <p:cNvPr id="5" name="Straight Arrow Connector 4"/>
          <p:cNvCxnSpPr/>
          <p:nvPr/>
        </p:nvCxnSpPr>
        <p:spPr>
          <a:xfrm flipV="1">
            <a:off x="2792896" y="5148470"/>
            <a:ext cx="1013791" cy="9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63</a:t>
            </a:fld>
            <a:endParaRPr lang="en-US">
              <a:solidFill>
                <a:srgbClr val="EEECE1">
                  <a:lumMod val="10000"/>
                </a:srgbClr>
              </a:solidFill>
            </a:endParaRPr>
          </a:p>
        </p:txBody>
      </p:sp>
    </p:spTree>
    <p:extLst>
      <p:ext uri="{BB962C8B-B14F-4D97-AF65-F5344CB8AC3E}">
        <p14:creationId xmlns:p14="http://schemas.microsoft.com/office/powerpoint/2010/main" val="47414382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fontScale="92500" lnSpcReduction="10000"/>
          </a:bodyPr>
          <a:lstStyle/>
          <a:p>
            <a:pPr lvl="0" algn="ctr">
              <a:spcBef>
                <a:spcPct val="0"/>
              </a:spcBef>
            </a:pPr>
            <a:r>
              <a:rPr lang="en-US" b="1" dirty="0" smtClean="0">
                <a:solidFill>
                  <a:srgbClr val="EEECE1">
                    <a:lumMod val="10000"/>
                  </a:srgbClr>
                </a:solidFill>
                <a:ea typeface="Times New Roman"/>
              </a:rPr>
              <a:t>Question #1</a:t>
            </a:r>
          </a:p>
          <a:p>
            <a:pPr algn="just">
              <a:spcBef>
                <a:spcPts val="300"/>
              </a:spcBef>
              <a:spcAft>
                <a:spcPts val="300"/>
              </a:spcAft>
            </a:pPr>
            <a:endParaRPr lang="en-US" dirty="0">
              <a:solidFill>
                <a:srgbClr val="EEECE1">
                  <a:lumMod val="10000"/>
                </a:srgbClr>
              </a:solidFill>
              <a:ea typeface="Times New Roman"/>
            </a:endParaRPr>
          </a:p>
          <a:p>
            <a:pPr algn="just">
              <a:spcBef>
                <a:spcPts val="300"/>
              </a:spcBef>
              <a:spcAft>
                <a:spcPts val="300"/>
              </a:spcAft>
            </a:pPr>
            <a:r>
              <a:rPr lang="en-US" dirty="0" smtClean="0">
                <a:solidFill>
                  <a:srgbClr val="EEECE1">
                    <a:lumMod val="10000"/>
                  </a:srgbClr>
                </a:solidFill>
                <a:ea typeface="Times New Roman"/>
              </a:rPr>
              <a:t>How do you respond to union representative Ursula Robinson’s request to schedule a grievance meeting?</a:t>
            </a:r>
          </a:p>
          <a:p>
            <a:pPr marL="457200" indent="-457200" algn="just">
              <a:spcBef>
                <a:spcPts val="300"/>
              </a:spcBef>
              <a:spcAft>
                <a:spcPts val="300"/>
              </a:spcAft>
              <a:buFont typeface="+mj-lt"/>
              <a:buAutoNum type="alphaLcParenR"/>
            </a:pPr>
            <a:r>
              <a:rPr lang="en-US" dirty="0" smtClean="0">
                <a:solidFill>
                  <a:srgbClr val="EEECE1">
                    <a:lumMod val="10000"/>
                  </a:srgbClr>
                </a:solidFill>
                <a:ea typeface="Times New Roman"/>
              </a:rPr>
              <a:t>“Ursula, You missed the deadline for filing the grievance.  I decline your request to schedule a grievance meeting.  Have a nice day.  </a:t>
            </a:r>
            <a:r>
              <a:rPr lang="en-US" dirty="0" smtClean="0">
                <a:solidFill>
                  <a:srgbClr val="EEECE1">
                    <a:lumMod val="10000"/>
                  </a:srgbClr>
                </a:solidFill>
                <a:ea typeface="Times New Roman"/>
                <a:sym typeface="Wingdings" panose="05000000000000000000" pitchFamily="2" charset="2"/>
              </a:rPr>
              <a:t>”</a:t>
            </a:r>
          </a:p>
          <a:p>
            <a:pPr marL="457200" indent="-457200" algn="just">
              <a:spcBef>
                <a:spcPts val="300"/>
              </a:spcBef>
              <a:spcAft>
                <a:spcPts val="300"/>
              </a:spcAft>
              <a:buFont typeface="+mj-lt"/>
              <a:buAutoNum type="alphaLcParenR"/>
            </a:pPr>
            <a:r>
              <a:rPr lang="en-US" dirty="0" smtClean="0">
                <a:solidFill>
                  <a:srgbClr val="EEECE1">
                    <a:lumMod val="10000"/>
                  </a:srgbClr>
                </a:solidFill>
                <a:ea typeface="Times New Roman"/>
                <a:sym typeface="Wingdings" panose="05000000000000000000" pitchFamily="2" charset="2"/>
              </a:rPr>
              <a:t>“Ursula, It seems to me that you missed the deadline for filing a grievance.  However, as a professional courtesy, I am agreeable to meeting to discuss this grievance.  I’m available as follows – ______.”</a:t>
            </a:r>
          </a:p>
          <a:p>
            <a:pPr marL="457200" indent="-457200" algn="just">
              <a:spcBef>
                <a:spcPts val="300"/>
              </a:spcBef>
              <a:spcAft>
                <a:spcPts val="300"/>
              </a:spcAft>
              <a:buFont typeface="+mj-lt"/>
              <a:buAutoNum type="alphaLcParenR"/>
            </a:pPr>
            <a:r>
              <a:rPr lang="en-US" dirty="0" smtClean="0">
                <a:solidFill>
                  <a:srgbClr val="EEECE1">
                    <a:lumMod val="10000"/>
                  </a:srgbClr>
                </a:solidFill>
                <a:ea typeface="Times New Roman"/>
                <a:sym typeface="Wingdings" panose="05000000000000000000" pitchFamily="2" charset="2"/>
              </a:rPr>
              <a:t>“Ursula, I would </a:t>
            </a:r>
            <a:r>
              <a:rPr lang="en-US" i="1" dirty="0" smtClean="0">
                <a:solidFill>
                  <a:srgbClr val="EEECE1">
                    <a:lumMod val="10000"/>
                  </a:srgbClr>
                </a:solidFill>
                <a:ea typeface="Times New Roman"/>
                <a:sym typeface="Wingdings" panose="05000000000000000000" pitchFamily="2" charset="2"/>
              </a:rPr>
              <a:t>love </a:t>
            </a:r>
            <a:r>
              <a:rPr lang="en-US" dirty="0" smtClean="0">
                <a:solidFill>
                  <a:srgbClr val="EEECE1">
                    <a:lumMod val="10000"/>
                  </a:srgbClr>
                </a:solidFill>
                <a:ea typeface="Times New Roman"/>
                <a:sym typeface="Wingdings" panose="05000000000000000000" pitchFamily="2" charset="2"/>
              </a:rPr>
              <a:t>to meet you to discuss this grievance.  Just name the date and time, and I will move </a:t>
            </a:r>
            <a:r>
              <a:rPr lang="en-US" i="1" dirty="0" smtClean="0">
                <a:solidFill>
                  <a:srgbClr val="EEECE1">
                    <a:lumMod val="10000"/>
                  </a:srgbClr>
                </a:solidFill>
                <a:ea typeface="Times New Roman"/>
                <a:sym typeface="Wingdings" panose="05000000000000000000" pitchFamily="2" charset="2"/>
              </a:rPr>
              <a:t>anything </a:t>
            </a:r>
            <a:r>
              <a:rPr lang="en-US" dirty="0" smtClean="0">
                <a:solidFill>
                  <a:srgbClr val="EEECE1">
                    <a:lumMod val="10000"/>
                  </a:srgbClr>
                </a:solidFill>
                <a:ea typeface="Times New Roman"/>
                <a:sym typeface="Wingdings" panose="05000000000000000000" pitchFamily="2" charset="2"/>
              </a:rPr>
              <a:t>on my calendar for this.”</a:t>
            </a:r>
            <a:endParaRPr lang="en-US" dirty="0" smtClean="0">
              <a:solidFill>
                <a:srgbClr val="EEECE1">
                  <a:lumMod val="10000"/>
                </a:srgbClr>
              </a:solidFill>
              <a:ea typeface="Times New Roman"/>
            </a:endParaRPr>
          </a:p>
          <a:p>
            <a:pPr algn="just">
              <a:spcBef>
                <a:spcPts val="300"/>
              </a:spcBef>
              <a:spcAft>
                <a:spcPts val="300"/>
              </a:spcAft>
            </a:pPr>
            <a:r>
              <a:rPr lang="en-US" dirty="0">
                <a:solidFill>
                  <a:srgbClr val="EEECE1">
                    <a:lumMod val="10000"/>
                  </a:srgbClr>
                </a:solidFill>
                <a:ea typeface="Times New Roman"/>
              </a:rPr>
              <a:t> </a:t>
            </a:r>
            <a:r>
              <a:rPr lang="en-US" dirty="0" smtClean="0">
                <a:solidFill>
                  <a:srgbClr val="EEECE1">
                    <a:lumMod val="10000"/>
                  </a:srgbClr>
                </a:solidFill>
                <a:ea typeface="Times New Roman"/>
              </a:rPr>
              <a:t>      </a:t>
            </a:r>
          </a:p>
          <a:p>
            <a:pPr lvl="0" algn="just">
              <a:spcBef>
                <a:spcPct val="0"/>
              </a:spcBef>
            </a:pPr>
            <a:endParaRPr lang="en-US" dirty="0" smtClean="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64</a:t>
            </a:fld>
            <a:endParaRPr lang="en-US">
              <a:solidFill>
                <a:srgbClr val="EEECE1">
                  <a:lumMod val="10000"/>
                </a:srgbClr>
              </a:solidFill>
            </a:endParaRPr>
          </a:p>
        </p:txBody>
      </p:sp>
    </p:spTree>
    <p:extLst>
      <p:ext uri="{BB962C8B-B14F-4D97-AF65-F5344CB8AC3E}">
        <p14:creationId xmlns:p14="http://schemas.microsoft.com/office/powerpoint/2010/main" val="99350276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23876" y="1828799"/>
            <a:ext cx="8096249" cy="4555671"/>
          </a:xfrm>
          <a:ln>
            <a:solidFill>
              <a:schemeClr val="bg2">
                <a:lumMod val="10000"/>
              </a:schemeClr>
            </a:solidFill>
          </a:ln>
        </p:spPr>
        <p:txBody>
          <a:bodyPr>
            <a:normAutofit fontScale="85000" lnSpcReduction="20000"/>
          </a:bodyPr>
          <a:lstStyle/>
          <a:p>
            <a:pPr marL="342900" indent="-342900" algn="just">
              <a:spcBef>
                <a:spcPts val="1200"/>
              </a:spcBef>
            </a:pPr>
            <a:endParaRPr lang="en-US" sz="800" dirty="0" smtClean="0"/>
          </a:p>
          <a:p>
            <a:pPr marL="342900" indent="-342900" algn="just">
              <a:lnSpc>
                <a:spcPct val="110000"/>
              </a:lnSpc>
              <a:spcBef>
                <a:spcPts val="0"/>
              </a:spcBef>
              <a:spcAft>
                <a:spcPts val="1200"/>
              </a:spcAft>
            </a:pPr>
            <a:r>
              <a:rPr lang="en-US" sz="2200" dirty="0" smtClean="0"/>
              <a:t>1</a:t>
            </a:r>
            <a:r>
              <a:rPr lang="en-US" sz="2200" dirty="0"/>
              <a:t>)	A list of all instances in which an employee was disciplined for a violation of the no-fireworks rule (Plant Rule #16) since it went into effect.  Include instances involving supervisors and management</a:t>
            </a:r>
            <a:r>
              <a:rPr lang="en-US" sz="2200" dirty="0" smtClean="0"/>
              <a:t>.</a:t>
            </a:r>
          </a:p>
          <a:p>
            <a:pPr marL="342900" indent="-342900" algn="just">
              <a:lnSpc>
                <a:spcPct val="110000"/>
              </a:lnSpc>
              <a:spcBef>
                <a:spcPts val="0"/>
              </a:spcBef>
              <a:spcAft>
                <a:spcPts val="1200"/>
              </a:spcAft>
            </a:pPr>
            <a:r>
              <a:rPr lang="en-US" sz="2200" dirty="0" smtClean="0"/>
              <a:t>2</a:t>
            </a:r>
            <a:r>
              <a:rPr lang="en-US" sz="2200" dirty="0"/>
              <a:t>)	A list of all instances in which the Company </a:t>
            </a:r>
            <a:r>
              <a:rPr lang="en-US" sz="2200" dirty="0" smtClean="0"/>
              <a:t>was </a:t>
            </a:r>
            <a:r>
              <a:rPr lang="en-US" sz="2200" dirty="0"/>
              <a:t>aware or learned of a violation of Plant Rule #16, but the employee was not disciplined, since it went into effect.  Include instances involving supervisors and management.</a:t>
            </a:r>
          </a:p>
          <a:p>
            <a:pPr marL="342900" indent="-342900" algn="just">
              <a:lnSpc>
                <a:spcPct val="110000"/>
              </a:lnSpc>
              <a:spcBef>
                <a:spcPts val="0"/>
              </a:spcBef>
              <a:spcAft>
                <a:spcPts val="1200"/>
              </a:spcAft>
            </a:pPr>
            <a:r>
              <a:rPr lang="en-US" sz="2200" dirty="0"/>
              <a:t>3)	Payroll or timeclock records for all employees who worked on June 21.</a:t>
            </a:r>
          </a:p>
          <a:p>
            <a:pPr marL="342900" indent="-342900" algn="just">
              <a:lnSpc>
                <a:spcPct val="110000"/>
              </a:lnSpc>
              <a:spcBef>
                <a:spcPts val="0"/>
              </a:spcBef>
              <a:spcAft>
                <a:spcPts val="1200"/>
              </a:spcAft>
            </a:pPr>
            <a:r>
              <a:rPr lang="en-US" sz="2200" dirty="0"/>
              <a:t>4)	Witness statements from anyone who was a witness in the Company’s investigation that led to the decision to terminate </a:t>
            </a:r>
            <a:r>
              <a:rPr lang="en-US" sz="2200" dirty="0" smtClean="0"/>
              <a:t>Hannah </a:t>
            </a:r>
            <a:r>
              <a:rPr lang="en-US" sz="2200" dirty="0"/>
              <a:t>Chang.</a:t>
            </a:r>
          </a:p>
          <a:p>
            <a:pPr marL="342900" indent="-342900" algn="just">
              <a:lnSpc>
                <a:spcPct val="110000"/>
              </a:lnSpc>
              <a:spcBef>
                <a:spcPts val="0"/>
              </a:spcBef>
              <a:spcAft>
                <a:spcPts val="1200"/>
              </a:spcAft>
            </a:pPr>
            <a:r>
              <a:rPr lang="en-US" sz="2200" dirty="0"/>
              <a:t>5)	Notes from interviews of witnesses.</a:t>
            </a:r>
          </a:p>
          <a:p>
            <a:pPr algn="just">
              <a:spcBef>
                <a:spcPts val="1200"/>
              </a:spcBef>
            </a:pPr>
            <a:endParaRPr lang="en-US" sz="2000" dirty="0">
              <a:solidFill>
                <a:srgbClr val="EEECE1">
                  <a:lumMod val="10000"/>
                </a:srgbClr>
              </a:solidFill>
              <a:ea typeface="Times New Roman"/>
            </a:endParaRPr>
          </a:p>
          <a:p>
            <a:pPr algn="just">
              <a:spcBef>
                <a:spcPts val="300"/>
              </a:spcBef>
              <a:spcAft>
                <a:spcPts val="300"/>
              </a:spcAft>
            </a:pPr>
            <a:r>
              <a:rPr lang="en-US" dirty="0" smtClean="0">
                <a:solidFill>
                  <a:srgbClr val="EEECE1">
                    <a:lumMod val="10000"/>
                  </a:srgbClr>
                </a:solidFill>
                <a:ea typeface="Times New Roman"/>
              </a:rPr>
              <a:t>  </a:t>
            </a:r>
          </a:p>
          <a:p>
            <a:pPr lvl="0" algn="just">
              <a:spcBef>
                <a:spcPct val="0"/>
              </a:spcBef>
            </a:pPr>
            <a:endParaRPr lang="en-US" dirty="0" smtClean="0">
              <a:solidFill>
                <a:srgbClr val="EEECE1">
                  <a:lumMod val="10000"/>
                </a:srgbClr>
              </a:solidFill>
              <a:ea typeface="Times New Roman"/>
            </a:endParaRPr>
          </a:p>
          <a:p>
            <a:endParaRPr lang="en-US" dirty="0">
              <a:solidFill>
                <a:schemeClr val="bg2">
                  <a:lumMod val="10000"/>
                </a:schemeClr>
              </a:solidFill>
            </a:endParaRPr>
          </a:p>
        </p:txBody>
      </p:sp>
      <p:sp>
        <p:nvSpPr>
          <p:cNvPr id="3" name="Rectangle 2"/>
          <p:cNvSpPr/>
          <p:nvPr/>
        </p:nvSpPr>
        <p:spPr>
          <a:xfrm>
            <a:off x="457200" y="1052624"/>
            <a:ext cx="8324850" cy="684803"/>
          </a:xfrm>
          <a:prstGeom prst="rect">
            <a:avLst/>
          </a:prstGeom>
        </p:spPr>
        <p:txBody>
          <a:bodyPr wrap="square">
            <a:spAutoFit/>
          </a:bodyPr>
          <a:lstStyle/>
          <a:p>
            <a:pPr lvl="0" algn="ctr">
              <a:spcBef>
                <a:spcPct val="0"/>
              </a:spcBef>
            </a:pPr>
            <a:r>
              <a:rPr lang="en-US" b="1" dirty="0">
                <a:solidFill>
                  <a:srgbClr val="EEECE1">
                    <a:lumMod val="10000"/>
                  </a:srgbClr>
                </a:solidFill>
                <a:ea typeface="Times New Roman"/>
              </a:rPr>
              <a:t>Question #2</a:t>
            </a:r>
            <a:endParaRPr lang="en-US" dirty="0">
              <a:solidFill>
                <a:srgbClr val="EEECE1">
                  <a:lumMod val="10000"/>
                </a:srgbClr>
              </a:solidFill>
              <a:ea typeface="Times New Roman"/>
            </a:endParaRPr>
          </a:p>
          <a:p>
            <a:pPr algn="just">
              <a:spcBef>
                <a:spcPts val="300"/>
              </a:spcBef>
              <a:spcAft>
                <a:spcPts val="300"/>
              </a:spcAft>
            </a:pPr>
            <a:r>
              <a:rPr lang="en-US" dirty="0">
                <a:solidFill>
                  <a:srgbClr val="EEECE1">
                    <a:lumMod val="10000"/>
                  </a:srgbClr>
                </a:solidFill>
                <a:ea typeface="Times New Roman"/>
              </a:rPr>
              <a:t>How do you respond to the information request?</a:t>
            </a:r>
          </a:p>
        </p:txBody>
      </p:sp>
      <p:sp>
        <p:nvSpPr>
          <p:cNvPr id="4" name="Slide Number Placeholder 3"/>
          <p:cNvSpPr>
            <a:spLocks noGrp="1"/>
          </p:cNvSpPr>
          <p:nvPr>
            <p:ph type="sldNum" sz="quarter" idx="12"/>
          </p:nvPr>
        </p:nvSpPr>
        <p:spPr/>
        <p:txBody>
          <a:bodyPr/>
          <a:lstStyle/>
          <a:p>
            <a:fld id="{3EA74849-DAE2-2C4E-8A30-A8C3411AC971}" type="slidenum">
              <a:rPr lang="en-US" smtClean="0">
                <a:solidFill>
                  <a:srgbClr val="EEECE1">
                    <a:lumMod val="10000"/>
                  </a:srgbClr>
                </a:solidFill>
              </a:rPr>
              <a:pPr/>
              <a:t>65</a:t>
            </a:fld>
            <a:endParaRPr lang="en-US">
              <a:solidFill>
                <a:srgbClr val="EEECE1">
                  <a:lumMod val="10000"/>
                </a:srgbClr>
              </a:solidFill>
            </a:endParaRPr>
          </a:p>
        </p:txBody>
      </p:sp>
    </p:spTree>
    <p:extLst>
      <p:ext uri="{BB962C8B-B14F-4D97-AF65-F5344CB8AC3E}">
        <p14:creationId xmlns:p14="http://schemas.microsoft.com/office/powerpoint/2010/main" val="29150287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342900" indent="-342900" algn="just">
              <a:spcBef>
                <a:spcPts val="300"/>
              </a:spcBef>
              <a:spcAft>
                <a:spcPts val="300"/>
              </a:spcAft>
              <a:buFont typeface="Wingdings" panose="05000000000000000000" pitchFamily="2" charset="2"/>
              <a:buChar char="q"/>
            </a:pPr>
            <a:r>
              <a:rPr lang="en-US" b="1" dirty="0" smtClean="0">
                <a:solidFill>
                  <a:srgbClr val="0070C0"/>
                </a:solidFill>
                <a:ea typeface="Times New Roman"/>
              </a:rPr>
              <a:t>When </a:t>
            </a:r>
            <a:r>
              <a:rPr lang="en-US" b="1" dirty="0">
                <a:solidFill>
                  <a:srgbClr val="0070C0"/>
                </a:solidFill>
                <a:ea typeface="Times New Roman"/>
              </a:rPr>
              <a:t>should the </a:t>
            </a:r>
            <a:r>
              <a:rPr lang="en-US" b="1" dirty="0" smtClean="0">
                <a:solidFill>
                  <a:srgbClr val="0070C0"/>
                </a:solidFill>
                <a:ea typeface="Times New Roman"/>
              </a:rPr>
              <a:t>grievance </a:t>
            </a:r>
            <a:r>
              <a:rPr lang="en-US" b="1" dirty="0">
                <a:solidFill>
                  <a:srgbClr val="0070C0"/>
                </a:solidFill>
                <a:ea typeface="Times New Roman"/>
              </a:rPr>
              <a:t>meeting be held?</a:t>
            </a:r>
          </a:p>
          <a:p>
            <a:pPr lvl="0" algn="just">
              <a:spcBef>
                <a:spcPct val="0"/>
              </a:spcBef>
            </a:pPr>
            <a:endParaRPr lang="en-US" dirty="0" smtClean="0">
              <a:solidFill>
                <a:srgbClr val="EEECE1">
                  <a:lumMod val="10000"/>
                </a:srgbClr>
              </a:solidFill>
              <a:ea typeface="Times New Roman"/>
            </a:endParaRPr>
          </a:p>
          <a:p>
            <a:pPr marL="342900" lvl="0" indent="-342900" algn="just">
              <a:spcBef>
                <a:spcPct val="0"/>
              </a:spcBef>
              <a:buFont typeface="Wingdings" panose="05000000000000000000" pitchFamily="2" charset="2"/>
              <a:buChar char="v"/>
            </a:pPr>
            <a:r>
              <a:rPr lang="en-US" dirty="0" smtClean="0">
                <a:solidFill>
                  <a:srgbClr val="EEECE1">
                    <a:lumMod val="10000"/>
                  </a:srgbClr>
                </a:solidFill>
                <a:ea typeface="Times New Roman"/>
              </a:rPr>
              <a:t>Many contracts identify the time by which a grievance meeting is to be held.</a:t>
            </a:r>
          </a:p>
          <a:p>
            <a:pPr marL="1085850" lvl="1" indent="-342900" algn="just">
              <a:spcBef>
                <a:spcPct val="0"/>
              </a:spcBef>
              <a:buFont typeface="Wingdings" panose="05000000000000000000" pitchFamily="2" charset="2"/>
              <a:buChar char="ü"/>
            </a:pPr>
            <a:r>
              <a:rPr lang="en-US" dirty="0" smtClean="0">
                <a:solidFill>
                  <a:srgbClr val="EEECE1">
                    <a:lumMod val="10000"/>
                  </a:srgbClr>
                </a:solidFill>
                <a:ea typeface="Times New Roman"/>
              </a:rPr>
              <a:t>However, it is the Union’s grievance, and therefore it is the Union’s obligation to push it forward.</a:t>
            </a:r>
          </a:p>
          <a:p>
            <a:pPr marL="1085850" lvl="1" indent="-342900" algn="just">
              <a:spcBef>
                <a:spcPct val="0"/>
              </a:spcBef>
              <a:buFont typeface="Wingdings" panose="05000000000000000000" pitchFamily="2" charset="2"/>
              <a:buChar char="ü"/>
            </a:pPr>
            <a:r>
              <a:rPr lang="en-US" dirty="0" smtClean="0">
                <a:solidFill>
                  <a:srgbClr val="EEECE1">
                    <a:lumMod val="10000"/>
                  </a:srgbClr>
                </a:solidFill>
                <a:ea typeface="Times New Roman"/>
              </a:rPr>
              <a:t>The Employer is not going to lose a grievance because a grievance meeting is held on an agreed-upon date a couple of days “late.”  </a:t>
            </a:r>
          </a:p>
          <a:p>
            <a:pPr marL="1085850" lvl="1" indent="-342900" algn="just">
              <a:spcBef>
                <a:spcPct val="0"/>
              </a:spcBef>
              <a:buFont typeface="Wingdings" panose="05000000000000000000" pitchFamily="2" charset="2"/>
              <a:buChar char="ü"/>
            </a:pPr>
            <a:r>
              <a:rPr lang="en-US" dirty="0" smtClean="0">
                <a:solidFill>
                  <a:srgbClr val="EEECE1">
                    <a:lumMod val="10000"/>
                  </a:srgbClr>
                </a:solidFill>
                <a:ea typeface="Times New Roman"/>
              </a:rPr>
              <a:t>Often the Union will make an information request, and will want to receive and review the requested information before the grievance meeting.  This is reasonable, and also helpful to management.</a:t>
            </a:r>
            <a:endParaRPr lang="en-US" dirty="0">
              <a:solidFill>
                <a:srgbClr val="EEECE1">
                  <a:lumMod val="10000"/>
                </a:srgbClr>
              </a:solidFill>
              <a:ea typeface="Times New Roman"/>
            </a:endParaRPr>
          </a:p>
          <a:p>
            <a:pPr lvl="0" algn="just">
              <a:spcBef>
                <a:spcPct val="0"/>
              </a:spcBef>
            </a:pPr>
            <a:endParaRPr lang="en-US" dirty="0" smtClean="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66</a:t>
            </a:fld>
            <a:endParaRPr lang="en-US">
              <a:solidFill>
                <a:srgbClr val="EEECE1">
                  <a:lumMod val="10000"/>
                </a:srgbClr>
              </a:solidFill>
            </a:endParaRPr>
          </a:p>
        </p:txBody>
      </p:sp>
    </p:spTree>
    <p:extLst>
      <p:ext uri="{BB962C8B-B14F-4D97-AF65-F5344CB8AC3E}">
        <p14:creationId xmlns:p14="http://schemas.microsoft.com/office/powerpoint/2010/main" val="125995250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342900" lvl="0" indent="-342900" algn="just">
              <a:spcBef>
                <a:spcPts val="300"/>
              </a:spcBef>
              <a:spcAft>
                <a:spcPts val="300"/>
              </a:spcAft>
              <a:buFont typeface="Wingdings" panose="05000000000000000000" pitchFamily="2" charset="2"/>
              <a:buChar char="q"/>
            </a:pPr>
            <a:r>
              <a:rPr lang="en-US" b="1" dirty="0" smtClean="0">
                <a:solidFill>
                  <a:srgbClr val="0070C0"/>
                </a:solidFill>
                <a:ea typeface="Times New Roman"/>
              </a:rPr>
              <a:t>Where and how will the grievance meeting be held?</a:t>
            </a:r>
          </a:p>
          <a:p>
            <a:pPr marL="342900" lvl="0" indent="-342900" algn="just">
              <a:spcBef>
                <a:spcPts val="300"/>
              </a:spcBef>
              <a:spcAft>
                <a:spcPts val="300"/>
              </a:spcAft>
              <a:buFont typeface="Wingdings" panose="05000000000000000000" pitchFamily="2" charset="2"/>
              <a:buChar char="q"/>
            </a:pPr>
            <a:endParaRPr lang="en-US" dirty="0" smtClean="0">
              <a:solidFill>
                <a:srgbClr val="EEECE1">
                  <a:lumMod val="10000"/>
                </a:srgbClr>
              </a:solidFill>
              <a:ea typeface="Times New Roman"/>
            </a:endParaRPr>
          </a:p>
          <a:p>
            <a:pPr marL="342900" lvl="0" indent="-342900" algn="just">
              <a:spcBef>
                <a:spcPts val="300"/>
              </a:spcBef>
              <a:spcAft>
                <a:spcPts val="300"/>
              </a:spcAft>
              <a:buFont typeface="Wingdings" panose="05000000000000000000" pitchFamily="2" charset="2"/>
              <a:buChar char="v"/>
            </a:pPr>
            <a:r>
              <a:rPr lang="en-US" dirty="0" smtClean="0">
                <a:solidFill>
                  <a:srgbClr val="EEECE1">
                    <a:lumMod val="10000"/>
                  </a:srgbClr>
                </a:solidFill>
                <a:ea typeface="Times New Roman"/>
              </a:rPr>
              <a:t>It is much better to hold grievance meeting </a:t>
            </a:r>
            <a:r>
              <a:rPr lang="en-US" b="1" i="1" dirty="0" smtClean="0">
                <a:solidFill>
                  <a:srgbClr val="EEECE1">
                    <a:lumMod val="10000"/>
                  </a:srgbClr>
                </a:solidFill>
                <a:ea typeface="Times New Roman"/>
              </a:rPr>
              <a:t>in-person</a:t>
            </a:r>
            <a:r>
              <a:rPr lang="en-US" dirty="0" smtClean="0">
                <a:solidFill>
                  <a:srgbClr val="EEECE1">
                    <a:lumMod val="10000"/>
                  </a:srgbClr>
                </a:solidFill>
                <a:ea typeface="Times New Roman"/>
              </a:rPr>
              <a:t> than  over the phone.</a:t>
            </a:r>
          </a:p>
          <a:p>
            <a:pPr lvl="0" algn="just">
              <a:spcBef>
                <a:spcPts val="300"/>
              </a:spcBef>
              <a:spcAft>
                <a:spcPts val="300"/>
              </a:spcAft>
            </a:pPr>
            <a:endParaRPr lang="en-US" sz="1200" dirty="0" smtClean="0">
              <a:solidFill>
                <a:srgbClr val="EEECE1">
                  <a:lumMod val="10000"/>
                </a:srgbClr>
              </a:solidFill>
              <a:ea typeface="Times New Roman"/>
            </a:endParaRPr>
          </a:p>
          <a:p>
            <a:pPr marL="342900" lvl="0" indent="-342900" algn="just">
              <a:spcBef>
                <a:spcPts val="300"/>
              </a:spcBef>
              <a:spcAft>
                <a:spcPts val="300"/>
              </a:spcAft>
              <a:buFont typeface="Wingdings" panose="05000000000000000000" pitchFamily="2" charset="2"/>
              <a:buChar char="v"/>
            </a:pPr>
            <a:r>
              <a:rPr lang="en-US" dirty="0" smtClean="0">
                <a:solidFill>
                  <a:srgbClr val="EEECE1">
                    <a:lumMod val="10000"/>
                  </a:srgbClr>
                </a:solidFill>
                <a:ea typeface="Times New Roman"/>
              </a:rPr>
              <a:t>A </a:t>
            </a:r>
            <a:r>
              <a:rPr lang="en-US" b="1" i="1" dirty="0" smtClean="0">
                <a:solidFill>
                  <a:srgbClr val="EEECE1">
                    <a:lumMod val="10000"/>
                  </a:srgbClr>
                </a:solidFill>
                <a:ea typeface="Times New Roman"/>
              </a:rPr>
              <a:t>conference room </a:t>
            </a:r>
            <a:r>
              <a:rPr lang="en-US" dirty="0" smtClean="0">
                <a:solidFill>
                  <a:srgbClr val="EEECE1">
                    <a:lumMod val="10000"/>
                  </a:srgbClr>
                </a:solidFill>
                <a:ea typeface="Times New Roman"/>
              </a:rPr>
              <a:t>is better than a private office.</a:t>
            </a:r>
          </a:p>
          <a:p>
            <a:pPr marL="342900" lvl="0" indent="-342900" algn="just">
              <a:spcBef>
                <a:spcPts val="300"/>
              </a:spcBef>
              <a:spcAft>
                <a:spcPts val="300"/>
              </a:spcAft>
              <a:buFont typeface="Wingdings" panose="05000000000000000000" pitchFamily="2" charset="2"/>
              <a:buChar char="v"/>
            </a:pPr>
            <a:endParaRPr lang="en-US" sz="1200" dirty="0" smtClean="0">
              <a:solidFill>
                <a:srgbClr val="EEECE1">
                  <a:lumMod val="10000"/>
                </a:srgbClr>
              </a:solidFill>
              <a:ea typeface="Times New Roman"/>
            </a:endParaRPr>
          </a:p>
          <a:p>
            <a:pPr marL="342900" lvl="0" indent="-342900" algn="just">
              <a:spcBef>
                <a:spcPts val="300"/>
              </a:spcBef>
              <a:spcAft>
                <a:spcPts val="300"/>
              </a:spcAft>
              <a:buFont typeface="Wingdings" panose="05000000000000000000" pitchFamily="2" charset="2"/>
              <a:buChar char="v"/>
            </a:pPr>
            <a:r>
              <a:rPr lang="en-US" dirty="0" smtClean="0">
                <a:solidFill>
                  <a:srgbClr val="EEECE1">
                    <a:lumMod val="10000"/>
                  </a:srgbClr>
                </a:solidFill>
                <a:ea typeface="Times New Roman"/>
              </a:rPr>
              <a:t>Sometimes it makes sense to hold a grievance meeting </a:t>
            </a:r>
            <a:r>
              <a:rPr lang="en-US" b="1" i="1" dirty="0" smtClean="0">
                <a:solidFill>
                  <a:srgbClr val="EEECE1">
                    <a:lumMod val="10000"/>
                  </a:srgbClr>
                </a:solidFill>
                <a:ea typeface="Times New Roman"/>
              </a:rPr>
              <a:t>offsite </a:t>
            </a:r>
            <a:r>
              <a:rPr lang="en-US" dirty="0" smtClean="0">
                <a:solidFill>
                  <a:srgbClr val="EEECE1">
                    <a:lumMod val="10000"/>
                  </a:srgbClr>
                </a:solidFill>
                <a:ea typeface="Times New Roman"/>
              </a:rPr>
              <a:t>(</a:t>
            </a:r>
            <a:r>
              <a:rPr lang="en-US" i="1" dirty="0" smtClean="0">
                <a:solidFill>
                  <a:srgbClr val="EEECE1">
                    <a:lumMod val="10000"/>
                  </a:srgbClr>
                </a:solidFill>
                <a:ea typeface="Times New Roman"/>
              </a:rPr>
              <a:t>i.e.</a:t>
            </a:r>
            <a:r>
              <a:rPr lang="en-US" dirty="0" smtClean="0">
                <a:solidFill>
                  <a:srgbClr val="EEECE1">
                    <a:lumMod val="10000"/>
                  </a:srgbClr>
                </a:solidFill>
                <a:ea typeface="Times New Roman"/>
              </a:rPr>
              <a:t>, somewhere other than the Employer’s premises).</a:t>
            </a:r>
          </a:p>
          <a:p>
            <a:pPr lvl="0" algn="just">
              <a:spcBef>
                <a:spcPts val="300"/>
              </a:spcBef>
              <a:spcAft>
                <a:spcPts val="300"/>
              </a:spcAft>
            </a:pPr>
            <a:endParaRPr lang="en-US"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67</a:t>
            </a:fld>
            <a:endParaRPr lang="en-US">
              <a:solidFill>
                <a:srgbClr val="EEECE1">
                  <a:lumMod val="10000"/>
                </a:srgbClr>
              </a:solidFill>
            </a:endParaRPr>
          </a:p>
        </p:txBody>
      </p:sp>
    </p:spTree>
    <p:extLst>
      <p:ext uri="{BB962C8B-B14F-4D97-AF65-F5344CB8AC3E}">
        <p14:creationId xmlns:p14="http://schemas.microsoft.com/office/powerpoint/2010/main" val="39469681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342900" lvl="0" indent="-342900" algn="just">
              <a:spcBef>
                <a:spcPts val="300"/>
              </a:spcBef>
              <a:spcAft>
                <a:spcPts val="300"/>
              </a:spcAft>
              <a:buFont typeface="Wingdings" panose="05000000000000000000" pitchFamily="2" charset="2"/>
              <a:buChar char="q"/>
            </a:pPr>
            <a:r>
              <a:rPr lang="en-US" b="1" dirty="0" smtClean="0">
                <a:solidFill>
                  <a:srgbClr val="0070C0"/>
                </a:solidFill>
                <a:ea typeface="Times New Roman"/>
              </a:rPr>
              <a:t>Who attends the grievance meeting?</a:t>
            </a:r>
          </a:p>
          <a:p>
            <a:pPr lvl="0" algn="just">
              <a:spcBef>
                <a:spcPct val="0"/>
              </a:spcBef>
            </a:pPr>
            <a:endParaRPr lang="en-US" dirty="0" smtClean="0">
              <a:solidFill>
                <a:srgbClr val="EEECE1">
                  <a:lumMod val="10000"/>
                </a:srgbClr>
              </a:solidFill>
              <a:ea typeface="Times New Roman"/>
            </a:endParaRPr>
          </a:p>
          <a:p>
            <a:pPr marL="342900" lvl="0" indent="-342900" algn="just">
              <a:spcBef>
                <a:spcPct val="0"/>
              </a:spcBef>
              <a:buFont typeface="Wingdings" panose="05000000000000000000" pitchFamily="2" charset="2"/>
              <a:buChar char="v"/>
            </a:pPr>
            <a:r>
              <a:rPr lang="en-US" dirty="0" smtClean="0">
                <a:ea typeface="Times New Roman"/>
              </a:rPr>
              <a:t>Who would we expect to attend on the </a:t>
            </a:r>
            <a:r>
              <a:rPr lang="en-US" b="1" i="1" dirty="0" smtClean="0">
                <a:solidFill>
                  <a:srgbClr val="00B050"/>
                </a:solidFill>
                <a:ea typeface="Times New Roman"/>
              </a:rPr>
              <a:t>Union’s side</a:t>
            </a:r>
            <a:r>
              <a:rPr lang="en-US" dirty="0" smtClean="0">
                <a:ea typeface="Times New Roman"/>
              </a:rPr>
              <a:t>?</a:t>
            </a:r>
          </a:p>
          <a:p>
            <a:pPr marL="1085850" lvl="1" indent="-342900" algn="just">
              <a:spcBef>
                <a:spcPct val="0"/>
              </a:spcBef>
              <a:buFont typeface="Wingdings" panose="05000000000000000000" pitchFamily="2" charset="2"/>
              <a:buChar char="ü"/>
            </a:pPr>
            <a:r>
              <a:rPr lang="en-US" dirty="0" smtClean="0">
                <a:ea typeface="Times New Roman"/>
              </a:rPr>
              <a:t>One or two union stewards.</a:t>
            </a:r>
          </a:p>
          <a:p>
            <a:pPr marL="1085850" lvl="1" indent="-342900" algn="just">
              <a:spcBef>
                <a:spcPct val="0"/>
              </a:spcBef>
              <a:buFont typeface="Wingdings" panose="05000000000000000000" pitchFamily="2" charset="2"/>
              <a:buChar char="ü"/>
            </a:pPr>
            <a:r>
              <a:rPr lang="en-US" dirty="0" smtClean="0">
                <a:ea typeface="Times New Roman"/>
              </a:rPr>
              <a:t>Full-time union agent (usually, but not necessarily).</a:t>
            </a:r>
          </a:p>
          <a:p>
            <a:pPr marL="1085850" lvl="1" indent="-342900" algn="just">
              <a:spcBef>
                <a:spcPct val="0"/>
              </a:spcBef>
              <a:buFont typeface="Wingdings" panose="05000000000000000000" pitchFamily="2" charset="2"/>
              <a:buChar char="ü"/>
            </a:pPr>
            <a:r>
              <a:rPr lang="en-US" dirty="0" smtClean="0">
                <a:ea typeface="Times New Roman"/>
              </a:rPr>
              <a:t>The Grievant(s) (typically not required, though).</a:t>
            </a:r>
          </a:p>
          <a:p>
            <a:pPr marL="1085850" lvl="1" indent="-342900" algn="just">
              <a:spcBef>
                <a:spcPct val="0"/>
              </a:spcBef>
              <a:buFont typeface="Wingdings" panose="05000000000000000000" pitchFamily="2" charset="2"/>
              <a:buChar char="ü"/>
            </a:pPr>
            <a:r>
              <a:rPr lang="en-US" dirty="0" smtClean="0">
                <a:ea typeface="Times New Roman"/>
              </a:rPr>
              <a:t>Employee witness(</a:t>
            </a:r>
            <a:r>
              <a:rPr lang="en-US" dirty="0" err="1" smtClean="0">
                <a:ea typeface="Times New Roman"/>
              </a:rPr>
              <a:t>es</a:t>
            </a:r>
            <a:r>
              <a:rPr lang="en-US" dirty="0" smtClean="0">
                <a:ea typeface="Times New Roman"/>
              </a:rPr>
              <a:t>).</a:t>
            </a:r>
          </a:p>
          <a:p>
            <a:pPr lvl="1" indent="0" algn="just">
              <a:spcBef>
                <a:spcPct val="0"/>
              </a:spcBef>
              <a:buNone/>
            </a:pPr>
            <a:endParaRPr lang="en-US" dirty="0" smtClean="0">
              <a:solidFill>
                <a:srgbClr val="EEECE1">
                  <a:lumMod val="10000"/>
                </a:srgbClr>
              </a:solidFill>
              <a:ea typeface="Times New Roman"/>
            </a:endParaRPr>
          </a:p>
          <a:p>
            <a:pPr marL="1588" lvl="1" indent="0">
              <a:spcBef>
                <a:spcPct val="0"/>
              </a:spcBef>
              <a:buNone/>
            </a:pPr>
            <a:endParaRPr lang="en-US" sz="2200" dirty="0">
              <a:solidFill>
                <a:srgbClr val="0070C0"/>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68</a:t>
            </a:fld>
            <a:endParaRPr lang="en-US">
              <a:solidFill>
                <a:srgbClr val="EEECE1">
                  <a:lumMod val="10000"/>
                </a:srgbClr>
              </a:solidFill>
            </a:endParaRPr>
          </a:p>
        </p:txBody>
      </p:sp>
    </p:spTree>
    <p:extLst>
      <p:ext uri="{BB962C8B-B14F-4D97-AF65-F5344CB8AC3E}">
        <p14:creationId xmlns:p14="http://schemas.microsoft.com/office/powerpoint/2010/main" val="364118505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marL="342900" lvl="0" indent="-342900" algn="just">
              <a:spcBef>
                <a:spcPts val="300"/>
              </a:spcBef>
              <a:spcAft>
                <a:spcPts val="300"/>
              </a:spcAft>
              <a:buFont typeface="Wingdings" panose="05000000000000000000" pitchFamily="2" charset="2"/>
              <a:buChar char="q"/>
            </a:pPr>
            <a:r>
              <a:rPr lang="en-US" b="1" dirty="0" smtClean="0">
                <a:solidFill>
                  <a:srgbClr val="0070C0"/>
                </a:solidFill>
                <a:ea typeface="Times New Roman"/>
              </a:rPr>
              <a:t>Who attends the grievance meeting?</a:t>
            </a:r>
          </a:p>
          <a:p>
            <a:pPr lvl="0" algn="just">
              <a:spcBef>
                <a:spcPct val="0"/>
              </a:spcBef>
            </a:pPr>
            <a:endParaRPr lang="en-US" dirty="0">
              <a:solidFill>
                <a:srgbClr val="EEECE1">
                  <a:lumMod val="10000"/>
                </a:srgbClr>
              </a:solidFill>
              <a:ea typeface="Times New Roman"/>
            </a:endParaRPr>
          </a:p>
          <a:p>
            <a:pPr lvl="0" algn="ctr">
              <a:spcBef>
                <a:spcPct val="0"/>
              </a:spcBef>
            </a:pPr>
            <a:r>
              <a:rPr lang="en-US" b="1" dirty="0" smtClean="0">
                <a:solidFill>
                  <a:srgbClr val="EEECE1">
                    <a:lumMod val="10000"/>
                  </a:srgbClr>
                </a:solidFill>
                <a:ea typeface="Times New Roman"/>
              </a:rPr>
              <a:t>Question #3</a:t>
            </a:r>
            <a:endParaRPr lang="en-US" dirty="0" smtClean="0">
              <a:solidFill>
                <a:srgbClr val="EEECE1">
                  <a:lumMod val="10000"/>
                </a:srgbClr>
              </a:solidFill>
              <a:ea typeface="Times New Roman"/>
            </a:endParaRPr>
          </a:p>
          <a:p>
            <a:pPr marL="1588" lvl="1" indent="0" algn="just">
              <a:spcBef>
                <a:spcPct val="0"/>
              </a:spcBef>
              <a:buNone/>
            </a:pPr>
            <a:r>
              <a:rPr lang="en-US" dirty="0" smtClean="0">
                <a:solidFill>
                  <a:srgbClr val="EEECE1">
                    <a:lumMod val="10000"/>
                  </a:srgbClr>
                </a:solidFill>
                <a:ea typeface="Times New Roman"/>
              </a:rPr>
              <a:t>Who should attend the grievance meeting on behalf of </a:t>
            </a:r>
            <a:r>
              <a:rPr lang="en-US" b="1" i="1" dirty="0" smtClean="0">
                <a:solidFill>
                  <a:srgbClr val="00B050"/>
                </a:solidFill>
                <a:ea typeface="Times New Roman"/>
              </a:rPr>
              <a:t>management</a:t>
            </a:r>
            <a:r>
              <a:rPr lang="en-US" dirty="0" smtClean="0">
                <a:solidFill>
                  <a:srgbClr val="EEECE1">
                    <a:lumMod val="10000"/>
                  </a:srgbClr>
                </a:solidFill>
                <a:ea typeface="Times New Roman"/>
              </a:rPr>
              <a:t>?</a:t>
            </a:r>
          </a:p>
          <a:p>
            <a:pPr marL="458788" lvl="1" indent="-457200" algn="just">
              <a:spcBef>
                <a:spcPct val="0"/>
              </a:spcBef>
              <a:buFont typeface="+mj-lt"/>
              <a:buAutoNum type="alphaLcParenR"/>
            </a:pPr>
            <a:r>
              <a:rPr lang="en-US" dirty="0" smtClean="0">
                <a:solidFill>
                  <a:srgbClr val="EEECE1">
                    <a:lumMod val="10000"/>
                  </a:srgbClr>
                </a:solidFill>
                <a:ea typeface="Times New Roman"/>
              </a:rPr>
              <a:t>Only Marcus Gonzalez; it’s a waste of time and resources to have anyone else present on behalf of management.</a:t>
            </a:r>
          </a:p>
          <a:p>
            <a:pPr marL="458788" lvl="1" indent="-457200" algn="just">
              <a:spcBef>
                <a:spcPct val="0"/>
              </a:spcBef>
              <a:buFont typeface="+mj-lt"/>
              <a:buAutoNum type="alphaLcParenR"/>
            </a:pPr>
            <a:r>
              <a:rPr lang="en-US" dirty="0" smtClean="0">
                <a:solidFill>
                  <a:srgbClr val="EEECE1">
                    <a:lumMod val="10000"/>
                  </a:srgbClr>
                </a:solidFill>
                <a:ea typeface="Times New Roman"/>
              </a:rPr>
              <a:t>Marcus Gonzalez and one or two additional members of the HR team or management.</a:t>
            </a:r>
            <a:endParaRPr lang="en-US" dirty="0">
              <a:solidFill>
                <a:srgbClr val="EEECE1">
                  <a:lumMod val="10000"/>
                </a:srgbClr>
              </a:solidFill>
              <a:ea typeface="Times New Roman"/>
            </a:endParaRPr>
          </a:p>
          <a:p>
            <a:pPr marL="458788" lvl="1" indent="-457200" algn="just">
              <a:spcBef>
                <a:spcPct val="0"/>
              </a:spcBef>
              <a:buFont typeface="+mj-lt"/>
              <a:buAutoNum type="alphaLcParenR"/>
            </a:pPr>
            <a:r>
              <a:rPr lang="en-US" dirty="0" smtClean="0">
                <a:solidFill>
                  <a:srgbClr val="EEECE1">
                    <a:lumMod val="10000"/>
                  </a:srgbClr>
                </a:solidFill>
                <a:ea typeface="Times New Roman"/>
              </a:rPr>
              <a:t>The entire leadership team as a show of unity, strength, and support.</a:t>
            </a: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69</a:t>
            </a:fld>
            <a:endParaRPr lang="en-US">
              <a:solidFill>
                <a:srgbClr val="EEECE1">
                  <a:lumMod val="10000"/>
                </a:srgbClr>
              </a:solidFill>
            </a:endParaRPr>
          </a:p>
        </p:txBody>
      </p:sp>
    </p:spTree>
    <p:extLst>
      <p:ext uri="{BB962C8B-B14F-4D97-AF65-F5344CB8AC3E}">
        <p14:creationId xmlns:p14="http://schemas.microsoft.com/office/powerpoint/2010/main" val="14882981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2800" dirty="0" smtClean="0"/>
              <a:t>Handbook Interpretation (GC 18-04)</a:t>
            </a:r>
          </a:p>
          <a:p>
            <a:pPr marL="858838" lvl="1" indent="-458788" algn="just">
              <a:spcAft>
                <a:spcPts val="1200"/>
              </a:spcAft>
              <a:buFont typeface="Courier New" panose="02070309020205020404" pitchFamily="49" charset="0"/>
              <a:buChar char="o"/>
              <a:defRPr/>
            </a:pPr>
            <a:r>
              <a:rPr lang="en-US" sz="2800" dirty="0" smtClean="0"/>
              <a:t>Ambiguities in handbook rules are no longer interpreted against the drafter.</a:t>
            </a:r>
          </a:p>
          <a:p>
            <a:pPr marL="858838" lvl="1" indent="-458788" algn="just">
              <a:spcAft>
                <a:spcPts val="1200"/>
              </a:spcAft>
              <a:buFont typeface="Courier New" panose="02070309020205020404" pitchFamily="49" charset="0"/>
              <a:buChar char="o"/>
              <a:defRPr/>
            </a:pPr>
            <a:r>
              <a:rPr lang="en-US" sz="2800" dirty="0" smtClean="0"/>
              <a:t>General provisions interpreted narrowly, not as banning all activity that “could conceivably be” included.</a:t>
            </a:r>
            <a:endParaRPr lang="en-US" sz="3200" dirty="0" smtClean="0"/>
          </a:p>
          <a:p>
            <a:pPr marL="458788" indent="-458788" algn="just" fontAlgn="auto">
              <a:spcAft>
                <a:spcPts val="1200"/>
              </a:spcAft>
              <a:buFont typeface="Arial" panose="020B0604020202020204" pitchFamily="34" charset="0"/>
              <a:buChar char="•"/>
              <a:defRPr/>
            </a:pPr>
            <a:endParaRPr lang="en-US" sz="3200" dirty="0"/>
          </a:p>
        </p:txBody>
      </p:sp>
      <p:sp>
        <p:nvSpPr>
          <p:cNvPr id="3" name="Title 2"/>
          <p:cNvSpPr>
            <a:spLocks noGrp="1"/>
          </p:cNvSpPr>
          <p:nvPr>
            <p:ph type="ctrTitle"/>
          </p:nvPr>
        </p:nvSpPr>
        <p:spPr>
          <a:xfrm>
            <a:off x="762000" y="1268760"/>
            <a:ext cx="7924800" cy="831503"/>
          </a:xfrm>
        </p:spPr>
        <p:txBody>
          <a:bodyPr/>
          <a:lstStyle/>
          <a:p>
            <a:pPr algn="ctr">
              <a:defRPr/>
            </a:pPr>
            <a:r>
              <a:rPr lang="en-US" b="1" cap="small" dirty="0" smtClean="0"/>
              <a:t>Employee Handbooks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7</a:t>
            </a:fld>
            <a:endParaRPr lang="en-US">
              <a:solidFill>
                <a:srgbClr val="9C4636">
                  <a:tint val="75000"/>
                </a:srgbClr>
              </a:solidFill>
            </a:endParaRPr>
          </a:p>
        </p:txBody>
      </p:sp>
    </p:spTree>
    <p:extLst>
      <p:ext uri="{BB962C8B-B14F-4D97-AF65-F5344CB8AC3E}">
        <p14:creationId xmlns:p14="http://schemas.microsoft.com/office/powerpoint/2010/main" val="1166648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lnSpcReduction="10000"/>
          </a:bodyPr>
          <a:lstStyle/>
          <a:p>
            <a:pPr marL="342900" lvl="0" indent="-342900" algn="just">
              <a:spcBef>
                <a:spcPts val="300"/>
              </a:spcBef>
              <a:spcAft>
                <a:spcPts val="300"/>
              </a:spcAft>
              <a:buFont typeface="Wingdings" panose="05000000000000000000" pitchFamily="2" charset="2"/>
              <a:buChar char="q"/>
            </a:pPr>
            <a:r>
              <a:rPr lang="en-US" b="1" dirty="0" smtClean="0">
                <a:solidFill>
                  <a:srgbClr val="0070C0"/>
                </a:solidFill>
                <a:ea typeface="Times New Roman"/>
              </a:rPr>
              <a:t>Who attends the grievance meeting?</a:t>
            </a:r>
          </a:p>
          <a:p>
            <a:pPr lvl="0" algn="just">
              <a:spcBef>
                <a:spcPct val="0"/>
              </a:spcBef>
            </a:pPr>
            <a:endParaRPr lang="en-US" dirty="0">
              <a:solidFill>
                <a:srgbClr val="EEECE1">
                  <a:lumMod val="10000"/>
                </a:srgbClr>
              </a:solidFill>
              <a:ea typeface="Times New Roman"/>
            </a:endParaRPr>
          </a:p>
          <a:p>
            <a:pPr lvl="0" algn="ctr">
              <a:spcBef>
                <a:spcPct val="0"/>
              </a:spcBef>
            </a:pPr>
            <a:r>
              <a:rPr lang="en-US" b="1" dirty="0" smtClean="0">
                <a:solidFill>
                  <a:srgbClr val="EEECE1">
                    <a:lumMod val="10000"/>
                  </a:srgbClr>
                </a:solidFill>
                <a:ea typeface="Times New Roman"/>
              </a:rPr>
              <a:t>Question #4</a:t>
            </a:r>
            <a:endParaRPr lang="en-US" dirty="0" smtClean="0">
              <a:solidFill>
                <a:srgbClr val="EEECE1">
                  <a:lumMod val="10000"/>
                </a:srgbClr>
              </a:solidFill>
              <a:ea typeface="Times New Roman"/>
            </a:endParaRPr>
          </a:p>
          <a:p>
            <a:pPr marL="1588" lvl="1" indent="0" algn="just">
              <a:spcBef>
                <a:spcPct val="0"/>
              </a:spcBef>
              <a:buNone/>
            </a:pPr>
            <a:r>
              <a:rPr lang="en-US" dirty="0" smtClean="0">
                <a:solidFill>
                  <a:srgbClr val="EEECE1">
                    <a:lumMod val="10000"/>
                  </a:srgbClr>
                </a:solidFill>
                <a:ea typeface="Times New Roman"/>
              </a:rPr>
              <a:t>Union representative Ursula Robinson sends an e-mail message to Marcus Gonzalez </a:t>
            </a:r>
            <a:r>
              <a:rPr lang="en-US" i="1" dirty="0" smtClean="0">
                <a:solidFill>
                  <a:srgbClr val="EEECE1">
                    <a:lumMod val="10000"/>
                  </a:srgbClr>
                </a:solidFill>
                <a:ea typeface="Times New Roman"/>
              </a:rPr>
              <a:t>(i.e</a:t>
            </a:r>
            <a:r>
              <a:rPr lang="en-US" dirty="0" smtClean="0">
                <a:solidFill>
                  <a:srgbClr val="EEECE1">
                    <a:lumMod val="10000"/>
                  </a:srgbClr>
                </a:solidFill>
                <a:ea typeface="Times New Roman"/>
              </a:rPr>
              <a:t>., you), requesting that supervisor Johnny (“Pyro”) Johnson be in attendance at the grievance meeting.  How do you respond to Ursula?   </a:t>
            </a:r>
          </a:p>
          <a:p>
            <a:pPr marL="458788" lvl="1" indent="-457200" algn="just">
              <a:spcBef>
                <a:spcPct val="0"/>
              </a:spcBef>
              <a:buFont typeface="+mj-lt"/>
              <a:buAutoNum type="alphaLcParenR"/>
            </a:pPr>
            <a:r>
              <a:rPr lang="en-US" dirty="0" smtClean="0">
                <a:solidFill>
                  <a:srgbClr val="EEECE1">
                    <a:lumMod val="10000"/>
                  </a:srgbClr>
                </a:solidFill>
                <a:ea typeface="Times New Roman"/>
              </a:rPr>
              <a:t>“Never.  Absolutely not.  Have a nice day.  </a:t>
            </a:r>
            <a:r>
              <a:rPr lang="en-US" dirty="0" smtClean="0">
                <a:solidFill>
                  <a:srgbClr val="EEECE1">
                    <a:lumMod val="10000"/>
                  </a:srgbClr>
                </a:solidFill>
                <a:ea typeface="Times New Roman"/>
                <a:sym typeface="Wingdings" panose="05000000000000000000" pitchFamily="2" charset="2"/>
              </a:rPr>
              <a:t>”</a:t>
            </a:r>
          </a:p>
          <a:p>
            <a:pPr marL="458788" lvl="1" indent="-457200" algn="just">
              <a:spcBef>
                <a:spcPct val="0"/>
              </a:spcBef>
              <a:buFont typeface="+mj-lt"/>
              <a:buAutoNum type="alphaLcParenR"/>
            </a:pPr>
            <a:r>
              <a:rPr lang="en-US" dirty="0" smtClean="0">
                <a:solidFill>
                  <a:srgbClr val="EEECE1">
                    <a:lumMod val="10000"/>
                  </a:srgbClr>
                </a:solidFill>
                <a:ea typeface="Times New Roman"/>
                <a:sym typeface="Wingdings" panose="05000000000000000000" pitchFamily="2" charset="2"/>
              </a:rPr>
              <a:t>“Hello.  Mr. Johnson was not involved in the investigation or the decision to terminate the Grievant.  Could you please explain why you are requesting his presence at the grievance meeting?”</a:t>
            </a:r>
            <a:endParaRPr lang="en-US" dirty="0" smtClean="0">
              <a:solidFill>
                <a:srgbClr val="EEECE1">
                  <a:lumMod val="10000"/>
                </a:srgbClr>
              </a:solidFill>
              <a:ea typeface="Times New Roman"/>
            </a:endParaRPr>
          </a:p>
          <a:p>
            <a:pPr marL="458788" lvl="1" indent="-457200" algn="just">
              <a:spcBef>
                <a:spcPct val="0"/>
              </a:spcBef>
              <a:buFont typeface="+mj-lt"/>
              <a:buAutoNum type="alphaLcParenR"/>
            </a:pPr>
            <a:r>
              <a:rPr lang="en-US" dirty="0" smtClean="0">
                <a:solidFill>
                  <a:srgbClr val="EEECE1">
                    <a:lumMod val="10000"/>
                  </a:srgbClr>
                </a:solidFill>
                <a:ea typeface="Times New Roman"/>
              </a:rPr>
              <a:t>“Of course.  Is there anyone else you want me to have there?  Also, what is your favorite afternoon snack?”</a:t>
            </a: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70</a:t>
            </a:fld>
            <a:endParaRPr lang="en-US">
              <a:solidFill>
                <a:srgbClr val="EEECE1">
                  <a:lumMod val="10000"/>
                </a:srgbClr>
              </a:solidFill>
            </a:endParaRPr>
          </a:p>
        </p:txBody>
      </p:sp>
    </p:spTree>
    <p:extLst>
      <p:ext uri="{BB962C8B-B14F-4D97-AF65-F5344CB8AC3E}">
        <p14:creationId xmlns:p14="http://schemas.microsoft.com/office/powerpoint/2010/main" val="172642253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342900" lvl="0" indent="-342900" algn="just">
              <a:spcBef>
                <a:spcPts val="300"/>
              </a:spcBef>
              <a:spcAft>
                <a:spcPts val="300"/>
              </a:spcAft>
              <a:buFont typeface="Wingdings" panose="05000000000000000000" pitchFamily="2" charset="2"/>
              <a:buChar char="q"/>
            </a:pPr>
            <a:r>
              <a:rPr lang="en-US" b="1" dirty="0">
                <a:solidFill>
                  <a:srgbClr val="0070C0"/>
                </a:solidFill>
                <a:ea typeface="Times New Roman"/>
              </a:rPr>
              <a:t>What should happen during the grievance meeting (including tips for management</a:t>
            </a:r>
            <a:r>
              <a:rPr lang="en-US" b="1" dirty="0" smtClean="0">
                <a:solidFill>
                  <a:srgbClr val="0070C0"/>
                </a:solidFill>
                <a:ea typeface="Times New Roman"/>
              </a:rPr>
              <a:t>)?</a:t>
            </a:r>
          </a:p>
          <a:p>
            <a:pPr marL="342900" lvl="0" indent="-342900" algn="just">
              <a:spcBef>
                <a:spcPts val="300"/>
              </a:spcBef>
              <a:spcAft>
                <a:spcPts val="300"/>
              </a:spcAft>
              <a:buFont typeface="Wingdings" panose="05000000000000000000" pitchFamily="2" charset="2"/>
              <a:buChar char="q"/>
            </a:pPr>
            <a:endParaRPr lang="en-US" dirty="0">
              <a:solidFill>
                <a:srgbClr val="EEECE1">
                  <a:lumMod val="10000"/>
                </a:srgbClr>
              </a:solidFill>
              <a:ea typeface="Times New Roman"/>
            </a:endParaRPr>
          </a:p>
          <a:p>
            <a:pPr lvl="0" algn="just">
              <a:spcBef>
                <a:spcPts val="300"/>
              </a:spcBef>
              <a:spcAft>
                <a:spcPts val="300"/>
              </a:spcAft>
            </a:pPr>
            <a:r>
              <a:rPr lang="en-US" dirty="0" smtClean="0">
                <a:solidFill>
                  <a:srgbClr val="EEECE1">
                    <a:lumMod val="10000"/>
                  </a:srgbClr>
                </a:solidFill>
                <a:ea typeface="Times New Roman"/>
              </a:rPr>
              <a:t>The purpose of the grievance meeting is for the Union…</a:t>
            </a:r>
          </a:p>
          <a:p>
            <a:pPr marL="914400" lvl="1" indent="-457200" algn="just">
              <a:spcBef>
                <a:spcPts val="300"/>
              </a:spcBef>
              <a:spcAft>
                <a:spcPts val="300"/>
              </a:spcAft>
              <a:buFont typeface="+mj-lt"/>
              <a:buAutoNum type="arabicParenR"/>
            </a:pPr>
            <a:r>
              <a:rPr lang="en-US" dirty="0" smtClean="0">
                <a:solidFill>
                  <a:srgbClr val="EEECE1">
                    <a:lumMod val="10000"/>
                  </a:srgbClr>
                </a:solidFill>
                <a:ea typeface="Times New Roman"/>
              </a:rPr>
              <a:t>to explain – in detail – the Union’s basis for its claim that the Employer has breached the contract; and </a:t>
            </a:r>
          </a:p>
          <a:p>
            <a:pPr marL="914400" lvl="1" indent="-457200" algn="just">
              <a:spcBef>
                <a:spcPts val="300"/>
              </a:spcBef>
              <a:spcAft>
                <a:spcPts val="300"/>
              </a:spcAft>
              <a:buFont typeface="+mj-lt"/>
              <a:buAutoNum type="arabicParenR"/>
            </a:pPr>
            <a:r>
              <a:rPr lang="en-US" dirty="0" smtClean="0">
                <a:solidFill>
                  <a:srgbClr val="EEECE1">
                    <a:lumMod val="10000"/>
                  </a:srgbClr>
                </a:solidFill>
                <a:ea typeface="Times New Roman"/>
              </a:rPr>
              <a:t>to specify exactly what the Union is seeking to remedy in the grievance.</a:t>
            </a:r>
          </a:p>
          <a:p>
            <a:pPr marL="914400" lvl="1" indent="-457200" algn="just">
              <a:spcBef>
                <a:spcPts val="300"/>
              </a:spcBef>
              <a:spcAft>
                <a:spcPts val="300"/>
              </a:spcAft>
              <a:buFont typeface="+mj-lt"/>
              <a:buAutoNum type="arabicParenR"/>
            </a:pPr>
            <a:endParaRPr lang="en-US" dirty="0">
              <a:solidFill>
                <a:srgbClr val="EEECE1">
                  <a:lumMod val="10000"/>
                </a:srgbClr>
              </a:solidFill>
              <a:ea typeface="Times New Roman"/>
            </a:endParaRPr>
          </a:p>
          <a:p>
            <a:pPr marL="3314700" lvl="6" indent="-342900" algn="just">
              <a:spcBef>
                <a:spcPts val="300"/>
              </a:spcBef>
              <a:spcAft>
                <a:spcPts val="300"/>
              </a:spcAft>
              <a:buFont typeface="Wingdings" panose="05000000000000000000" pitchFamily="2" charset="2"/>
              <a:buChar char="Ø"/>
            </a:pPr>
            <a:r>
              <a:rPr lang="en-US" sz="2400" dirty="0" smtClean="0">
                <a:solidFill>
                  <a:srgbClr val="0070C0"/>
                </a:solidFill>
                <a:latin typeface="Calibri" panose="020F0502020204030204" pitchFamily="34" charset="0"/>
                <a:ea typeface="Times New Roman"/>
              </a:rPr>
              <a:t>Continued, next slides</a:t>
            </a:r>
          </a:p>
          <a:p>
            <a:pPr lvl="0" algn="just">
              <a:spcBef>
                <a:spcPts val="300"/>
              </a:spcBef>
              <a:spcAft>
                <a:spcPts val="300"/>
              </a:spcAft>
            </a:pPr>
            <a:endParaRPr lang="en-US"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71</a:t>
            </a:fld>
            <a:endParaRPr lang="en-US">
              <a:solidFill>
                <a:srgbClr val="EEECE1">
                  <a:lumMod val="10000"/>
                </a:srgbClr>
              </a:solidFill>
            </a:endParaRPr>
          </a:p>
        </p:txBody>
      </p:sp>
    </p:spTree>
    <p:extLst>
      <p:ext uri="{BB962C8B-B14F-4D97-AF65-F5344CB8AC3E}">
        <p14:creationId xmlns:p14="http://schemas.microsoft.com/office/powerpoint/2010/main" val="12079782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lvl="0" algn="just">
              <a:spcBef>
                <a:spcPts val="300"/>
              </a:spcBef>
              <a:spcAft>
                <a:spcPts val="300"/>
              </a:spcAft>
            </a:pPr>
            <a:r>
              <a:rPr lang="en-US" dirty="0" smtClean="0">
                <a:solidFill>
                  <a:srgbClr val="EEECE1">
                    <a:lumMod val="10000"/>
                  </a:srgbClr>
                </a:solidFill>
                <a:ea typeface="Times New Roman"/>
              </a:rPr>
              <a:t>Your job at the grievance meeting is to get the Union to explain – in detail – </a:t>
            </a:r>
          </a:p>
          <a:p>
            <a:pPr marL="1085850" lvl="1" indent="-342900" algn="just">
              <a:spcBef>
                <a:spcPts val="300"/>
              </a:spcBef>
              <a:spcAft>
                <a:spcPts val="300"/>
              </a:spcAft>
              <a:buFont typeface="Courier New" panose="02070309020205020404" pitchFamily="49" charset="0"/>
              <a:buChar char="o"/>
            </a:pPr>
            <a:r>
              <a:rPr lang="en-US" dirty="0" smtClean="0">
                <a:solidFill>
                  <a:srgbClr val="EEECE1">
                    <a:lumMod val="10000"/>
                  </a:srgbClr>
                </a:solidFill>
                <a:ea typeface="Times New Roman"/>
              </a:rPr>
              <a:t>The </a:t>
            </a:r>
            <a:r>
              <a:rPr lang="en-US" b="1" i="1" dirty="0" smtClean="0">
                <a:solidFill>
                  <a:srgbClr val="0070C0"/>
                </a:solidFill>
                <a:ea typeface="Times New Roman"/>
              </a:rPr>
              <a:t>facts</a:t>
            </a:r>
            <a:r>
              <a:rPr lang="en-US" dirty="0" smtClean="0">
                <a:solidFill>
                  <a:srgbClr val="EEECE1">
                    <a:lumMod val="10000"/>
                  </a:srgbClr>
                </a:solidFill>
                <a:ea typeface="Times New Roman"/>
              </a:rPr>
              <a:t> that the Union is relying upon.</a:t>
            </a:r>
          </a:p>
          <a:p>
            <a:pPr marL="1085850" lvl="1" indent="-342900" algn="just">
              <a:spcBef>
                <a:spcPts val="300"/>
              </a:spcBef>
              <a:spcAft>
                <a:spcPts val="300"/>
              </a:spcAft>
              <a:buFont typeface="Courier New" panose="02070309020205020404" pitchFamily="49" charset="0"/>
              <a:buChar char="o"/>
            </a:pPr>
            <a:r>
              <a:rPr lang="en-US" dirty="0" smtClean="0">
                <a:solidFill>
                  <a:srgbClr val="EEECE1">
                    <a:lumMod val="10000"/>
                  </a:srgbClr>
                </a:solidFill>
                <a:ea typeface="Times New Roman"/>
              </a:rPr>
              <a:t>The </a:t>
            </a:r>
            <a:r>
              <a:rPr lang="en-US" b="1" i="1" dirty="0" smtClean="0">
                <a:solidFill>
                  <a:srgbClr val="0070C0"/>
                </a:solidFill>
                <a:ea typeface="Times New Roman"/>
              </a:rPr>
              <a:t>precise articles or sections of the contract </a:t>
            </a:r>
            <a:r>
              <a:rPr lang="en-US" dirty="0" smtClean="0">
                <a:solidFill>
                  <a:srgbClr val="EEECE1">
                    <a:lumMod val="10000"/>
                  </a:srgbClr>
                </a:solidFill>
                <a:ea typeface="Times New Roman"/>
              </a:rPr>
              <a:t>that the Union is contending were breached.</a:t>
            </a:r>
          </a:p>
          <a:p>
            <a:pPr marL="1085850" lvl="1" indent="-342900" algn="just">
              <a:spcBef>
                <a:spcPts val="300"/>
              </a:spcBef>
              <a:spcAft>
                <a:spcPts val="300"/>
              </a:spcAft>
              <a:buFont typeface="Courier New" panose="02070309020205020404" pitchFamily="49" charset="0"/>
              <a:buChar char="o"/>
            </a:pPr>
            <a:r>
              <a:rPr lang="en-US" dirty="0" smtClean="0">
                <a:solidFill>
                  <a:srgbClr val="EEECE1">
                    <a:lumMod val="10000"/>
                  </a:srgbClr>
                </a:solidFill>
                <a:ea typeface="Times New Roman"/>
              </a:rPr>
              <a:t>How the relied-upon facts result in or translate to a violation of the cited contract provision(s).</a:t>
            </a:r>
          </a:p>
          <a:p>
            <a:pPr marL="342900" lvl="0" indent="-342900" algn="just">
              <a:spcBef>
                <a:spcPts val="300"/>
              </a:spcBef>
              <a:spcAft>
                <a:spcPts val="300"/>
              </a:spcAft>
              <a:buFont typeface="Wingdings" panose="05000000000000000000" pitchFamily="2" charset="2"/>
              <a:buChar char="q"/>
            </a:pPr>
            <a:endParaRPr lang="en-US" dirty="0">
              <a:solidFill>
                <a:srgbClr val="EEECE1">
                  <a:lumMod val="10000"/>
                </a:srgbClr>
              </a:solidFill>
              <a:ea typeface="Times New Roman"/>
            </a:endParaRPr>
          </a:p>
          <a:p>
            <a:pPr lvl="2" indent="-400050" algn="just">
              <a:spcBef>
                <a:spcPts val="300"/>
              </a:spcBef>
              <a:spcAft>
                <a:spcPts val="300"/>
              </a:spcAft>
              <a:buFont typeface="Courier New" panose="02070309020205020404" pitchFamily="49" charset="0"/>
              <a:buChar char="o"/>
            </a:pPr>
            <a:r>
              <a:rPr lang="en-US" dirty="0" smtClean="0">
                <a:solidFill>
                  <a:srgbClr val="EEECE1">
                    <a:lumMod val="10000"/>
                  </a:srgbClr>
                </a:solidFill>
                <a:ea typeface="Times New Roman"/>
              </a:rPr>
              <a:t>What the Union is asking the Employer to do in order to </a:t>
            </a:r>
            <a:r>
              <a:rPr lang="en-US" b="1" i="1" dirty="0" smtClean="0">
                <a:solidFill>
                  <a:srgbClr val="0070C0"/>
                </a:solidFill>
                <a:ea typeface="Times New Roman"/>
              </a:rPr>
              <a:t>remedy</a:t>
            </a:r>
            <a:r>
              <a:rPr lang="en-US" dirty="0" smtClean="0">
                <a:solidFill>
                  <a:srgbClr val="EEECE1">
                    <a:lumMod val="10000"/>
                  </a:srgbClr>
                </a:solidFill>
                <a:ea typeface="Times New Roman"/>
              </a:rPr>
              <a:t> the alleged breach.</a:t>
            </a:r>
          </a:p>
          <a:p>
            <a:pPr lvl="2" indent="-400050" algn="just">
              <a:spcBef>
                <a:spcPts val="300"/>
              </a:spcBef>
              <a:spcAft>
                <a:spcPts val="300"/>
              </a:spcAft>
              <a:buFont typeface="Courier New" panose="02070309020205020404" pitchFamily="49" charset="0"/>
              <a:buChar char="o"/>
            </a:pPr>
            <a:r>
              <a:rPr lang="en-US" dirty="0" smtClean="0">
                <a:solidFill>
                  <a:srgbClr val="EEECE1">
                    <a:lumMod val="10000"/>
                  </a:srgbClr>
                </a:solidFill>
                <a:ea typeface="Times New Roman"/>
              </a:rPr>
              <a:t>What is the basis or rationale for seeking that as the remedy.  </a:t>
            </a:r>
            <a:endParaRPr lang="en-US" dirty="0">
              <a:solidFill>
                <a:srgbClr val="EEECE1">
                  <a:lumMod val="10000"/>
                </a:srgbClr>
              </a:solidFill>
              <a:ea typeface="Times New Roman"/>
            </a:endParaRPr>
          </a:p>
          <a:p>
            <a:pPr lvl="0" algn="just">
              <a:spcBef>
                <a:spcPts val="300"/>
              </a:spcBef>
              <a:spcAft>
                <a:spcPts val="300"/>
              </a:spcAft>
            </a:pPr>
            <a:endParaRPr lang="en-US" dirty="0">
              <a:solidFill>
                <a:srgbClr val="EEECE1">
                  <a:lumMod val="10000"/>
                </a:srgbClr>
              </a:solidFill>
              <a:ea typeface="Times New Roman"/>
            </a:endParaRPr>
          </a:p>
          <a:p>
            <a:endParaRPr lang="en-US" dirty="0">
              <a:solidFill>
                <a:schemeClr val="bg2">
                  <a:lumMod val="10000"/>
                </a:schemeClr>
              </a:solidFill>
            </a:endParaRPr>
          </a:p>
        </p:txBody>
      </p:sp>
      <p:sp>
        <p:nvSpPr>
          <p:cNvPr id="5" name="Left Brace 4"/>
          <p:cNvSpPr/>
          <p:nvPr/>
        </p:nvSpPr>
        <p:spPr>
          <a:xfrm>
            <a:off x="947530" y="4625009"/>
            <a:ext cx="251791" cy="15770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a:off x="940904" y="2173357"/>
            <a:ext cx="231913" cy="193481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72</a:t>
            </a:fld>
            <a:endParaRPr lang="en-US">
              <a:solidFill>
                <a:srgbClr val="EEECE1">
                  <a:lumMod val="10000"/>
                </a:srgbClr>
              </a:solidFill>
            </a:endParaRPr>
          </a:p>
        </p:txBody>
      </p:sp>
    </p:spTree>
    <p:extLst>
      <p:ext uri="{BB962C8B-B14F-4D97-AF65-F5344CB8AC3E}">
        <p14:creationId xmlns:p14="http://schemas.microsoft.com/office/powerpoint/2010/main" val="419815379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73765" y="1366415"/>
            <a:ext cx="8384958" cy="5094513"/>
          </a:xfrm>
        </p:spPr>
        <p:txBody>
          <a:bodyPr/>
          <a:lstStyle/>
          <a:p>
            <a:pPr lvl="0" algn="ctr">
              <a:spcBef>
                <a:spcPct val="0"/>
              </a:spcBef>
            </a:pPr>
            <a:r>
              <a:rPr lang="en-US" b="1" dirty="0" smtClean="0">
                <a:solidFill>
                  <a:srgbClr val="EEECE1">
                    <a:lumMod val="10000"/>
                  </a:srgbClr>
                </a:solidFill>
                <a:ea typeface="Times New Roman"/>
              </a:rPr>
              <a:t>Why do we want to get this info from the </a:t>
            </a:r>
          </a:p>
          <a:p>
            <a:pPr lvl="0" algn="ctr">
              <a:spcBef>
                <a:spcPct val="0"/>
              </a:spcBef>
            </a:pPr>
            <a:r>
              <a:rPr lang="en-US" b="1" dirty="0" smtClean="0">
                <a:solidFill>
                  <a:srgbClr val="EEECE1">
                    <a:lumMod val="10000"/>
                  </a:srgbClr>
                </a:solidFill>
                <a:ea typeface="Times New Roman"/>
              </a:rPr>
              <a:t>Union during the grievance meeting?</a:t>
            </a:r>
            <a:endParaRPr lang="en-US" dirty="0">
              <a:solidFill>
                <a:srgbClr val="EEECE1">
                  <a:lumMod val="10000"/>
                </a:srgbClr>
              </a:solidFill>
              <a:ea typeface="Times New Roman"/>
            </a:endParaRPr>
          </a:p>
          <a:p>
            <a:pPr marL="457200" lvl="0" indent="-457200" algn="just">
              <a:spcBef>
                <a:spcPct val="0"/>
              </a:spcBef>
              <a:buFont typeface="+mj-lt"/>
              <a:buAutoNum type="arabicPeriod"/>
            </a:pPr>
            <a:r>
              <a:rPr lang="en-US" dirty="0" smtClean="0">
                <a:solidFill>
                  <a:srgbClr val="EEECE1">
                    <a:lumMod val="10000"/>
                  </a:srgbClr>
                </a:solidFill>
                <a:ea typeface="Times New Roman"/>
              </a:rPr>
              <a:t>To determine the merits of the Union’s grievance (or lack thereof).</a:t>
            </a:r>
          </a:p>
          <a:p>
            <a:pPr marL="457200" lvl="0" indent="-457200" algn="just">
              <a:spcBef>
                <a:spcPct val="0"/>
              </a:spcBef>
              <a:buFont typeface="+mj-lt"/>
              <a:buAutoNum type="arabicPeriod"/>
            </a:pPr>
            <a:r>
              <a:rPr lang="en-US" dirty="0" smtClean="0">
                <a:solidFill>
                  <a:srgbClr val="EEECE1">
                    <a:lumMod val="10000"/>
                  </a:srgbClr>
                </a:solidFill>
                <a:ea typeface="Times New Roman"/>
              </a:rPr>
              <a:t>To assess whether it makes sense to resolve the grievance or fight it (depends upon merits and requested remedy).</a:t>
            </a:r>
          </a:p>
          <a:p>
            <a:pPr marL="457200" lvl="0" indent="-457200" algn="just">
              <a:spcBef>
                <a:spcPct val="0"/>
              </a:spcBef>
              <a:buFont typeface="+mj-lt"/>
              <a:buAutoNum type="arabicPeriod"/>
            </a:pPr>
            <a:r>
              <a:rPr lang="en-US" dirty="0" smtClean="0">
                <a:solidFill>
                  <a:srgbClr val="EEECE1">
                    <a:lumMod val="10000"/>
                  </a:srgbClr>
                </a:solidFill>
                <a:ea typeface="Times New Roman"/>
              </a:rPr>
              <a:t>To enhance management’s ability to thoroughly and efficiently prepare for an arbitration hearing.</a:t>
            </a:r>
          </a:p>
          <a:p>
            <a:pPr marL="457200" lvl="0" indent="-457200" algn="just">
              <a:spcBef>
                <a:spcPct val="0"/>
              </a:spcBef>
              <a:buFont typeface="+mj-lt"/>
              <a:buAutoNum type="arabicPeriod"/>
            </a:pPr>
            <a:r>
              <a:rPr lang="en-US" dirty="0" smtClean="0">
                <a:solidFill>
                  <a:srgbClr val="EEECE1">
                    <a:lumMod val="10000"/>
                  </a:srgbClr>
                </a:solidFill>
              </a:rPr>
              <a:t>To box the Union in.</a:t>
            </a:r>
          </a:p>
          <a:p>
            <a:pPr marL="914400" lvl="1" indent="-457200" algn="just">
              <a:spcBef>
                <a:spcPct val="0"/>
              </a:spcBef>
              <a:buFont typeface="+mj-lt"/>
              <a:buAutoNum type="alphaLcPeriod"/>
            </a:pPr>
            <a:r>
              <a:rPr lang="en-US" dirty="0" smtClean="0">
                <a:solidFill>
                  <a:srgbClr val="EEECE1">
                    <a:lumMod val="10000"/>
                  </a:srgbClr>
                </a:solidFill>
              </a:rPr>
              <a:t>Limit the Union’s ability to make shifting arguments.</a:t>
            </a:r>
          </a:p>
          <a:p>
            <a:pPr marL="914400" lvl="1" indent="-457200" algn="just">
              <a:spcBef>
                <a:spcPct val="0"/>
              </a:spcBef>
              <a:buFont typeface="+mj-lt"/>
              <a:buAutoNum type="alphaLcPeriod"/>
            </a:pPr>
            <a:r>
              <a:rPr lang="en-US" dirty="0" smtClean="0">
                <a:solidFill>
                  <a:srgbClr val="EEECE1">
                    <a:lumMod val="10000"/>
                  </a:srgbClr>
                </a:solidFill>
              </a:rPr>
              <a:t>Prevent the Union from changing its legal position.</a:t>
            </a:r>
          </a:p>
          <a:p>
            <a:pPr marL="914400" lvl="1" indent="-457200" algn="just">
              <a:spcBef>
                <a:spcPct val="0"/>
              </a:spcBef>
              <a:buFont typeface="+mj-lt"/>
              <a:buAutoNum type="alphaLcPeriod"/>
            </a:pPr>
            <a:r>
              <a:rPr lang="en-US" dirty="0" smtClean="0">
                <a:solidFill>
                  <a:srgbClr val="EEECE1">
                    <a:lumMod val="10000"/>
                  </a:srgbClr>
                </a:solidFill>
              </a:rPr>
              <a:t>Prevent the Union’s witnesses from later making-up facts or changing their stories.</a:t>
            </a:r>
            <a:endParaRPr lang="en-US" dirty="0">
              <a:solidFill>
                <a:schemeClr val="bg2">
                  <a:lumMod val="10000"/>
                </a:schemeClr>
              </a:solidFill>
            </a:endParaRPr>
          </a:p>
        </p:txBody>
      </p:sp>
      <p:sp>
        <p:nvSpPr>
          <p:cNvPr id="7" name="Left Brace 6"/>
          <p:cNvSpPr/>
          <p:nvPr/>
        </p:nvSpPr>
        <p:spPr>
          <a:xfrm>
            <a:off x="337930" y="2067339"/>
            <a:ext cx="135835" cy="127220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a:off x="337930" y="3657600"/>
            <a:ext cx="119270" cy="253116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73</a:t>
            </a:fld>
            <a:endParaRPr lang="en-US">
              <a:solidFill>
                <a:srgbClr val="EEECE1">
                  <a:lumMod val="10000"/>
                </a:srgbClr>
              </a:solidFill>
            </a:endParaRPr>
          </a:p>
        </p:txBody>
      </p:sp>
    </p:spTree>
    <p:extLst>
      <p:ext uri="{BB962C8B-B14F-4D97-AF65-F5344CB8AC3E}">
        <p14:creationId xmlns:p14="http://schemas.microsoft.com/office/powerpoint/2010/main" val="293596071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lvl="0" algn="just">
              <a:spcBef>
                <a:spcPct val="0"/>
              </a:spcBef>
            </a:pPr>
            <a:r>
              <a:rPr lang="en-US" b="1" dirty="0" smtClean="0">
                <a:solidFill>
                  <a:srgbClr val="EEECE1">
                    <a:lumMod val="10000"/>
                  </a:srgbClr>
                </a:solidFill>
                <a:ea typeface="Times New Roman"/>
              </a:rPr>
              <a:t>The grievance meeting is </a:t>
            </a:r>
            <a:r>
              <a:rPr lang="en-US" b="1" u="sng" dirty="0" smtClean="0">
                <a:solidFill>
                  <a:srgbClr val="EEECE1">
                    <a:lumMod val="10000"/>
                  </a:srgbClr>
                </a:solidFill>
                <a:ea typeface="Times New Roman"/>
              </a:rPr>
              <a:t>NOT</a:t>
            </a:r>
            <a:r>
              <a:rPr lang="en-US" b="1" dirty="0" smtClean="0">
                <a:solidFill>
                  <a:srgbClr val="EEECE1">
                    <a:lumMod val="10000"/>
                  </a:srgbClr>
                </a:solidFill>
                <a:ea typeface="Times New Roman"/>
              </a:rPr>
              <a:t>….</a:t>
            </a:r>
            <a:endParaRPr lang="en-US" dirty="0" smtClean="0">
              <a:solidFill>
                <a:srgbClr val="EEECE1">
                  <a:lumMod val="10000"/>
                </a:srgbClr>
              </a:solidFill>
              <a:ea typeface="Times New Roman"/>
            </a:endParaRPr>
          </a:p>
          <a:p>
            <a:pPr marL="342900" indent="-342900" algn="just">
              <a:spcBef>
                <a:spcPct val="0"/>
              </a:spcBef>
              <a:buFont typeface="Arial" panose="020B0604020202020204" pitchFamily="34" charset="0"/>
              <a:buChar char="•"/>
            </a:pPr>
            <a:r>
              <a:rPr lang="en-US" dirty="0" smtClean="0">
                <a:solidFill>
                  <a:srgbClr val="EEECE1">
                    <a:lumMod val="10000"/>
                  </a:srgbClr>
                </a:solidFill>
                <a:ea typeface="Times New Roman"/>
              </a:rPr>
              <a:t>… a forum for the Union to conduct </a:t>
            </a:r>
            <a:r>
              <a:rPr lang="en-US" i="1" dirty="0" smtClean="0">
                <a:solidFill>
                  <a:srgbClr val="EEECE1">
                    <a:lumMod val="10000"/>
                  </a:srgbClr>
                </a:solidFill>
                <a:ea typeface="Times New Roman"/>
              </a:rPr>
              <a:t>its</a:t>
            </a:r>
            <a:r>
              <a:rPr lang="en-US" dirty="0" smtClean="0">
                <a:solidFill>
                  <a:srgbClr val="EEECE1">
                    <a:lumMod val="10000"/>
                  </a:srgbClr>
                </a:solidFill>
                <a:ea typeface="Times New Roman"/>
              </a:rPr>
              <a:t> investigation into the grievance.</a:t>
            </a:r>
          </a:p>
          <a:p>
            <a:pPr marL="342900" indent="-342900" algn="just">
              <a:spcBef>
                <a:spcPct val="0"/>
              </a:spcBef>
              <a:buFont typeface="Arial" panose="020B0604020202020204" pitchFamily="34" charset="0"/>
              <a:buChar char="•"/>
            </a:pPr>
            <a:r>
              <a:rPr lang="en-US" dirty="0" smtClean="0">
                <a:solidFill>
                  <a:srgbClr val="EEECE1">
                    <a:lumMod val="10000"/>
                  </a:srgbClr>
                </a:solidFill>
                <a:ea typeface="Times New Roman"/>
              </a:rPr>
              <a:t>… an opportunity for the Union to cross-examine HR or department leadership.</a:t>
            </a:r>
          </a:p>
          <a:p>
            <a:pPr marL="342900" indent="-342900" algn="just">
              <a:spcBef>
                <a:spcPct val="0"/>
              </a:spcBef>
              <a:buFont typeface="Arial" panose="020B0604020202020204" pitchFamily="34" charset="0"/>
              <a:buChar char="•"/>
            </a:pPr>
            <a:r>
              <a:rPr lang="en-US" dirty="0" smtClean="0">
                <a:solidFill>
                  <a:srgbClr val="EEECE1">
                    <a:lumMod val="10000"/>
                  </a:srgbClr>
                </a:solidFill>
                <a:ea typeface="Times New Roman"/>
              </a:rPr>
              <a:t>… the venue or setting for the Union to extract management’s justification for whatever the Employer supposedly did or didn’t do that precipitated the grievance.   </a:t>
            </a:r>
          </a:p>
          <a:p>
            <a:pPr lvl="1" algn="just">
              <a:spcBef>
                <a:spcPct val="0"/>
              </a:spcBef>
            </a:pPr>
            <a:r>
              <a:rPr lang="en-US" sz="2250" dirty="0" smtClean="0">
                <a:solidFill>
                  <a:srgbClr val="EEECE1">
                    <a:lumMod val="10000"/>
                  </a:srgbClr>
                </a:solidFill>
                <a:ea typeface="Times New Roman"/>
              </a:rPr>
              <a:t>Always remember that the grievance meeting is </a:t>
            </a:r>
            <a:r>
              <a:rPr lang="en-US" sz="2250" b="1" i="1" dirty="0" smtClean="0">
                <a:solidFill>
                  <a:srgbClr val="EEECE1">
                    <a:lumMod val="10000"/>
                  </a:srgbClr>
                </a:solidFill>
                <a:ea typeface="Times New Roman"/>
              </a:rPr>
              <a:t>for the Union to convince the Employer </a:t>
            </a:r>
            <a:r>
              <a:rPr lang="en-US" sz="2250" dirty="0" smtClean="0">
                <a:solidFill>
                  <a:srgbClr val="EEECE1">
                    <a:lumMod val="10000"/>
                  </a:srgbClr>
                </a:solidFill>
                <a:ea typeface="Times New Roman"/>
              </a:rPr>
              <a:t>that it should agree to whatever the Union is seeking.</a:t>
            </a:r>
          </a:p>
          <a:p>
            <a:pPr lvl="1" algn="just">
              <a:spcBef>
                <a:spcPct val="0"/>
              </a:spcBef>
            </a:pPr>
            <a:r>
              <a:rPr lang="en-US" sz="2250" dirty="0" smtClean="0">
                <a:solidFill>
                  <a:srgbClr val="EEECE1">
                    <a:lumMod val="10000"/>
                  </a:srgbClr>
                </a:solidFill>
                <a:ea typeface="Times New Roman"/>
              </a:rPr>
              <a:t>This does mean that you should be very careful and deliberate about what you share with the Union during the grievance meeting.  </a:t>
            </a:r>
            <a:endParaRPr lang="en-US" sz="2250"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74</a:t>
            </a:fld>
            <a:endParaRPr lang="en-US">
              <a:solidFill>
                <a:srgbClr val="EEECE1">
                  <a:lumMod val="10000"/>
                </a:srgbClr>
              </a:solidFill>
            </a:endParaRPr>
          </a:p>
        </p:txBody>
      </p:sp>
    </p:spTree>
    <p:extLst>
      <p:ext uri="{BB962C8B-B14F-4D97-AF65-F5344CB8AC3E}">
        <p14:creationId xmlns:p14="http://schemas.microsoft.com/office/powerpoint/2010/main" val="57148372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fontScale="92500"/>
          </a:bodyPr>
          <a:lstStyle/>
          <a:p>
            <a:pPr algn="ctr"/>
            <a:r>
              <a:rPr lang="en-US" b="1" dirty="0" smtClean="0"/>
              <a:t>Question #5</a:t>
            </a:r>
          </a:p>
          <a:p>
            <a:pPr algn="just"/>
            <a:r>
              <a:rPr lang="en-US" dirty="0" smtClean="0"/>
              <a:t>Without getting an explanation from Ursula, you bring Johnny (“Pyro”) Johnson to the grievance meeting.  At the start of the meeting, she starts asking Johnny questions about </a:t>
            </a:r>
            <a:r>
              <a:rPr lang="en-US" i="1" dirty="0" smtClean="0"/>
              <a:t>him</a:t>
            </a:r>
            <a:r>
              <a:rPr lang="en-US" dirty="0" smtClean="0"/>
              <a:t> lighting-off fireworks in the parking lot, and being present on other instances when different employees were doing so.  How do you handle the situation?  </a:t>
            </a:r>
          </a:p>
          <a:p>
            <a:pPr marL="457200" indent="-457200" algn="just">
              <a:buFont typeface="+mj-lt"/>
              <a:buAutoNum type="alphaLcParenR"/>
            </a:pPr>
            <a:r>
              <a:rPr lang="en-US" dirty="0" smtClean="0">
                <a:solidFill>
                  <a:schemeClr val="bg2">
                    <a:lumMod val="10000"/>
                  </a:schemeClr>
                </a:solidFill>
              </a:rPr>
              <a:t>Immediately terminate the grievance meeting and walk out of the room (with Johnny).</a:t>
            </a:r>
          </a:p>
          <a:p>
            <a:pPr marL="457200" indent="-457200" algn="just">
              <a:buFont typeface="+mj-lt"/>
              <a:buAutoNum type="alphaLcParenR"/>
            </a:pPr>
            <a:r>
              <a:rPr lang="en-US" dirty="0" smtClean="0"/>
              <a:t>Calmly and professionally tell Ursula that the grievance meeting is for the Union to share why it believes there was a breach of the contract – </a:t>
            </a:r>
            <a:r>
              <a:rPr lang="en-US" i="1" dirty="0" smtClean="0"/>
              <a:t>not </a:t>
            </a:r>
            <a:r>
              <a:rPr lang="en-US" dirty="0" smtClean="0"/>
              <a:t>for the Union to conduct its investigation by interrogating a member of management.</a:t>
            </a:r>
            <a:endParaRPr lang="en-US" dirty="0">
              <a:solidFill>
                <a:schemeClr val="bg2">
                  <a:lumMod val="10000"/>
                </a:schemeClr>
              </a:solidFill>
            </a:endParaRPr>
          </a:p>
          <a:p>
            <a:pPr marL="457200" indent="-457200" algn="just">
              <a:buFont typeface="+mj-lt"/>
              <a:buAutoNum type="alphaLcParenR"/>
            </a:pPr>
            <a:r>
              <a:rPr lang="en-US" dirty="0" smtClean="0"/>
              <a:t>Join in with Ursula, and double-team “Pyro” on the interrogation.</a:t>
            </a:r>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75</a:t>
            </a:fld>
            <a:endParaRPr lang="en-US">
              <a:solidFill>
                <a:srgbClr val="EEECE1">
                  <a:lumMod val="10000"/>
                </a:srgbClr>
              </a:solidFill>
            </a:endParaRPr>
          </a:p>
        </p:txBody>
      </p:sp>
    </p:spTree>
    <p:extLst>
      <p:ext uri="{BB962C8B-B14F-4D97-AF65-F5344CB8AC3E}">
        <p14:creationId xmlns:p14="http://schemas.microsoft.com/office/powerpoint/2010/main" val="404284157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lvl="0" algn="just">
              <a:spcBef>
                <a:spcPct val="0"/>
              </a:spcBef>
            </a:pPr>
            <a:r>
              <a:rPr lang="en-US" b="1" dirty="0" smtClean="0">
                <a:solidFill>
                  <a:srgbClr val="0070C0"/>
                </a:solidFill>
                <a:ea typeface="Times New Roman"/>
              </a:rPr>
              <a:t>Sending the grievance response letter.</a:t>
            </a:r>
          </a:p>
          <a:p>
            <a:pPr lvl="0" algn="just">
              <a:spcBef>
                <a:spcPct val="0"/>
              </a:spcBef>
            </a:pPr>
            <a:endParaRPr lang="en-US" b="1" dirty="0" smtClean="0">
              <a:solidFill>
                <a:srgbClr val="0070C0"/>
              </a:solidFill>
              <a:ea typeface="Times New Roman"/>
            </a:endParaRPr>
          </a:p>
          <a:p>
            <a:pPr marL="342900" lvl="0" indent="-342900" algn="just">
              <a:spcBef>
                <a:spcPct val="0"/>
              </a:spcBef>
              <a:buFont typeface="Wingdings" panose="05000000000000000000" pitchFamily="2" charset="2"/>
              <a:buChar char="v"/>
            </a:pPr>
            <a:r>
              <a:rPr lang="en-US" sz="2250" dirty="0" smtClean="0">
                <a:solidFill>
                  <a:srgbClr val="EEECE1">
                    <a:lumMod val="10000"/>
                  </a:srgbClr>
                </a:solidFill>
                <a:ea typeface="Times New Roman"/>
              </a:rPr>
              <a:t>After the grievance meeting, within the timeline established by the contract, the Employer needs to send the grievance response letter</a:t>
            </a:r>
            <a:r>
              <a:rPr lang="en-US" sz="2250" dirty="0">
                <a:solidFill>
                  <a:srgbClr val="EEECE1">
                    <a:lumMod val="10000"/>
                  </a:srgbClr>
                </a:solidFill>
                <a:ea typeface="Times New Roman"/>
              </a:rPr>
              <a:t> </a:t>
            </a:r>
            <a:r>
              <a:rPr lang="en-US" sz="2250" dirty="0" smtClean="0">
                <a:solidFill>
                  <a:srgbClr val="EEECE1">
                    <a:lumMod val="10000"/>
                  </a:srgbClr>
                </a:solidFill>
                <a:ea typeface="Times New Roman"/>
              </a:rPr>
              <a:t>to the Union. </a:t>
            </a: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76</a:t>
            </a:fld>
            <a:endParaRPr lang="en-US">
              <a:solidFill>
                <a:srgbClr val="EEECE1">
                  <a:lumMod val="10000"/>
                </a:srgbClr>
              </a:solidFill>
            </a:endParaRPr>
          </a:p>
        </p:txBody>
      </p:sp>
    </p:spTree>
    <p:extLst>
      <p:ext uri="{BB962C8B-B14F-4D97-AF65-F5344CB8AC3E}">
        <p14:creationId xmlns:p14="http://schemas.microsoft.com/office/powerpoint/2010/main" val="21813766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lvl="0" algn="just">
              <a:spcBef>
                <a:spcPct val="0"/>
              </a:spcBef>
            </a:pPr>
            <a:r>
              <a:rPr lang="en-US" b="1" dirty="0" smtClean="0">
                <a:solidFill>
                  <a:srgbClr val="0070C0"/>
                </a:solidFill>
                <a:ea typeface="Times New Roman"/>
              </a:rPr>
              <a:t>Sending the grievance response letter.</a:t>
            </a:r>
          </a:p>
          <a:p>
            <a:pPr lvl="0" algn="ctr">
              <a:spcBef>
                <a:spcPct val="0"/>
              </a:spcBef>
            </a:pPr>
            <a:r>
              <a:rPr lang="en-US" b="1" dirty="0" smtClean="0"/>
              <a:t>Question #7</a:t>
            </a:r>
          </a:p>
          <a:p>
            <a:pPr lvl="0" algn="just">
              <a:spcBef>
                <a:spcPct val="0"/>
              </a:spcBef>
            </a:pPr>
            <a:r>
              <a:rPr lang="en-US" sz="2300" dirty="0" smtClean="0">
                <a:solidFill>
                  <a:schemeClr val="tx2">
                    <a:lumMod val="50000"/>
                  </a:schemeClr>
                </a:solidFill>
                <a:ea typeface="Times New Roman"/>
              </a:rPr>
              <a:t>Hannah Chang was a 10-year employee with an exemplary record.  Marcus Gonzalez believes that she has learned her lesson and would never again light-off fireworks in the parking lot.  Therefore, </a:t>
            </a:r>
            <a:r>
              <a:rPr lang="en-US" sz="2300" dirty="0" err="1" smtClean="0">
                <a:solidFill>
                  <a:schemeClr val="tx2">
                    <a:lumMod val="50000"/>
                  </a:schemeClr>
                </a:solidFill>
                <a:ea typeface="Times New Roman"/>
              </a:rPr>
              <a:t>CocoaNana</a:t>
            </a:r>
            <a:r>
              <a:rPr lang="en-US" sz="2300" dirty="0" smtClean="0">
                <a:solidFill>
                  <a:schemeClr val="tx2">
                    <a:lumMod val="50000"/>
                  </a:schemeClr>
                </a:solidFill>
                <a:ea typeface="Times New Roman"/>
              </a:rPr>
              <a:t> is willing to let her return to work (with no </a:t>
            </a:r>
            <a:r>
              <a:rPr lang="en-US" sz="2300" dirty="0" err="1" smtClean="0">
                <a:solidFill>
                  <a:schemeClr val="tx2">
                    <a:lumMod val="50000"/>
                  </a:schemeClr>
                </a:solidFill>
                <a:ea typeface="Times New Roman"/>
              </a:rPr>
              <a:t>backpay</a:t>
            </a:r>
            <a:r>
              <a:rPr lang="en-US" sz="2300" dirty="0" smtClean="0">
                <a:solidFill>
                  <a:schemeClr val="tx2">
                    <a:lumMod val="50000"/>
                  </a:schemeClr>
                </a:solidFill>
                <a:ea typeface="Times New Roman"/>
              </a:rPr>
              <a:t>) provided that she signs a last-chance agreement.  </a:t>
            </a:r>
          </a:p>
          <a:p>
            <a:pPr lvl="0" algn="just">
              <a:spcBef>
                <a:spcPct val="0"/>
              </a:spcBef>
            </a:pPr>
            <a:r>
              <a:rPr lang="en-US" sz="2300" b="1" i="1" dirty="0" smtClean="0">
                <a:solidFill>
                  <a:srgbClr val="C00000"/>
                </a:solidFill>
                <a:ea typeface="Times New Roman"/>
              </a:rPr>
              <a:t>True or False </a:t>
            </a:r>
            <a:r>
              <a:rPr lang="en-US" sz="2300" dirty="0" smtClean="0">
                <a:ea typeface="Times New Roman"/>
              </a:rPr>
              <a:t>– Your </a:t>
            </a:r>
            <a:r>
              <a:rPr lang="en-US" sz="2300" b="1" dirty="0" smtClean="0">
                <a:ea typeface="Times New Roman"/>
              </a:rPr>
              <a:t>grievance response letter </a:t>
            </a:r>
            <a:r>
              <a:rPr lang="en-US" sz="2300" dirty="0" smtClean="0">
                <a:ea typeface="Times New Roman"/>
              </a:rPr>
              <a:t>should be as follows:</a:t>
            </a:r>
          </a:p>
          <a:p>
            <a:pPr lvl="0">
              <a:spcBef>
                <a:spcPct val="0"/>
              </a:spcBef>
            </a:pPr>
            <a:endParaRPr lang="en-US" dirty="0" smtClean="0">
              <a:solidFill>
                <a:srgbClr val="0070C0"/>
              </a:solidFill>
              <a:ea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178449125"/>
              </p:ext>
            </p:extLst>
          </p:nvPr>
        </p:nvGraphicFramePr>
        <p:xfrm>
          <a:off x="629479" y="4205522"/>
          <a:ext cx="7570304" cy="1767840"/>
        </p:xfrm>
        <a:graphic>
          <a:graphicData uri="http://schemas.openxmlformats.org/drawingml/2006/table">
            <a:tbl>
              <a:tblPr firstRow="1" bandRow="1">
                <a:tableStyleId>{5C22544A-7EE6-4342-B048-85BDC9FD1C3A}</a:tableStyleId>
              </a:tblPr>
              <a:tblGrid>
                <a:gridCol w="7570304"/>
              </a:tblGrid>
              <a:tr h="135968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bg2">
                              <a:lumMod val="10000"/>
                            </a:schemeClr>
                          </a:solidFill>
                          <a:ea typeface="Times New Roman"/>
                        </a:rPr>
                        <a:t>We held the grievance meeting on [</a:t>
                      </a:r>
                      <a:r>
                        <a:rPr lang="en-US" sz="2200" b="0" i="1" dirty="0" smtClean="0">
                          <a:solidFill>
                            <a:schemeClr val="bg2">
                              <a:lumMod val="10000"/>
                            </a:schemeClr>
                          </a:solidFill>
                          <a:ea typeface="Times New Roman"/>
                        </a:rPr>
                        <a:t>date</a:t>
                      </a:r>
                      <a:r>
                        <a:rPr lang="en-US" sz="2200" b="0" dirty="0" smtClean="0">
                          <a:solidFill>
                            <a:schemeClr val="bg2">
                              <a:lumMod val="10000"/>
                            </a:schemeClr>
                          </a:solidFill>
                          <a:ea typeface="Times New Roman"/>
                        </a:rPr>
                        <a:t>].  This is the Company’s grievance response letter.   After further consideration, we are willing to allow Ms. Chang to return to work with no </a:t>
                      </a:r>
                      <a:r>
                        <a:rPr lang="en-US" sz="2200" b="0" dirty="0" err="1" smtClean="0">
                          <a:solidFill>
                            <a:schemeClr val="bg2">
                              <a:lumMod val="10000"/>
                            </a:schemeClr>
                          </a:solidFill>
                          <a:ea typeface="Times New Roman"/>
                        </a:rPr>
                        <a:t>backpay</a:t>
                      </a:r>
                      <a:r>
                        <a:rPr lang="en-US" sz="2200" b="0" dirty="0" smtClean="0">
                          <a:solidFill>
                            <a:schemeClr val="bg2">
                              <a:lumMod val="10000"/>
                            </a:schemeClr>
                          </a:solidFill>
                          <a:ea typeface="Times New Roman"/>
                        </a:rPr>
                        <a:t>, on the condition that she signs a last chance agreement, stating that she will never again light fireworks in the parking lot.</a:t>
                      </a:r>
                    </a:p>
                  </a:txBody>
                  <a:tcPr>
                    <a:solidFill>
                      <a:schemeClr val="bg2"/>
                    </a:solidFill>
                  </a:tcPr>
                </a:tc>
              </a:tr>
            </a:tbl>
          </a:graphicData>
        </a:graphic>
      </p:graphicFrame>
      <p:sp>
        <p:nvSpPr>
          <p:cNvPr id="4" name="Slide Number Placeholder 3"/>
          <p:cNvSpPr>
            <a:spLocks noGrp="1"/>
          </p:cNvSpPr>
          <p:nvPr>
            <p:ph type="sldNum" sz="quarter" idx="12"/>
          </p:nvPr>
        </p:nvSpPr>
        <p:spPr/>
        <p:txBody>
          <a:bodyPr/>
          <a:lstStyle/>
          <a:p>
            <a:fld id="{3EA74849-DAE2-2C4E-8A30-A8C3411AC971}" type="slidenum">
              <a:rPr lang="en-US" smtClean="0">
                <a:solidFill>
                  <a:srgbClr val="EEECE1">
                    <a:lumMod val="10000"/>
                  </a:srgbClr>
                </a:solidFill>
              </a:rPr>
              <a:pPr/>
              <a:t>77</a:t>
            </a:fld>
            <a:endParaRPr lang="en-US">
              <a:solidFill>
                <a:srgbClr val="EEECE1">
                  <a:lumMod val="10000"/>
                </a:srgbClr>
              </a:solidFill>
            </a:endParaRPr>
          </a:p>
        </p:txBody>
      </p:sp>
    </p:spTree>
    <p:extLst>
      <p:ext uri="{BB962C8B-B14F-4D97-AF65-F5344CB8AC3E}">
        <p14:creationId xmlns:p14="http://schemas.microsoft.com/office/powerpoint/2010/main" val="84785199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lvl="0" algn="just">
              <a:spcBef>
                <a:spcPct val="0"/>
              </a:spcBef>
            </a:pPr>
            <a:r>
              <a:rPr lang="en-US" sz="2300" b="1" dirty="0" smtClean="0">
                <a:solidFill>
                  <a:srgbClr val="0070C0"/>
                </a:solidFill>
                <a:ea typeface="Times New Roman"/>
              </a:rPr>
              <a:t>Sending the grievance response letter.</a:t>
            </a:r>
          </a:p>
          <a:p>
            <a:pPr marL="342900" lvl="0" indent="-342900" algn="just">
              <a:spcBef>
                <a:spcPct val="0"/>
              </a:spcBef>
              <a:buFont typeface="Wingdings" panose="05000000000000000000" pitchFamily="2" charset="2"/>
              <a:buChar char="v"/>
            </a:pPr>
            <a:r>
              <a:rPr lang="en-US" sz="2300" dirty="0" smtClean="0">
                <a:solidFill>
                  <a:srgbClr val="EEECE1">
                    <a:lumMod val="10000"/>
                  </a:srgbClr>
                </a:solidFill>
                <a:ea typeface="Times New Roman"/>
              </a:rPr>
              <a:t>Tips for the grievance response letter:</a:t>
            </a:r>
          </a:p>
          <a:p>
            <a:pPr marL="1085850" lvl="1" indent="-342900" algn="just">
              <a:spcBef>
                <a:spcPct val="0"/>
              </a:spcBef>
              <a:buFont typeface="Wingdings" panose="05000000000000000000" pitchFamily="2" charset="2"/>
              <a:buChar char="§"/>
            </a:pPr>
            <a:r>
              <a:rPr lang="en-US" sz="2300" dirty="0" smtClean="0">
                <a:solidFill>
                  <a:srgbClr val="EEECE1">
                    <a:lumMod val="10000"/>
                  </a:srgbClr>
                </a:solidFill>
                <a:ea typeface="Times New Roman"/>
              </a:rPr>
              <a:t>The grievance response letter should almost always be </a:t>
            </a:r>
            <a:r>
              <a:rPr lang="en-US" sz="2300" b="1" i="1" dirty="0" smtClean="0">
                <a:solidFill>
                  <a:srgbClr val="FF0000"/>
                </a:solidFill>
                <a:ea typeface="Times New Roman"/>
              </a:rPr>
              <a:t>very short</a:t>
            </a:r>
            <a:r>
              <a:rPr lang="en-US" sz="2300" dirty="0" smtClean="0">
                <a:solidFill>
                  <a:srgbClr val="EEECE1">
                    <a:lumMod val="10000"/>
                  </a:srgbClr>
                </a:solidFill>
                <a:ea typeface="Times New Roman"/>
              </a:rPr>
              <a:t>.  (See next slide.)  </a:t>
            </a:r>
          </a:p>
          <a:p>
            <a:pPr marL="1085850" lvl="1" indent="-342900" algn="just">
              <a:spcBef>
                <a:spcPct val="0"/>
              </a:spcBef>
              <a:buFont typeface="Wingdings" panose="05000000000000000000" pitchFamily="2" charset="2"/>
              <a:buChar char="§"/>
            </a:pPr>
            <a:r>
              <a:rPr lang="en-US" sz="2300" dirty="0" smtClean="0">
                <a:solidFill>
                  <a:srgbClr val="EEECE1">
                    <a:lumMod val="10000"/>
                  </a:srgbClr>
                </a:solidFill>
                <a:ea typeface="Times New Roman"/>
              </a:rPr>
              <a:t>However, it is advisable to identify any defenses related to </a:t>
            </a:r>
            <a:r>
              <a:rPr lang="en-US" sz="2300" dirty="0" smtClean="0">
                <a:ea typeface="Times New Roman"/>
              </a:rPr>
              <a:t>procedural </a:t>
            </a:r>
            <a:r>
              <a:rPr lang="en-US" sz="2300" dirty="0" err="1" smtClean="0">
                <a:ea typeface="Times New Roman"/>
              </a:rPr>
              <a:t>arbitrability</a:t>
            </a:r>
            <a:r>
              <a:rPr lang="en-US" sz="2300" dirty="0" smtClean="0">
                <a:ea typeface="Times New Roman"/>
              </a:rPr>
              <a:t> </a:t>
            </a:r>
            <a:r>
              <a:rPr lang="en-US" sz="2300" dirty="0" smtClean="0">
                <a:solidFill>
                  <a:srgbClr val="EEECE1">
                    <a:lumMod val="10000"/>
                  </a:srgbClr>
                </a:solidFill>
                <a:ea typeface="Times New Roman"/>
              </a:rPr>
              <a:t>(</a:t>
            </a:r>
            <a:r>
              <a:rPr lang="en-US" sz="2300" i="1" dirty="0" smtClean="0">
                <a:solidFill>
                  <a:srgbClr val="EEECE1">
                    <a:lumMod val="10000"/>
                  </a:srgbClr>
                </a:solidFill>
                <a:ea typeface="Times New Roman"/>
              </a:rPr>
              <a:t>e.g.</a:t>
            </a:r>
            <a:r>
              <a:rPr lang="en-US" sz="2300" dirty="0" smtClean="0">
                <a:solidFill>
                  <a:srgbClr val="EEECE1">
                    <a:lumMod val="10000"/>
                  </a:srgbClr>
                </a:solidFill>
                <a:ea typeface="Times New Roman"/>
              </a:rPr>
              <a:t>, the Union did not file the grievance in a timely manner).</a:t>
            </a:r>
          </a:p>
          <a:p>
            <a:pPr marL="1085850" lvl="1" indent="-342900" algn="just">
              <a:spcBef>
                <a:spcPct val="0"/>
              </a:spcBef>
              <a:buFont typeface="Wingdings" panose="05000000000000000000" pitchFamily="2" charset="2"/>
              <a:buChar char="§"/>
            </a:pPr>
            <a:r>
              <a:rPr lang="en-US" sz="2300" dirty="0" smtClean="0">
                <a:solidFill>
                  <a:srgbClr val="EEECE1">
                    <a:lumMod val="10000"/>
                  </a:srgbClr>
                </a:solidFill>
                <a:ea typeface="Times New Roman"/>
              </a:rPr>
              <a:t>Put this on </a:t>
            </a:r>
            <a:r>
              <a:rPr lang="en-US" sz="2300" dirty="0" smtClean="0">
                <a:solidFill>
                  <a:srgbClr val="FF0000"/>
                </a:solidFill>
                <a:ea typeface="Times New Roman"/>
              </a:rPr>
              <a:t>letterhead</a:t>
            </a:r>
            <a:r>
              <a:rPr lang="en-US" sz="2300" dirty="0" smtClean="0">
                <a:solidFill>
                  <a:srgbClr val="EEECE1">
                    <a:lumMod val="10000"/>
                  </a:srgbClr>
                </a:solidFill>
                <a:ea typeface="Times New Roman"/>
              </a:rPr>
              <a:t>, and send it via </a:t>
            </a:r>
            <a:r>
              <a:rPr lang="en-US" sz="2300" dirty="0" smtClean="0">
                <a:solidFill>
                  <a:srgbClr val="FF0000"/>
                </a:solidFill>
                <a:ea typeface="Times New Roman"/>
              </a:rPr>
              <a:t>e-mail </a:t>
            </a:r>
            <a:r>
              <a:rPr lang="en-US" sz="2300" i="1" dirty="0" smtClean="0">
                <a:solidFill>
                  <a:srgbClr val="FF0000"/>
                </a:solidFill>
                <a:ea typeface="Times New Roman"/>
              </a:rPr>
              <a:t>and</a:t>
            </a:r>
            <a:r>
              <a:rPr lang="en-US" sz="2300" dirty="0" smtClean="0">
                <a:solidFill>
                  <a:srgbClr val="FF0000"/>
                </a:solidFill>
                <a:ea typeface="Times New Roman"/>
              </a:rPr>
              <a:t> U.S. mail</a:t>
            </a:r>
            <a:r>
              <a:rPr lang="en-US" sz="2300" dirty="0" smtClean="0">
                <a:solidFill>
                  <a:srgbClr val="EEECE1">
                    <a:lumMod val="10000"/>
                  </a:srgbClr>
                </a:solidFill>
                <a:ea typeface="Times New Roman"/>
              </a:rPr>
              <a:t>. </a:t>
            </a:r>
          </a:p>
          <a:p>
            <a:pPr marL="1085850" lvl="1" indent="-342900" algn="just">
              <a:spcBef>
                <a:spcPct val="0"/>
              </a:spcBef>
              <a:buFont typeface="Wingdings" panose="05000000000000000000" pitchFamily="2" charset="2"/>
              <a:buChar char="§"/>
            </a:pPr>
            <a:r>
              <a:rPr lang="en-US" sz="2300" dirty="0" smtClean="0">
                <a:solidFill>
                  <a:srgbClr val="EEECE1">
                    <a:lumMod val="10000"/>
                  </a:srgbClr>
                </a:solidFill>
                <a:ea typeface="Times New Roman"/>
              </a:rPr>
              <a:t>Do </a:t>
            </a:r>
            <a:r>
              <a:rPr lang="en-US" sz="2300" i="1" u="sng" dirty="0" smtClean="0">
                <a:solidFill>
                  <a:srgbClr val="FF0000"/>
                </a:solidFill>
                <a:ea typeface="Times New Roman"/>
              </a:rPr>
              <a:t>not</a:t>
            </a:r>
            <a:r>
              <a:rPr lang="en-US" sz="2300" dirty="0" smtClean="0">
                <a:solidFill>
                  <a:srgbClr val="EEECE1">
                    <a:lumMod val="10000"/>
                  </a:srgbClr>
                </a:solidFill>
                <a:ea typeface="Times New Roman"/>
              </a:rPr>
              <a:t> make a </a:t>
            </a:r>
            <a:r>
              <a:rPr lang="en-US" sz="2300" dirty="0" smtClean="0">
                <a:solidFill>
                  <a:srgbClr val="FF0000"/>
                </a:solidFill>
                <a:ea typeface="Times New Roman"/>
              </a:rPr>
              <a:t>settlement offer </a:t>
            </a:r>
            <a:r>
              <a:rPr lang="en-US" sz="2300" dirty="0" smtClean="0">
                <a:solidFill>
                  <a:srgbClr val="EEECE1">
                    <a:lumMod val="10000"/>
                  </a:srgbClr>
                </a:solidFill>
                <a:ea typeface="Times New Roman"/>
              </a:rPr>
              <a:t>in the grievance response letter.  Send the grievance response letter, denying the grievance.  Then send separate correspondence containing the settlement offer (if it even makes sense to make the offer in writing).  </a:t>
            </a:r>
            <a:endParaRPr lang="en-US" sz="2300"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78</a:t>
            </a:fld>
            <a:endParaRPr lang="en-US">
              <a:solidFill>
                <a:srgbClr val="EEECE1">
                  <a:lumMod val="10000"/>
                </a:srgbClr>
              </a:solidFill>
            </a:endParaRPr>
          </a:p>
        </p:txBody>
      </p:sp>
    </p:spTree>
    <p:extLst>
      <p:ext uri="{BB962C8B-B14F-4D97-AF65-F5344CB8AC3E}">
        <p14:creationId xmlns:p14="http://schemas.microsoft.com/office/powerpoint/2010/main" val="320423125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289957"/>
            <a:ext cx="7867650" cy="5094513"/>
          </a:xfrm>
        </p:spPr>
        <p:txBody>
          <a:bodyPr/>
          <a:lstStyle/>
          <a:p>
            <a:pPr lvl="0">
              <a:spcBef>
                <a:spcPct val="0"/>
              </a:spcBef>
            </a:pPr>
            <a:endParaRPr lang="en-US" sz="2250" b="1" dirty="0">
              <a:solidFill>
                <a:srgbClr val="EEECE1">
                  <a:lumMod val="10000"/>
                </a:srgbClr>
              </a:solidFill>
              <a:ea typeface="Times New Roman"/>
            </a:endParaRPr>
          </a:p>
          <a:p>
            <a:pPr lvl="0">
              <a:spcBef>
                <a:spcPct val="0"/>
              </a:spcBef>
            </a:pPr>
            <a:r>
              <a:rPr lang="en-US" sz="2250" dirty="0" smtClean="0">
                <a:solidFill>
                  <a:srgbClr val="EEECE1">
                    <a:lumMod val="10000"/>
                  </a:srgbClr>
                </a:solidFill>
                <a:ea typeface="Times New Roman"/>
              </a:rPr>
              <a:t>Sample Step 2 response letter– </a:t>
            </a:r>
          </a:p>
          <a:p>
            <a:pPr lvl="0">
              <a:spcBef>
                <a:spcPct val="0"/>
              </a:spcBef>
            </a:pPr>
            <a:endParaRPr lang="en-US" sz="2250" dirty="0" smtClean="0">
              <a:solidFill>
                <a:srgbClr val="EEECE1">
                  <a:lumMod val="10000"/>
                </a:srgbClr>
              </a:solidFill>
              <a:ea typeface="Times New Roman"/>
            </a:endParaRPr>
          </a:p>
          <a:p>
            <a:pPr marL="457200" lvl="1" indent="0" algn="just">
              <a:spcBef>
                <a:spcPct val="0"/>
              </a:spcBef>
              <a:buNone/>
            </a:pP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The parties held the grievance meeting on </a:t>
            </a:r>
            <a:r>
              <a:rPr lang="en-US" sz="2200" b="1" dirty="0" smtClean="0">
                <a:solidFill>
                  <a:srgbClr val="C00000"/>
                </a:solidFill>
                <a:latin typeface="Courier New" panose="02070309020205020404" pitchFamily="49" charset="0"/>
                <a:ea typeface="Times New Roman"/>
                <a:cs typeface="Courier New" panose="02070309020205020404" pitchFamily="49" charset="0"/>
              </a:rPr>
              <a:t>DATE</a:t>
            </a: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  This is the Employer’s grievance response letter.</a:t>
            </a:r>
          </a:p>
          <a:p>
            <a:pPr lvl="1" algn="just">
              <a:spcBef>
                <a:spcPct val="0"/>
              </a:spcBef>
            </a:pPr>
            <a:endParaRPr lang="en-US" sz="2200" b="1" dirty="0">
              <a:solidFill>
                <a:schemeClr val="bg1">
                  <a:lumMod val="50000"/>
                </a:schemeClr>
              </a:solidFill>
              <a:latin typeface="Courier New" panose="02070309020205020404" pitchFamily="49" charset="0"/>
              <a:ea typeface="Times New Roman"/>
              <a:cs typeface="Courier New" panose="02070309020205020404" pitchFamily="49" charset="0"/>
            </a:endParaRPr>
          </a:p>
          <a:p>
            <a:pPr marL="457200" lvl="1" indent="0" algn="just">
              <a:spcBef>
                <a:spcPct val="0"/>
              </a:spcBef>
              <a:buNone/>
            </a:pP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The Union has not convinced us that the Employer has breached the collective bargaining agreement.  Accordingly, the grievance is denied.</a:t>
            </a:r>
            <a:endParaRPr lang="en-US" sz="2200" b="1" dirty="0">
              <a:solidFill>
                <a:schemeClr val="bg1">
                  <a:lumMod val="50000"/>
                </a:schemeClr>
              </a:solidFill>
              <a:latin typeface="Courier New" panose="02070309020205020404" pitchFamily="49" charset="0"/>
              <a:ea typeface="Times New Roman"/>
              <a:cs typeface="Courier New" panose="02070309020205020404" pitchFamily="49" charset="0"/>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79</a:t>
            </a:fld>
            <a:endParaRPr lang="en-US">
              <a:solidFill>
                <a:srgbClr val="EEECE1">
                  <a:lumMod val="10000"/>
                </a:srgbClr>
              </a:solidFill>
            </a:endParaRPr>
          </a:p>
        </p:txBody>
      </p:sp>
    </p:spTree>
    <p:extLst>
      <p:ext uri="{BB962C8B-B14F-4D97-AF65-F5344CB8AC3E}">
        <p14:creationId xmlns:p14="http://schemas.microsoft.com/office/powerpoint/2010/main" val="18525731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a:spcAft>
                <a:spcPts val="1200"/>
              </a:spcAft>
              <a:defRPr/>
            </a:pPr>
            <a:r>
              <a:rPr lang="en-US" sz="2800" dirty="0"/>
              <a:t>Handbook Interpretation (GC 18-04)</a:t>
            </a:r>
          </a:p>
          <a:p>
            <a:pPr marL="858838" lvl="1" indent="-458788" algn="just">
              <a:spcAft>
                <a:spcPts val="1200"/>
              </a:spcAft>
              <a:buFont typeface="Courier New" panose="02070309020205020404" pitchFamily="49" charset="0"/>
              <a:buChar char="o"/>
              <a:defRPr/>
            </a:pPr>
            <a:r>
              <a:rPr lang="en-US" sz="2800" dirty="0" smtClean="0"/>
              <a:t>A </a:t>
            </a:r>
            <a:r>
              <a:rPr lang="en-US" sz="2800" dirty="0"/>
              <a:t>neutral rule does not render protected activity </a:t>
            </a:r>
            <a:r>
              <a:rPr lang="en-US" sz="2800" dirty="0" smtClean="0"/>
              <a:t>unprotected.</a:t>
            </a:r>
          </a:p>
          <a:p>
            <a:pPr marL="858838" lvl="1" indent="-458788" algn="just">
              <a:spcAft>
                <a:spcPts val="1200"/>
              </a:spcAft>
              <a:buFont typeface="Courier New" panose="02070309020205020404" pitchFamily="49" charset="0"/>
              <a:buChar char="o"/>
              <a:defRPr/>
            </a:pPr>
            <a:r>
              <a:rPr lang="en-US" sz="2800" dirty="0" smtClean="0"/>
              <a:t>Application of facially neutral rule against employees engaged in protected activity remains unlawful.</a:t>
            </a:r>
            <a:endParaRPr lang="en-US" sz="2800" dirty="0"/>
          </a:p>
          <a:p>
            <a:pPr marL="458788" indent="-458788" algn="just" fontAlgn="auto">
              <a:spcAft>
                <a:spcPts val="1200"/>
              </a:spcAft>
              <a:buFont typeface="Arial" panose="020B0604020202020204" pitchFamily="34" charset="0"/>
              <a:buChar char="•"/>
              <a:defRPr/>
            </a:pPr>
            <a:endParaRPr lang="en-US" sz="3200" dirty="0"/>
          </a:p>
        </p:txBody>
      </p:sp>
      <p:sp>
        <p:nvSpPr>
          <p:cNvPr id="3" name="Title 2"/>
          <p:cNvSpPr>
            <a:spLocks noGrp="1"/>
          </p:cNvSpPr>
          <p:nvPr>
            <p:ph type="ctrTitle"/>
          </p:nvPr>
        </p:nvSpPr>
        <p:spPr>
          <a:xfrm>
            <a:off x="762000" y="1268760"/>
            <a:ext cx="7924800" cy="831503"/>
          </a:xfrm>
        </p:spPr>
        <p:txBody>
          <a:bodyPr/>
          <a:lstStyle/>
          <a:p>
            <a:pPr algn="ctr">
              <a:defRPr/>
            </a:pPr>
            <a:r>
              <a:rPr lang="en-US" b="1" cap="small" dirty="0" smtClean="0"/>
              <a:t>Employee Handbooks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8</a:t>
            </a:fld>
            <a:endParaRPr lang="en-US">
              <a:solidFill>
                <a:srgbClr val="9C4636">
                  <a:tint val="75000"/>
                </a:srgbClr>
              </a:solidFill>
            </a:endParaRPr>
          </a:p>
        </p:txBody>
      </p:sp>
    </p:spTree>
    <p:extLst>
      <p:ext uri="{BB962C8B-B14F-4D97-AF65-F5344CB8AC3E}">
        <p14:creationId xmlns:p14="http://schemas.microsoft.com/office/powerpoint/2010/main" val="8571552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289957"/>
            <a:ext cx="7867650" cy="5094513"/>
          </a:xfrm>
        </p:spPr>
        <p:txBody>
          <a:bodyPr/>
          <a:lstStyle/>
          <a:p>
            <a:pPr lvl="0" algn="ctr">
              <a:spcBef>
                <a:spcPct val="0"/>
              </a:spcBef>
            </a:pPr>
            <a:r>
              <a:rPr lang="en-US" b="1" dirty="0">
                <a:solidFill>
                  <a:srgbClr val="EEECE1">
                    <a:lumMod val="10000"/>
                  </a:srgbClr>
                </a:solidFill>
                <a:ea typeface="Times New Roman"/>
              </a:rPr>
              <a:t>Why do we want to get this info from the </a:t>
            </a:r>
          </a:p>
          <a:p>
            <a:pPr lvl="0" algn="ctr">
              <a:spcBef>
                <a:spcPct val="0"/>
              </a:spcBef>
            </a:pPr>
            <a:r>
              <a:rPr lang="en-US" b="1" dirty="0">
                <a:solidFill>
                  <a:srgbClr val="EEECE1">
                    <a:lumMod val="10000"/>
                  </a:srgbClr>
                </a:solidFill>
                <a:ea typeface="Times New Roman"/>
              </a:rPr>
              <a:t>Union during the grievance meeting?</a:t>
            </a:r>
            <a:endParaRPr lang="en-US" dirty="0">
              <a:solidFill>
                <a:srgbClr val="EEECE1">
                  <a:lumMod val="10000"/>
                </a:srgbClr>
              </a:solidFill>
              <a:ea typeface="Times New Roman"/>
            </a:endParaRPr>
          </a:p>
          <a:p>
            <a:pPr marL="457200" lvl="0" indent="-457200">
              <a:spcBef>
                <a:spcPct val="0"/>
              </a:spcBef>
              <a:buFont typeface="+mj-lt"/>
              <a:buAutoNum type="arabicPeriod"/>
            </a:pPr>
            <a:r>
              <a:rPr lang="en-US" dirty="0">
                <a:solidFill>
                  <a:srgbClr val="EEECE1">
                    <a:lumMod val="10000"/>
                  </a:srgbClr>
                </a:solidFill>
                <a:ea typeface="Times New Roman"/>
              </a:rPr>
              <a:t>To determine the merits of the Union’s grievance (or lack thereof).</a:t>
            </a:r>
          </a:p>
          <a:p>
            <a:pPr marL="457200" lvl="0" indent="-457200">
              <a:spcBef>
                <a:spcPct val="0"/>
              </a:spcBef>
              <a:buFont typeface="+mj-lt"/>
              <a:buAutoNum type="arabicPeriod"/>
            </a:pPr>
            <a:r>
              <a:rPr lang="en-US" dirty="0">
                <a:solidFill>
                  <a:srgbClr val="EEECE1">
                    <a:lumMod val="10000"/>
                  </a:srgbClr>
                </a:solidFill>
                <a:ea typeface="Times New Roman"/>
              </a:rPr>
              <a:t>To assess whether it makes sense to resolve the grievance or fight it (depends upon merits and requested remedy).</a:t>
            </a:r>
          </a:p>
          <a:p>
            <a:pPr marL="457200" lvl="0" indent="-457200">
              <a:spcBef>
                <a:spcPct val="0"/>
              </a:spcBef>
              <a:buFont typeface="+mj-lt"/>
              <a:buAutoNum type="arabicPeriod"/>
            </a:pPr>
            <a:r>
              <a:rPr lang="en-US" dirty="0">
                <a:solidFill>
                  <a:srgbClr val="EEECE1">
                    <a:lumMod val="10000"/>
                  </a:srgbClr>
                </a:solidFill>
                <a:ea typeface="Times New Roman"/>
              </a:rPr>
              <a:t>To enhance management’s ability to thoroughly and efficiently prepare for an arbitration hearing.</a:t>
            </a:r>
          </a:p>
          <a:p>
            <a:pPr marL="457200" lvl="0" indent="-457200">
              <a:spcBef>
                <a:spcPct val="0"/>
              </a:spcBef>
              <a:buFont typeface="+mj-lt"/>
              <a:buAutoNum type="arabicPeriod"/>
            </a:pPr>
            <a:r>
              <a:rPr lang="en-US" dirty="0">
                <a:solidFill>
                  <a:srgbClr val="C00000"/>
                </a:solidFill>
              </a:rPr>
              <a:t>To box the Union in.</a:t>
            </a:r>
          </a:p>
          <a:p>
            <a:pPr marL="914400" lvl="1" indent="-457200" algn="just">
              <a:spcBef>
                <a:spcPct val="0"/>
              </a:spcBef>
              <a:buFont typeface="+mj-lt"/>
              <a:buAutoNum type="alphaLcPeriod"/>
            </a:pPr>
            <a:r>
              <a:rPr lang="en-US" dirty="0">
                <a:solidFill>
                  <a:srgbClr val="C00000"/>
                </a:solidFill>
              </a:rPr>
              <a:t>Limit the Union’s ability to make shifting arguments.</a:t>
            </a:r>
          </a:p>
          <a:p>
            <a:pPr marL="914400" lvl="1" indent="-457200" algn="just">
              <a:spcBef>
                <a:spcPct val="0"/>
              </a:spcBef>
              <a:buFont typeface="+mj-lt"/>
              <a:buAutoNum type="alphaLcPeriod"/>
            </a:pPr>
            <a:r>
              <a:rPr lang="en-US" dirty="0">
                <a:solidFill>
                  <a:srgbClr val="C00000"/>
                </a:solidFill>
              </a:rPr>
              <a:t>Prevent the Union from changing its legal position.</a:t>
            </a:r>
          </a:p>
          <a:p>
            <a:pPr marL="914400" lvl="1" indent="-457200" algn="just">
              <a:spcBef>
                <a:spcPct val="0"/>
              </a:spcBef>
              <a:buFont typeface="+mj-lt"/>
              <a:buAutoNum type="alphaLcPeriod"/>
            </a:pPr>
            <a:r>
              <a:rPr lang="en-US" dirty="0">
                <a:solidFill>
                  <a:srgbClr val="C00000"/>
                </a:solidFill>
              </a:rPr>
              <a:t>Prevent the Union’s witnesses from later making-up facts or changing their stories.</a:t>
            </a:r>
          </a:p>
          <a:p>
            <a:endParaRPr lang="en-US" dirty="0">
              <a:solidFill>
                <a:schemeClr val="bg2">
                  <a:lumMod val="10000"/>
                </a:schemeClr>
              </a:solidFill>
            </a:endParaRPr>
          </a:p>
        </p:txBody>
      </p:sp>
      <p:sp>
        <p:nvSpPr>
          <p:cNvPr id="5" name="Left Brace 4"/>
          <p:cNvSpPr/>
          <p:nvPr/>
        </p:nvSpPr>
        <p:spPr>
          <a:xfrm>
            <a:off x="337930" y="2067339"/>
            <a:ext cx="135835" cy="127220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a:off x="337930" y="3543300"/>
            <a:ext cx="119270" cy="253116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80</a:t>
            </a:fld>
            <a:endParaRPr lang="en-US">
              <a:solidFill>
                <a:srgbClr val="EEECE1">
                  <a:lumMod val="10000"/>
                </a:srgbClr>
              </a:solidFill>
            </a:endParaRPr>
          </a:p>
        </p:txBody>
      </p:sp>
    </p:spTree>
    <p:extLst>
      <p:ext uri="{BB962C8B-B14F-4D97-AF65-F5344CB8AC3E}">
        <p14:creationId xmlns:p14="http://schemas.microsoft.com/office/powerpoint/2010/main" val="23039268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289957"/>
            <a:ext cx="7981950" cy="5094513"/>
          </a:xfrm>
        </p:spPr>
        <p:txBody>
          <a:bodyPr/>
          <a:lstStyle/>
          <a:p>
            <a:pPr lvl="0" algn="ctr">
              <a:spcBef>
                <a:spcPct val="0"/>
              </a:spcBef>
            </a:pPr>
            <a:r>
              <a:rPr lang="en-US" sz="2250" b="1" dirty="0" smtClean="0">
                <a:solidFill>
                  <a:srgbClr val="EEECE1">
                    <a:lumMod val="10000"/>
                  </a:srgbClr>
                </a:solidFill>
                <a:ea typeface="Times New Roman"/>
              </a:rPr>
              <a:t>Question #8.</a:t>
            </a:r>
          </a:p>
          <a:p>
            <a:pPr lvl="0" algn="just">
              <a:spcBef>
                <a:spcPct val="0"/>
              </a:spcBef>
            </a:pPr>
            <a:r>
              <a:rPr lang="en-US" sz="2250" dirty="0" smtClean="0">
                <a:solidFill>
                  <a:srgbClr val="EEECE1">
                    <a:lumMod val="10000"/>
                  </a:srgbClr>
                </a:solidFill>
                <a:ea typeface="Times New Roman"/>
              </a:rPr>
              <a:t>In responding to the Union’s grievance over the termination of Hannah Chang, should anything be added to the grievance response letter?</a:t>
            </a:r>
          </a:p>
          <a:p>
            <a:pPr lvl="0" algn="just">
              <a:spcBef>
                <a:spcPct val="0"/>
              </a:spcBef>
            </a:pPr>
            <a:endParaRPr lang="en-US" sz="2250" dirty="0" smtClean="0">
              <a:solidFill>
                <a:srgbClr val="EEECE1">
                  <a:lumMod val="10000"/>
                </a:srgbClr>
              </a:solidFill>
              <a:ea typeface="Times New Roman"/>
            </a:endParaRPr>
          </a:p>
          <a:p>
            <a:pPr marL="457200" lvl="1" indent="0" algn="just">
              <a:spcBef>
                <a:spcPct val="0"/>
              </a:spcBef>
              <a:buNone/>
            </a:pP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The parties held the grievance meeting on </a:t>
            </a:r>
            <a:r>
              <a:rPr lang="en-US" sz="2200" b="1" dirty="0" smtClean="0">
                <a:solidFill>
                  <a:srgbClr val="C00000"/>
                </a:solidFill>
                <a:latin typeface="Courier New" panose="02070309020205020404" pitchFamily="49" charset="0"/>
                <a:ea typeface="Times New Roman"/>
                <a:cs typeface="Courier New" panose="02070309020205020404" pitchFamily="49" charset="0"/>
              </a:rPr>
              <a:t>DATE</a:t>
            </a: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  This is the Employer’s grievance response letter.</a:t>
            </a:r>
          </a:p>
          <a:p>
            <a:pPr lvl="1" algn="just">
              <a:spcBef>
                <a:spcPct val="0"/>
              </a:spcBef>
            </a:pPr>
            <a:endParaRPr lang="en-US" sz="2200" b="1" dirty="0">
              <a:solidFill>
                <a:schemeClr val="bg1">
                  <a:lumMod val="50000"/>
                </a:schemeClr>
              </a:solidFill>
              <a:latin typeface="Courier New" panose="02070309020205020404" pitchFamily="49" charset="0"/>
              <a:ea typeface="Times New Roman"/>
              <a:cs typeface="Courier New" panose="02070309020205020404" pitchFamily="49" charset="0"/>
            </a:endParaRPr>
          </a:p>
          <a:p>
            <a:pPr marL="457200" lvl="1" indent="0" algn="just">
              <a:spcBef>
                <a:spcPct val="0"/>
              </a:spcBef>
              <a:buNone/>
            </a:pPr>
            <a:r>
              <a:rPr lang="en-US" sz="2200" b="1" dirty="0" smtClean="0">
                <a:solidFill>
                  <a:schemeClr val="bg1">
                    <a:lumMod val="50000"/>
                  </a:schemeClr>
                </a:solidFill>
                <a:latin typeface="Courier New" panose="02070309020205020404" pitchFamily="49" charset="0"/>
                <a:ea typeface="Times New Roman"/>
                <a:cs typeface="Courier New" panose="02070309020205020404" pitchFamily="49" charset="0"/>
              </a:rPr>
              <a:t>The Union has not convinced us that the Employer has breached the collective bargaining agreement.  Accordingly, the grievance is denied.</a:t>
            </a:r>
            <a:endParaRPr lang="en-US" sz="2200" b="1" dirty="0">
              <a:solidFill>
                <a:schemeClr val="bg1">
                  <a:lumMod val="50000"/>
                </a:schemeClr>
              </a:solidFill>
              <a:latin typeface="Courier New" panose="02070309020205020404" pitchFamily="49" charset="0"/>
              <a:ea typeface="Times New Roman"/>
              <a:cs typeface="Courier New" panose="02070309020205020404" pitchFamily="49" charset="0"/>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81</a:t>
            </a:fld>
            <a:endParaRPr lang="en-US">
              <a:solidFill>
                <a:srgbClr val="EEECE1">
                  <a:lumMod val="10000"/>
                </a:srgbClr>
              </a:solidFill>
            </a:endParaRPr>
          </a:p>
        </p:txBody>
      </p:sp>
    </p:spTree>
    <p:extLst>
      <p:ext uri="{BB962C8B-B14F-4D97-AF65-F5344CB8AC3E}">
        <p14:creationId xmlns:p14="http://schemas.microsoft.com/office/powerpoint/2010/main" val="137961696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algn="just">
              <a:spcBef>
                <a:spcPts val="0"/>
              </a:spcBef>
              <a:spcAft>
                <a:spcPts val="1200"/>
              </a:spcAft>
            </a:pPr>
            <a:r>
              <a:rPr lang="en-US" dirty="0" smtClean="0">
                <a:solidFill>
                  <a:schemeClr val="bg2">
                    <a:lumMod val="10000"/>
                  </a:schemeClr>
                </a:solidFill>
              </a:rPr>
              <a:t>Many contracts state that the Union’s </a:t>
            </a:r>
            <a:r>
              <a:rPr lang="en-US" b="1" i="1" dirty="0" smtClean="0">
                <a:solidFill>
                  <a:schemeClr val="bg2">
                    <a:lumMod val="10000"/>
                  </a:schemeClr>
                </a:solidFill>
              </a:rPr>
              <a:t>demand for arbitration </a:t>
            </a:r>
            <a:r>
              <a:rPr lang="en-US" dirty="0" smtClean="0">
                <a:solidFill>
                  <a:schemeClr val="bg2">
                    <a:lumMod val="10000"/>
                  </a:schemeClr>
                </a:solidFill>
              </a:rPr>
              <a:t>must be received by the Employer by a set deadline (usually within some number of days after the grievance response letter).</a:t>
            </a:r>
          </a:p>
          <a:p>
            <a:pPr algn="just">
              <a:spcBef>
                <a:spcPts val="0"/>
              </a:spcBef>
              <a:spcAft>
                <a:spcPts val="1200"/>
              </a:spcAft>
            </a:pPr>
            <a:r>
              <a:rPr lang="en-US" dirty="0" smtClean="0"/>
              <a:t>If you receive the Union’s demand for arbitration by U.S. mail and you have a legitimate timeliness defense as to this issue:</a:t>
            </a:r>
          </a:p>
          <a:p>
            <a:pPr marL="457200" indent="-457200" algn="just">
              <a:buFont typeface="+mj-lt"/>
              <a:buAutoNum type="arabicParenR"/>
            </a:pPr>
            <a:r>
              <a:rPr lang="en-US" dirty="0" smtClean="0"/>
              <a:t>Retain the envelope; and</a:t>
            </a:r>
          </a:p>
          <a:p>
            <a:pPr marL="457200" indent="-457200" algn="just">
              <a:buFont typeface="+mj-lt"/>
              <a:buAutoNum type="arabicParenR"/>
            </a:pPr>
            <a:r>
              <a:rPr lang="en-US" dirty="0" smtClean="0">
                <a:solidFill>
                  <a:schemeClr val="bg2">
                    <a:lumMod val="10000"/>
                  </a:schemeClr>
                </a:solidFill>
              </a:rPr>
              <a:t>Stam</a:t>
            </a:r>
            <a:r>
              <a:rPr lang="en-US" dirty="0" smtClean="0"/>
              <a:t>p or otherwise record the date on which the Union’s demand for arbitration was actually received.</a:t>
            </a:r>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82</a:t>
            </a:fld>
            <a:endParaRPr lang="en-US">
              <a:solidFill>
                <a:srgbClr val="EEECE1">
                  <a:lumMod val="10000"/>
                </a:srgbClr>
              </a:solidFill>
            </a:endParaRPr>
          </a:p>
        </p:txBody>
      </p:sp>
    </p:spTree>
    <p:extLst>
      <p:ext uri="{BB962C8B-B14F-4D97-AF65-F5344CB8AC3E}">
        <p14:creationId xmlns:p14="http://schemas.microsoft.com/office/powerpoint/2010/main" val="26849054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0679" y="1200150"/>
            <a:ext cx="8294914" cy="5156199"/>
          </a:xfrm>
        </p:spPr>
        <p:txBody>
          <a:bodyPr>
            <a:noAutofit/>
          </a:bodyPr>
          <a:lstStyle/>
          <a:p>
            <a:pPr lvl="0" algn="ctr">
              <a:spcBef>
                <a:spcPct val="0"/>
              </a:spcBef>
            </a:pPr>
            <a:r>
              <a:rPr lang="en-US" sz="2600" b="1" dirty="0" smtClean="0">
                <a:solidFill>
                  <a:srgbClr val="EEECE1">
                    <a:lumMod val="10000"/>
                  </a:srgbClr>
                </a:solidFill>
                <a:ea typeface="Times New Roman"/>
              </a:rPr>
              <a:t>At any stage in the grievance procedure – </a:t>
            </a:r>
          </a:p>
          <a:p>
            <a:pPr marL="457200" lvl="0" indent="-457200" algn="just">
              <a:spcBef>
                <a:spcPct val="0"/>
              </a:spcBef>
            </a:pPr>
            <a:r>
              <a:rPr lang="en-US" sz="2600" dirty="0" smtClean="0">
                <a:solidFill>
                  <a:srgbClr val="EEECE1">
                    <a:lumMod val="10000"/>
                  </a:srgbClr>
                </a:solidFill>
                <a:ea typeface="Times New Roman"/>
              </a:rPr>
              <a:t>1. The Union can formally </a:t>
            </a:r>
            <a:r>
              <a:rPr lang="en-US" sz="2600" b="1" i="1" dirty="0" smtClean="0">
                <a:solidFill>
                  <a:srgbClr val="00B0F0"/>
                </a:solidFill>
                <a:ea typeface="Times New Roman"/>
              </a:rPr>
              <a:t>withdraw</a:t>
            </a:r>
            <a:r>
              <a:rPr lang="en-US" sz="2600" dirty="0" smtClean="0">
                <a:solidFill>
                  <a:srgbClr val="EEECE1">
                    <a:lumMod val="10000"/>
                  </a:srgbClr>
                </a:solidFill>
                <a:ea typeface="Times New Roman"/>
              </a:rPr>
              <a:t> the grievance, or formally notify the Employer that it is </a:t>
            </a:r>
            <a:r>
              <a:rPr lang="en-US" sz="2600" b="1" i="1" dirty="0" smtClean="0">
                <a:solidFill>
                  <a:srgbClr val="00B0F0"/>
                </a:solidFill>
                <a:ea typeface="Times New Roman"/>
              </a:rPr>
              <a:t>ceasing to pursue </a:t>
            </a:r>
            <a:r>
              <a:rPr lang="en-US" sz="2600" dirty="0" smtClean="0">
                <a:solidFill>
                  <a:srgbClr val="EEECE1">
                    <a:lumMod val="10000"/>
                  </a:srgbClr>
                </a:solidFill>
                <a:ea typeface="Times New Roman"/>
              </a:rPr>
              <a:t>the grievance.</a:t>
            </a:r>
          </a:p>
          <a:p>
            <a:pPr marL="914400" lvl="0" indent="-457200" algn="just">
              <a:spcBef>
                <a:spcPct val="0"/>
              </a:spcBef>
              <a:buFont typeface="Wingdings" panose="05000000000000000000" pitchFamily="2" charset="2"/>
              <a:buChar char="§"/>
            </a:pPr>
            <a:r>
              <a:rPr lang="en-US" sz="2600" dirty="0" smtClean="0">
                <a:solidFill>
                  <a:srgbClr val="EEECE1">
                    <a:lumMod val="10000"/>
                  </a:srgbClr>
                </a:solidFill>
                <a:ea typeface="Times New Roman"/>
              </a:rPr>
              <a:t>Typically, this will mean that the Union can no longer pursue that particular grievance over those precise facts.  This will </a:t>
            </a:r>
            <a:r>
              <a:rPr lang="en-US" sz="2600" b="1" i="1" dirty="0" smtClean="0">
                <a:solidFill>
                  <a:srgbClr val="EEECE1">
                    <a:lumMod val="10000"/>
                  </a:srgbClr>
                </a:solidFill>
                <a:ea typeface="Times New Roman"/>
              </a:rPr>
              <a:t>not </a:t>
            </a:r>
            <a:r>
              <a:rPr lang="en-US" sz="2600" dirty="0" smtClean="0">
                <a:solidFill>
                  <a:srgbClr val="EEECE1">
                    <a:lumMod val="10000"/>
                  </a:srgbClr>
                </a:solidFill>
                <a:ea typeface="Times New Roman"/>
              </a:rPr>
              <a:t>prevent the Union from filing and pursuing a grievance over similar circumstances in the future; however, this may hurt the Union’s chances if it re-raises a grievance in response to the same or a similar situation in the future. </a:t>
            </a:r>
          </a:p>
          <a:p>
            <a:pPr lvl="0" algn="just">
              <a:spcBef>
                <a:spcPct val="0"/>
              </a:spcBef>
            </a:pPr>
            <a:endParaRPr lang="en-US" sz="2600" dirty="0" smtClean="0">
              <a:solidFill>
                <a:srgbClr val="EEECE1">
                  <a:lumMod val="10000"/>
                </a:srgbClr>
              </a:solidFill>
              <a:ea typeface="Times New Roman"/>
            </a:endParaRPr>
          </a:p>
          <a:p>
            <a:pPr lvl="0" algn="just">
              <a:spcBef>
                <a:spcPct val="0"/>
              </a:spcBef>
            </a:pPr>
            <a:endParaRPr lang="en-US" sz="2600"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83</a:t>
            </a:fld>
            <a:endParaRPr lang="en-US">
              <a:solidFill>
                <a:srgbClr val="EEECE1">
                  <a:lumMod val="10000"/>
                </a:srgbClr>
              </a:solidFill>
            </a:endParaRPr>
          </a:p>
        </p:txBody>
      </p:sp>
    </p:spTree>
    <p:extLst>
      <p:ext uri="{BB962C8B-B14F-4D97-AF65-F5344CB8AC3E}">
        <p14:creationId xmlns:p14="http://schemas.microsoft.com/office/powerpoint/2010/main" val="99785951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457200" lvl="0" indent="-457200" algn="just">
              <a:spcBef>
                <a:spcPct val="0"/>
              </a:spcBef>
            </a:pPr>
            <a:r>
              <a:rPr lang="en-US" dirty="0" smtClean="0">
                <a:solidFill>
                  <a:srgbClr val="EEECE1">
                    <a:lumMod val="10000"/>
                  </a:srgbClr>
                </a:solidFill>
                <a:ea typeface="Times New Roman"/>
              </a:rPr>
              <a:t>2.	The </a:t>
            </a:r>
            <a:r>
              <a:rPr lang="en-US" dirty="0">
                <a:solidFill>
                  <a:srgbClr val="EEECE1">
                    <a:lumMod val="10000"/>
                  </a:srgbClr>
                </a:solidFill>
                <a:ea typeface="Times New Roman"/>
              </a:rPr>
              <a:t>Union can simply fail to take further action to pursue the grievance.</a:t>
            </a:r>
          </a:p>
          <a:p>
            <a:pPr marL="914400" lvl="0" indent="-457200" algn="just">
              <a:spcBef>
                <a:spcPct val="0"/>
              </a:spcBef>
              <a:buFont typeface="Wingdings" panose="05000000000000000000" pitchFamily="2" charset="2"/>
              <a:buChar char="§"/>
            </a:pPr>
            <a:r>
              <a:rPr lang="en-US" dirty="0">
                <a:solidFill>
                  <a:srgbClr val="EEECE1">
                    <a:lumMod val="10000"/>
                  </a:srgbClr>
                </a:solidFill>
                <a:ea typeface="Times New Roman"/>
              </a:rPr>
              <a:t>After letting the </a:t>
            </a:r>
            <a:r>
              <a:rPr lang="en-US" dirty="0" smtClean="0">
                <a:solidFill>
                  <a:srgbClr val="EEECE1">
                    <a:lumMod val="10000"/>
                  </a:srgbClr>
                </a:solidFill>
                <a:ea typeface="Times New Roman"/>
              </a:rPr>
              <a:t>grievance sit </a:t>
            </a:r>
            <a:r>
              <a:rPr lang="en-US" dirty="0">
                <a:solidFill>
                  <a:srgbClr val="EEECE1">
                    <a:lumMod val="10000"/>
                  </a:srgbClr>
                </a:solidFill>
                <a:ea typeface="Times New Roman"/>
              </a:rPr>
              <a:t>for some period of time, the Union may or may not be able to successfully revive it</a:t>
            </a:r>
            <a:r>
              <a:rPr lang="en-US" dirty="0" smtClean="0">
                <a:solidFill>
                  <a:srgbClr val="EEECE1">
                    <a:lumMod val="10000"/>
                  </a:srgbClr>
                </a:solidFill>
                <a:ea typeface="Times New Roman"/>
              </a:rPr>
              <a:t>.</a:t>
            </a:r>
          </a:p>
          <a:p>
            <a:pPr lvl="0" algn="just">
              <a:spcBef>
                <a:spcPct val="0"/>
              </a:spcBef>
            </a:pPr>
            <a:endParaRPr lang="en-US" dirty="0">
              <a:solidFill>
                <a:srgbClr val="EEECE1">
                  <a:lumMod val="10000"/>
                </a:srgbClr>
              </a:solidFill>
              <a:ea typeface="Times New Roman"/>
            </a:endParaRPr>
          </a:p>
          <a:p>
            <a:pPr marL="457200" lvl="0" indent="-457200" algn="just">
              <a:spcBef>
                <a:spcPct val="0"/>
              </a:spcBef>
              <a:buAutoNum type="arabicPeriod" startAt="3"/>
            </a:pPr>
            <a:r>
              <a:rPr lang="en-US" dirty="0" smtClean="0">
                <a:solidFill>
                  <a:srgbClr val="EEECE1">
                    <a:lumMod val="10000"/>
                  </a:srgbClr>
                </a:solidFill>
                <a:ea typeface="Times New Roman"/>
              </a:rPr>
              <a:t>The Employer can simply agree with the Union’s position, and provide the Union with the remedy that the Union is requesting. </a:t>
            </a:r>
          </a:p>
          <a:p>
            <a:pPr marL="914400" lvl="0" indent="-457200" algn="just">
              <a:spcBef>
                <a:spcPct val="0"/>
              </a:spcBef>
              <a:buFont typeface="Wingdings" panose="05000000000000000000" pitchFamily="2" charset="2"/>
              <a:buChar char="§"/>
            </a:pPr>
            <a:r>
              <a:rPr lang="en-US" dirty="0" smtClean="0">
                <a:solidFill>
                  <a:srgbClr val="EEECE1">
                    <a:lumMod val="10000"/>
                  </a:srgbClr>
                </a:solidFill>
                <a:ea typeface="Times New Roman"/>
              </a:rPr>
              <a:t>This is acceptable where the Employer indisputably committed an error that amounts to a plain violation of the contract.  Otherwise, the Employer should enter into a settlement agreement rather than simply accede to the Union’s position. </a:t>
            </a:r>
            <a:endParaRPr lang="en-US" dirty="0">
              <a:solidFill>
                <a:srgbClr val="EEECE1">
                  <a:lumMod val="10000"/>
                </a:srgbClr>
              </a:solidFill>
              <a:ea typeface="Times New Roman"/>
            </a:endParaRP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84</a:t>
            </a:fld>
            <a:endParaRPr lang="en-US">
              <a:solidFill>
                <a:srgbClr val="EEECE1">
                  <a:lumMod val="10000"/>
                </a:srgbClr>
              </a:solidFill>
            </a:endParaRPr>
          </a:p>
        </p:txBody>
      </p:sp>
    </p:spTree>
    <p:extLst>
      <p:ext uri="{BB962C8B-B14F-4D97-AF65-F5344CB8AC3E}">
        <p14:creationId xmlns:p14="http://schemas.microsoft.com/office/powerpoint/2010/main" val="298778959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400050" indent="-400050" algn="just">
              <a:spcBef>
                <a:spcPts val="1200"/>
              </a:spcBef>
            </a:pPr>
            <a:r>
              <a:rPr lang="en-US" smtClean="0">
                <a:solidFill>
                  <a:schemeClr val="bg2">
                    <a:lumMod val="10000"/>
                  </a:schemeClr>
                </a:solidFill>
              </a:rPr>
              <a:t>4</a:t>
            </a:r>
            <a:r>
              <a:rPr lang="en-US" dirty="0" smtClean="0">
                <a:solidFill>
                  <a:schemeClr val="bg2">
                    <a:lumMod val="10000"/>
                  </a:schemeClr>
                </a:solidFill>
              </a:rPr>
              <a:t>.	The Employer and the Union can enter into a </a:t>
            </a:r>
            <a:r>
              <a:rPr lang="en-US" b="1" i="1" dirty="0" smtClean="0">
                <a:solidFill>
                  <a:srgbClr val="00B0F0"/>
                </a:solidFill>
              </a:rPr>
              <a:t>settlement agreement</a:t>
            </a:r>
            <a:r>
              <a:rPr lang="en-US" dirty="0" smtClean="0">
                <a:solidFill>
                  <a:schemeClr val="bg2">
                    <a:lumMod val="10000"/>
                  </a:schemeClr>
                </a:solidFill>
              </a:rPr>
              <a:t>, resolving the grievance.  </a:t>
            </a:r>
          </a:p>
          <a:p>
            <a:pPr marL="400050" indent="-400050" algn="just"/>
            <a:r>
              <a:rPr lang="en-US" b="1" i="1" dirty="0" smtClean="0">
                <a:solidFill>
                  <a:srgbClr val="7030A0"/>
                </a:solidFill>
              </a:rPr>
              <a:t>Frequent terms:</a:t>
            </a:r>
          </a:p>
          <a:p>
            <a:pPr marL="1200150" lvl="1" indent="-457200" algn="just">
              <a:buFont typeface="Wingdings" panose="05000000000000000000" pitchFamily="2" charset="2"/>
              <a:buChar char="§"/>
            </a:pPr>
            <a:r>
              <a:rPr lang="en-US" sz="2200" dirty="0" smtClean="0">
                <a:solidFill>
                  <a:srgbClr val="7030A0"/>
                </a:solidFill>
              </a:rPr>
              <a:t>Statement of what the Employer is agreeing to do (</a:t>
            </a:r>
            <a:r>
              <a:rPr lang="en-US" sz="2200" i="1" dirty="0" smtClean="0">
                <a:solidFill>
                  <a:srgbClr val="7030A0"/>
                </a:solidFill>
              </a:rPr>
              <a:t>e.g.</a:t>
            </a:r>
            <a:r>
              <a:rPr lang="en-US" sz="2200" dirty="0" smtClean="0">
                <a:solidFill>
                  <a:srgbClr val="7030A0"/>
                </a:solidFill>
              </a:rPr>
              <a:t>, make a payment in a particular amount to a specific employee, reduce or replace a level of discipline).</a:t>
            </a:r>
          </a:p>
          <a:p>
            <a:pPr marL="1200150" lvl="1" indent="-457200" algn="just">
              <a:buFont typeface="Wingdings" panose="05000000000000000000" pitchFamily="2" charset="2"/>
              <a:buChar char="§"/>
            </a:pPr>
            <a:r>
              <a:rPr lang="en-US" sz="2200" dirty="0" smtClean="0">
                <a:solidFill>
                  <a:srgbClr val="7030A0"/>
                </a:solidFill>
              </a:rPr>
              <a:t>Statement that the Union is withdrawing the grievance and/or that the agreement is a full, final, and complete resolution of the grievance, and that the grievance won’t be arbitrated.</a:t>
            </a:r>
          </a:p>
          <a:p>
            <a:pPr marL="1200150" lvl="1" indent="-457200" algn="just">
              <a:buFont typeface="Wingdings" panose="05000000000000000000" pitchFamily="2" charset="2"/>
              <a:buChar char="§"/>
            </a:pPr>
            <a:r>
              <a:rPr lang="en-US" sz="2200" dirty="0" smtClean="0">
                <a:solidFill>
                  <a:srgbClr val="7030A0"/>
                </a:solidFill>
              </a:rPr>
              <a:t>Employer non-admission clause.</a:t>
            </a:r>
          </a:p>
          <a:p>
            <a:pPr marL="1200150" lvl="1" indent="-457200" algn="just">
              <a:buFont typeface="Wingdings" panose="05000000000000000000" pitchFamily="2" charset="2"/>
              <a:buChar char="§"/>
            </a:pPr>
            <a:r>
              <a:rPr lang="en-US" sz="2200" dirty="0" smtClean="0">
                <a:solidFill>
                  <a:srgbClr val="7030A0"/>
                </a:solidFill>
              </a:rPr>
              <a:t>Non-precedent-setting-language.  </a:t>
            </a:r>
            <a:endParaRPr lang="en-US" sz="2200" dirty="0">
              <a:solidFill>
                <a:srgbClr val="7030A0"/>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85</a:t>
            </a:fld>
            <a:endParaRPr lang="en-US">
              <a:solidFill>
                <a:srgbClr val="EEECE1">
                  <a:lumMod val="10000"/>
                </a:srgbClr>
              </a:solidFill>
            </a:endParaRPr>
          </a:p>
        </p:txBody>
      </p:sp>
    </p:spTree>
    <p:extLst>
      <p:ext uri="{BB962C8B-B14F-4D97-AF65-F5344CB8AC3E}">
        <p14:creationId xmlns:p14="http://schemas.microsoft.com/office/powerpoint/2010/main" val="332018932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fontScale="92500" lnSpcReduction="20000"/>
          </a:bodyPr>
          <a:lstStyle/>
          <a:p>
            <a:pPr marL="400050" indent="-400050" algn="ctr"/>
            <a:r>
              <a:rPr lang="en-US" sz="2500" b="1" dirty="0" smtClean="0"/>
              <a:t>Question #9</a:t>
            </a:r>
          </a:p>
          <a:p>
            <a:pPr algn="just"/>
            <a:r>
              <a:rPr lang="en-US" sz="2500" dirty="0" err="1" smtClean="0"/>
              <a:t>Felhaber</a:t>
            </a:r>
            <a:r>
              <a:rPr lang="en-US" sz="2500" dirty="0" smtClean="0"/>
              <a:t> Larson labor attorneys prepare grievance settlement agreements all of the time.  This work can be performed efficiently by a Felhaber Larson attorney, and a settlement agreement prepared by an attorney can save you headaches down the line.  </a:t>
            </a:r>
          </a:p>
          <a:p>
            <a:pPr algn="just"/>
            <a:endParaRPr lang="en-US" sz="2500" dirty="0" smtClean="0"/>
          </a:p>
          <a:p>
            <a:pPr algn="just"/>
            <a:r>
              <a:rPr lang="en-US" sz="2500" dirty="0" smtClean="0"/>
              <a:t>In light of this, should you:</a:t>
            </a:r>
          </a:p>
          <a:p>
            <a:pPr marL="457200" indent="-457200" algn="just">
              <a:buFont typeface="+mj-lt"/>
              <a:buAutoNum type="alphaLcParenR"/>
            </a:pPr>
            <a:r>
              <a:rPr lang="en-US" sz="2500" dirty="0" smtClean="0"/>
              <a:t>Prepare all of your own settlement agreements, not show them to anyone, get the Union to sign them, and cross your fingers.</a:t>
            </a:r>
            <a:endParaRPr lang="en-US" sz="2500" dirty="0"/>
          </a:p>
          <a:p>
            <a:pPr marL="457200" indent="-457200" algn="just">
              <a:buFont typeface="+mj-lt"/>
              <a:buAutoNum type="alphaLcParenR"/>
            </a:pPr>
            <a:r>
              <a:rPr lang="en-US" sz="2500" dirty="0" smtClean="0"/>
              <a:t>Contact your </a:t>
            </a:r>
            <a:r>
              <a:rPr lang="en-US" sz="2500" dirty="0" err="1" smtClean="0"/>
              <a:t>Felhaber</a:t>
            </a:r>
            <a:r>
              <a:rPr lang="en-US" sz="2500" dirty="0" smtClean="0"/>
              <a:t> Larson labor attorney and have them prepare a settlement agreement or at least review your draft and provide feedback.</a:t>
            </a:r>
          </a:p>
          <a:p>
            <a:pPr marL="457200" indent="-457200" algn="just">
              <a:buFont typeface="+mj-lt"/>
              <a:buAutoNum type="alphaLcParenR"/>
            </a:pPr>
            <a:r>
              <a:rPr lang="en-US" sz="2500" dirty="0" smtClean="0"/>
              <a:t>Let the Union prepare all grievance settlement agreements, and sign whatever they give you.  After all, they are always trying to be fair.</a:t>
            </a:r>
          </a:p>
          <a:p>
            <a:endParaRPr lang="en-US" dirty="0"/>
          </a:p>
          <a:p>
            <a:pPr marL="400050" indent="-400050"/>
            <a:endParaRPr lang="en-US" dirty="0"/>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86</a:t>
            </a:fld>
            <a:endParaRPr lang="en-US">
              <a:solidFill>
                <a:srgbClr val="EEECE1">
                  <a:lumMod val="10000"/>
                </a:srgbClr>
              </a:solidFill>
            </a:endParaRPr>
          </a:p>
        </p:txBody>
      </p:sp>
    </p:spTree>
    <p:extLst>
      <p:ext uri="{BB962C8B-B14F-4D97-AF65-F5344CB8AC3E}">
        <p14:creationId xmlns:p14="http://schemas.microsoft.com/office/powerpoint/2010/main" val="318945521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lstStyle/>
          <a:p>
            <a:pPr marL="57150" marR="0" algn="ctr">
              <a:spcBef>
                <a:spcPct val="0"/>
              </a:spcBef>
              <a:spcAft>
                <a:spcPct val="0"/>
              </a:spcAft>
            </a:pPr>
            <a:r>
              <a:rPr lang="en-US" b="1" dirty="0" smtClean="0">
                <a:solidFill>
                  <a:schemeClr val="bg2">
                    <a:lumMod val="10000"/>
                  </a:schemeClr>
                </a:solidFill>
                <a:ea typeface="Times New Roman"/>
              </a:rPr>
              <a:t>The arbitration hearing</a:t>
            </a:r>
          </a:p>
          <a:p>
            <a:pPr marL="57150" marR="0" algn="ctr">
              <a:spcBef>
                <a:spcPct val="0"/>
              </a:spcBef>
              <a:spcAft>
                <a:spcPct val="0"/>
              </a:spcAft>
            </a:pPr>
            <a:endParaRPr lang="en-US" b="1" dirty="0" smtClean="0">
              <a:solidFill>
                <a:schemeClr val="bg2">
                  <a:lumMod val="10000"/>
                </a:schemeClr>
              </a:solidFill>
              <a:ea typeface="Times New Roman"/>
            </a:endParaRPr>
          </a:p>
          <a:p>
            <a:pPr marL="400050" marR="0" indent="-342900" algn="just">
              <a:spcBef>
                <a:spcPct val="0"/>
              </a:spcBef>
              <a:spcAft>
                <a:spcPct val="0"/>
              </a:spcAft>
              <a:buFont typeface="Wingdings" panose="05000000000000000000" pitchFamily="2" charset="2"/>
              <a:buChar char="§"/>
            </a:pPr>
            <a:r>
              <a:rPr lang="en-US" dirty="0" smtClean="0">
                <a:solidFill>
                  <a:schemeClr val="bg2">
                    <a:lumMod val="10000"/>
                  </a:schemeClr>
                </a:solidFill>
                <a:ea typeface="Times New Roman"/>
              </a:rPr>
              <a:t>The parties present their respective cases by calling witnesses to testify and introducing exhibits.</a:t>
            </a:r>
          </a:p>
          <a:p>
            <a:pPr marL="800100" lvl="1" algn="just">
              <a:spcBef>
                <a:spcPct val="0"/>
              </a:spcBef>
            </a:pPr>
            <a:r>
              <a:rPr lang="en-US" dirty="0" smtClean="0">
                <a:ea typeface="Times New Roman"/>
              </a:rPr>
              <a:t>The Union goes first in a contract interpretation case; the Employer goes first in a discipline case.</a:t>
            </a:r>
            <a:endParaRPr lang="en-US" dirty="0" smtClean="0">
              <a:solidFill>
                <a:schemeClr val="bg2">
                  <a:lumMod val="10000"/>
                </a:schemeClr>
              </a:solidFill>
              <a:ea typeface="Times New Roman"/>
            </a:endParaRPr>
          </a:p>
          <a:p>
            <a:pPr marL="400050" marR="0" indent="-342900" algn="just">
              <a:spcBef>
                <a:spcPct val="0"/>
              </a:spcBef>
              <a:spcAft>
                <a:spcPct val="0"/>
              </a:spcAft>
              <a:buFont typeface="Wingdings" panose="05000000000000000000" pitchFamily="2" charset="2"/>
              <a:buChar char="§"/>
            </a:pPr>
            <a:r>
              <a:rPr lang="en-US" dirty="0" smtClean="0">
                <a:ea typeface="Times New Roman"/>
              </a:rPr>
              <a:t>In most cases, the parties submit post-hearing briefs to the arbitrator.  (Briefs are usually due three or four weeks after the hearing date.)</a:t>
            </a:r>
            <a:r>
              <a:rPr lang="en-US" dirty="0" smtClean="0">
                <a:solidFill>
                  <a:schemeClr val="bg2">
                    <a:lumMod val="10000"/>
                  </a:schemeClr>
                </a:solidFill>
                <a:ea typeface="Times New Roman"/>
              </a:rPr>
              <a:t> </a:t>
            </a:r>
          </a:p>
          <a:p>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87</a:t>
            </a:fld>
            <a:endParaRPr lang="en-US">
              <a:solidFill>
                <a:srgbClr val="EEECE1">
                  <a:lumMod val="10000"/>
                </a:srgbClr>
              </a:solidFill>
            </a:endParaRPr>
          </a:p>
        </p:txBody>
      </p:sp>
    </p:spTree>
    <p:extLst>
      <p:ext uri="{BB962C8B-B14F-4D97-AF65-F5344CB8AC3E}">
        <p14:creationId xmlns:p14="http://schemas.microsoft.com/office/powerpoint/2010/main" val="408127752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289957"/>
            <a:ext cx="8368393" cy="5094513"/>
          </a:xfrm>
        </p:spPr>
        <p:txBody>
          <a:bodyPr>
            <a:normAutofit/>
          </a:bodyPr>
          <a:lstStyle/>
          <a:p>
            <a:pPr algn="ctr"/>
            <a:r>
              <a:rPr lang="en-US" b="1" dirty="0" smtClean="0">
                <a:ea typeface="Times New Roman"/>
              </a:rPr>
              <a:t>The arbitrator’s decision</a:t>
            </a:r>
          </a:p>
          <a:p>
            <a:pPr marL="342900" indent="-342900" algn="just">
              <a:buFont typeface="Wingdings" panose="05000000000000000000" pitchFamily="2" charset="2"/>
              <a:buChar char="§"/>
            </a:pPr>
            <a:r>
              <a:rPr lang="en-US" dirty="0" smtClean="0">
                <a:ea typeface="Times New Roman"/>
              </a:rPr>
              <a:t>The </a:t>
            </a:r>
            <a:r>
              <a:rPr lang="en-US" dirty="0">
                <a:ea typeface="Times New Roman"/>
              </a:rPr>
              <a:t>arbitrator </a:t>
            </a:r>
            <a:r>
              <a:rPr lang="en-US" dirty="0" smtClean="0">
                <a:ea typeface="Times New Roman"/>
              </a:rPr>
              <a:t>reviews and analyzes the contract</a:t>
            </a:r>
            <a:r>
              <a:rPr lang="en-US" dirty="0">
                <a:ea typeface="Times New Roman"/>
              </a:rPr>
              <a:t>, the facts and documents introduced at the hearing, and the arguments made by the parties in their briefs.  The arbitrator prepares and issues a written decision, which is sent to both parties.</a:t>
            </a:r>
          </a:p>
          <a:p>
            <a:pPr marL="342900" indent="-342900" algn="just">
              <a:buFont typeface="Wingdings" panose="05000000000000000000" pitchFamily="2" charset="2"/>
              <a:buChar char="§"/>
            </a:pPr>
            <a:r>
              <a:rPr lang="en-US" dirty="0" smtClean="0">
                <a:solidFill>
                  <a:schemeClr val="bg2">
                    <a:lumMod val="10000"/>
                  </a:schemeClr>
                </a:solidFill>
                <a:ea typeface="Times New Roman"/>
              </a:rPr>
              <a:t>The arbitrator’s task is to </a:t>
            </a:r>
            <a:r>
              <a:rPr lang="en-US" i="1" dirty="0">
                <a:solidFill>
                  <a:schemeClr val="bg2">
                    <a:lumMod val="10000"/>
                  </a:schemeClr>
                </a:solidFill>
                <a:ea typeface="Times New Roman"/>
              </a:rPr>
              <a:t>interpret </a:t>
            </a:r>
            <a:r>
              <a:rPr lang="en-US" dirty="0">
                <a:solidFill>
                  <a:schemeClr val="bg2">
                    <a:lumMod val="10000"/>
                  </a:schemeClr>
                </a:solidFill>
                <a:ea typeface="Times New Roman"/>
              </a:rPr>
              <a:t>the </a:t>
            </a:r>
            <a:r>
              <a:rPr lang="en-US" dirty="0" smtClean="0">
                <a:solidFill>
                  <a:schemeClr val="bg2">
                    <a:lumMod val="10000"/>
                  </a:schemeClr>
                </a:solidFill>
                <a:ea typeface="Times New Roman"/>
              </a:rPr>
              <a:t>contract.  </a:t>
            </a:r>
            <a:r>
              <a:rPr lang="en-US" dirty="0" smtClean="0">
                <a:ea typeface="Times New Roman"/>
              </a:rPr>
              <a:t>The arbitrator does have </a:t>
            </a:r>
            <a:r>
              <a:rPr lang="en-US" dirty="0">
                <a:ea typeface="Times New Roman"/>
              </a:rPr>
              <a:t>a wide degree of latitude in reaching his/her </a:t>
            </a:r>
            <a:r>
              <a:rPr lang="en-US" dirty="0" smtClean="0">
                <a:ea typeface="Times New Roman"/>
              </a:rPr>
              <a:t>decision.  However, the arbitrator </a:t>
            </a:r>
            <a:r>
              <a:rPr lang="en-US" dirty="0" smtClean="0">
                <a:solidFill>
                  <a:schemeClr val="bg2">
                    <a:lumMod val="10000"/>
                  </a:schemeClr>
                </a:solidFill>
                <a:ea typeface="Times New Roman"/>
              </a:rPr>
              <a:t>cannot </a:t>
            </a:r>
            <a:r>
              <a:rPr lang="en-US" dirty="0">
                <a:solidFill>
                  <a:schemeClr val="bg2">
                    <a:lumMod val="10000"/>
                  </a:schemeClr>
                </a:solidFill>
                <a:ea typeface="Times New Roman"/>
              </a:rPr>
              <a:t>add to, modify, or subtract from the </a:t>
            </a:r>
            <a:r>
              <a:rPr lang="en-US" dirty="0" smtClean="0">
                <a:solidFill>
                  <a:schemeClr val="bg2">
                    <a:lumMod val="10000"/>
                  </a:schemeClr>
                </a:solidFill>
                <a:ea typeface="Times New Roman"/>
              </a:rPr>
              <a:t>contract</a:t>
            </a:r>
            <a:r>
              <a:rPr lang="en-US" dirty="0" smtClean="0">
                <a:ea typeface="Times New Roman"/>
              </a:rPr>
              <a:t>, and in certain limited circumstances, it is possible to challenge the arbitrator’s decision by filing a motion to vacate in District Court.</a:t>
            </a:r>
            <a:r>
              <a:rPr lang="en-US" dirty="0" smtClean="0">
                <a:solidFill>
                  <a:schemeClr val="bg2">
                    <a:lumMod val="10000"/>
                  </a:schemeClr>
                </a:solidFill>
                <a:ea typeface="Times New Roman"/>
              </a:rPr>
              <a:t>  </a:t>
            </a:r>
            <a:r>
              <a:rPr lang="en-US" dirty="0">
                <a:solidFill>
                  <a:schemeClr val="bg2">
                    <a:lumMod val="10000"/>
                  </a:schemeClr>
                </a:solidFill>
                <a:ea typeface="Times New Roman"/>
              </a:rPr>
              <a:t>The arbitrator </a:t>
            </a:r>
            <a:r>
              <a:rPr lang="en-US" dirty="0" smtClean="0">
                <a:solidFill>
                  <a:schemeClr val="bg2">
                    <a:lumMod val="10000"/>
                  </a:schemeClr>
                </a:solidFill>
                <a:ea typeface="Times New Roman"/>
              </a:rPr>
              <a:t>has significant discretion </a:t>
            </a:r>
            <a:r>
              <a:rPr lang="en-US" dirty="0">
                <a:solidFill>
                  <a:schemeClr val="bg2">
                    <a:lumMod val="10000"/>
                  </a:schemeClr>
                </a:solidFill>
                <a:ea typeface="Times New Roman"/>
              </a:rPr>
              <a:t>to determine the remedy, if he/she concludes that there was a breach of the contract. </a:t>
            </a:r>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lstStyle/>
          <a:p>
            <a:fld id="{3EA74849-DAE2-2C4E-8A30-A8C3411AC971}" type="slidenum">
              <a:rPr lang="en-US" smtClean="0">
                <a:solidFill>
                  <a:srgbClr val="EEECE1">
                    <a:lumMod val="10000"/>
                  </a:srgbClr>
                </a:solidFill>
              </a:rPr>
              <a:pPr/>
              <a:t>88</a:t>
            </a:fld>
            <a:endParaRPr lang="en-US">
              <a:solidFill>
                <a:srgbClr val="EEECE1">
                  <a:lumMod val="10000"/>
                </a:srgbClr>
              </a:solidFill>
            </a:endParaRPr>
          </a:p>
        </p:txBody>
      </p:sp>
    </p:spTree>
    <p:extLst>
      <p:ext uri="{BB962C8B-B14F-4D97-AF65-F5344CB8AC3E}">
        <p14:creationId xmlns:p14="http://schemas.microsoft.com/office/powerpoint/2010/main" val="246350946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2054165"/>
          </a:xfrm>
        </p:spPr>
        <p:txBody>
          <a:bodyPr>
            <a:normAutofit/>
          </a:bodyPr>
          <a:lstStyle/>
          <a:p>
            <a:endParaRPr lang="en-US" sz="3600" b="1" dirty="0" smtClean="0">
              <a:solidFill>
                <a:schemeClr val="bg2">
                  <a:lumMod val="10000"/>
                </a:schemeClr>
              </a:solidFill>
            </a:endParaRPr>
          </a:p>
          <a:p>
            <a:pPr lvl="0">
              <a:spcBef>
                <a:spcPts val="0"/>
              </a:spcBef>
            </a:pPr>
            <a:endParaRPr lang="en-US" sz="1400" b="1" dirty="0" smtClean="0">
              <a:solidFill>
                <a:srgbClr val="9C4636"/>
              </a:solidFill>
            </a:endParaRPr>
          </a:p>
          <a:p>
            <a:pPr lvl="0"/>
            <a:r>
              <a:rPr lang="en-US" sz="3600" b="1" dirty="0" smtClean="0">
                <a:solidFill>
                  <a:srgbClr val="9C4636"/>
                </a:solidFill>
              </a:rPr>
              <a:t>Non-Competes</a:t>
            </a:r>
            <a:endParaRPr lang="en-US" sz="3600" b="1" dirty="0">
              <a:solidFill>
                <a:srgbClr val="9C4636"/>
              </a:solidFill>
            </a:endParaRPr>
          </a:p>
          <a:p>
            <a:endParaRPr lang="en-US" sz="3600" b="1" dirty="0" smtClean="0">
              <a:solidFill>
                <a:schemeClr val="bg2">
                  <a:lumMod val="10000"/>
                </a:schemeClr>
              </a:solidFill>
            </a:endParaRPr>
          </a:p>
          <a:p>
            <a:endParaRPr lang="en-US" sz="3600" b="1" dirty="0" smtClean="0">
              <a:solidFill>
                <a:schemeClr val="bg2">
                  <a:lumMod val="10000"/>
                </a:schemeClr>
              </a:solidFill>
            </a:endParaRPr>
          </a:p>
          <a:p>
            <a:pPr>
              <a:spcBef>
                <a:spcPts val="0"/>
              </a:spcBef>
            </a:pPr>
            <a:endParaRPr lang="en-US" sz="36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3513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204864"/>
            <a:ext cx="7924800" cy="3888432"/>
          </a:xfrm>
        </p:spPr>
        <p:txBody>
          <a:bodyPr>
            <a:normAutofit/>
          </a:bodyPr>
          <a:lstStyle/>
          <a:p>
            <a:pPr marL="458788" indent="-458788" algn="just" fontAlgn="auto">
              <a:spcAft>
                <a:spcPts val="1200"/>
              </a:spcAft>
              <a:buFont typeface="Arial" panose="020B0604020202020204" pitchFamily="34" charset="0"/>
              <a:buChar char="•"/>
              <a:defRPr/>
            </a:pPr>
            <a:r>
              <a:rPr lang="en-US" sz="3200" b="1" dirty="0" smtClean="0"/>
              <a:t>Takeaway</a:t>
            </a:r>
            <a:r>
              <a:rPr lang="en-US" sz="3200" dirty="0" smtClean="0"/>
              <a:t>: </a:t>
            </a:r>
          </a:p>
          <a:p>
            <a:pPr marL="858838" lvl="1" indent="-458788" algn="just">
              <a:spcAft>
                <a:spcPts val="1200"/>
              </a:spcAft>
              <a:buFont typeface="Courier New" panose="02070309020205020404" pitchFamily="49" charset="0"/>
              <a:buChar char="o"/>
              <a:defRPr/>
            </a:pPr>
            <a:r>
              <a:rPr lang="en-US" sz="3200" dirty="0" smtClean="0"/>
              <a:t>Current NLRB will not scrutinize handbook and personnel policies as closely as the Obama-era Board.</a:t>
            </a:r>
          </a:p>
        </p:txBody>
      </p:sp>
      <p:sp>
        <p:nvSpPr>
          <p:cNvPr id="3" name="Title 2"/>
          <p:cNvSpPr>
            <a:spLocks noGrp="1"/>
          </p:cNvSpPr>
          <p:nvPr>
            <p:ph type="ctrTitle"/>
          </p:nvPr>
        </p:nvSpPr>
        <p:spPr>
          <a:xfrm>
            <a:off x="762000" y="1268760"/>
            <a:ext cx="7924800" cy="831503"/>
          </a:xfrm>
        </p:spPr>
        <p:txBody>
          <a:bodyPr/>
          <a:lstStyle/>
          <a:p>
            <a:pPr algn="ctr">
              <a:defRPr/>
            </a:pPr>
            <a:r>
              <a:rPr lang="en-US" cap="small" dirty="0" smtClean="0"/>
              <a:t>Employee Handbooks</a:t>
            </a:r>
            <a:endParaRPr lang="en-US" b="1" cap="small" dirty="0"/>
          </a:p>
        </p:txBody>
      </p:sp>
      <p:sp>
        <p:nvSpPr>
          <p:cNvPr id="4" name="Slide Number Placeholder 3"/>
          <p:cNvSpPr>
            <a:spLocks noGrp="1"/>
          </p:cNvSpPr>
          <p:nvPr>
            <p:ph type="sldNum" sz="quarter" idx="12"/>
          </p:nvPr>
        </p:nvSpPr>
        <p:spPr/>
        <p:txBody>
          <a:bodyPr/>
          <a:lstStyle/>
          <a:p>
            <a:pPr>
              <a:defRPr/>
            </a:pPr>
            <a:fld id="{61873182-E6E4-43F4-964D-1F4C871E30B1}" type="slidenum">
              <a:rPr lang="en-US" smtClean="0">
                <a:solidFill>
                  <a:srgbClr val="9C4636">
                    <a:tint val="75000"/>
                  </a:srgbClr>
                </a:solidFill>
              </a:rPr>
              <a:pPr>
                <a:defRPr/>
              </a:pPr>
              <a:t>9</a:t>
            </a:fld>
            <a:endParaRPr lang="en-US">
              <a:solidFill>
                <a:srgbClr val="9C4636">
                  <a:tint val="75000"/>
                </a:srgbClr>
              </a:solidFill>
            </a:endParaRPr>
          </a:p>
        </p:txBody>
      </p:sp>
    </p:spTree>
    <p:extLst>
      <p:ext uri="{BB962C8B-B14F-4D97-AF65-F5344CB8AC3E}">
        <p14:creationId xmlns:p14="http://schemas.microsoft.com/office/powerpoint/2010/main" val="298430448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C4636"/>
                </a:solidFill>
                <a:effectLst/>
                <a:uLnTx/>
                <a:uFillTx/>
                <a:latin typeface="Arial"/>
                <a:ea typeface="+mj-ea"/>
                <a:cs typeface="+mj-cs"/>
              </a:rPr>
              <a:t>Non-Competes</a:t>
            </a:r>
            <a:r>
              <a:rPr kumimoji="0" lang="en-US" sz="2400" b="1" i="0" u="none" strike="noStrike" kern="1200" cap="none" spc="0" normalizeH="0" noProof="0" dirty="0" smtClean="0">
                <a:ln>
                  <a:noFill/>
                </a:ln>
                <a:solidFill>
                  <a:srgbClr val="9C4636"/>
                </a:solidFill>
                <a:effectLst/>
                <a:uLnTx/>
                <a:uFillTx/>
                <a:latin typeface="Arial"/>
                <a:ea typeface="+mj-ea"/>
                <a:cs typeface="+mj-cs"/>
              </a:rPr>
              <a:t> in the United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761582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97990" y="5410200"/>
            <a:ext cx="18811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75775" y="5584031"/>
            <a:ext cx="18811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9897" y="3655217"/>
            <a:ext cx="9405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EA74849-DAE2-2C4E-8A30-A8C3411AC971}" type="slidenum">
              <a:rPr lang="en-US" smtClean="0"/>
              <a:t>90</a:t>
            </a:fld>
            <a:endParaRPr lang="en-US"/>
          </a:p>
        </p:txBody>
      </p:sp>
    </p:spTree>
    <p:extLst>
      <p:ext uri="{BB962C8B-B14F-4D97-AF65-F5344CB8AC3E}">
        <p14:creationId xmlns:p14="http://schemas.microsoft.com/office/powerpoint/2010/main" val="20186142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C4636"/>
                </a:solidFill>
                <a:effectLst/>
                <a:uLnTx/>
                <a:uFillTx/>
                <a:latin typeface="Arial"/>
                <a:ea typeface="+mj-ea"/>
                <a:cs typeface="+mj-cs"/>
              </a:rPr>
              <a:t>Common Provisions</a:t>
            </a:r>
            <a:r>
              <a:rPr kumimoji="0" lang="en-US" sz="2400" b="1" i="0" u="none" strike="noStrike" kern="1200" cap="none" spc="0" normalizeH="0" noProof="0" dirty="0" smtClean="0">
                <a:ln>
                  <a:noFill/>
                </a:ln>
                <a:solidFill>
                  <a:srgbClr val="9C4636"/>
                </a:solidFill>
                <a:effectLst/>
                <a:uLnTx/>
                <a:uFillTx/>
                <a:latin typeface="Arial"/>
                <a:ea typeface="+mj-ea"/>
                <a:cs typeface="+mj-cs"/>
              </a:rPr>
              <a:t> in Non-Compete Agreements</a:t>
            </a: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Non-Compete Covenant</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Non-Solicitation Covenant</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Trade Secret/Confidentiality Provision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Anti-Raiding Provision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Shop Rights Provision </a:t>
            </a:r>
            <a:endParaRPr lang="en-US" sz="2200" dirty="0">
              <a:solidFill>
                <a:schemeClr val="tx1"/>
              </a:solidFill>
            </a:endParaRPr>
          </a:p>
          <a:p>
            <a:pPr marL="285750" indent="-285750">
              <a:buFont typeface="Arial" panose="020B0604020202020204" pitchFamily="34" charset="0"/>
              <a:buChar char="•"/>
            </a:pP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sp>
        <p:nvSpPr>
          <p:cNvPr id="2" name="AutoShape 2" descr="Image result for contract drafting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ontract drafting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bartlettlawyers.com/Upload/HomeImages/Commercial-Contract-Drafting-main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600"/>
            <a:ext cx="448056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EA74849-DAE2-2C4E-8A30-A8C3411AC971}" type="slidenum">
              <a:rPr lang="en-US" smtClean="0"/>
              <a:t>91</a:t>
            </a:fld>
            <a:endParaRPr lang="en-US"/>
          </a:p>
        </p:txBody>
      </p:sp>
    </p:spTree>
    <p:extLst>
      <p:ext uri="{BB962C8B-B14F-4D97-AF65-F5344CB8AC3E}">
        <p14:creationId xmlns:p14="http://schemas.microsoft.com/office/powerpoint/2010/main" val="13765873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Requirements for an Enforceable Non-Compete</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33600"/>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Independent Consideration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Protect Legitimate Business Interest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Reasonable in Scope, Duration, and Geographic Territory</a:t>
            </a:r>
          </a:p>
          <a:p>
            <a:pPr marL="0" indent="0">
              <a:buNone/>
            </a:pP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pic>
        <p:nvPicPr>
          <p:cNvPr id="3074" name="Picture 2" descr="https://steemitimages.com/DQmZFBwp6JLY7sBUmwguvqb9x7xnZ3CJSXYGH5MxeWZki1a/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428625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EA74849-DAE2-2C4E-8A30-A8C3411AC971}" type="slidenum">
              <a:rPr lang="en-US" smtClean="0"/>
              <a:t>92</a:t>
            </a:fld>
            <a:endParaRPr lang="en-US"/>
          </a:p>
        </p:txBody>
      </p:sp>
    </p:spTree>
    <p:extLst>
      <p:ext uri="{BB962C8B-B14F-4D97-AF65-F5344CB8AC3E}">
        <p14:creationId xmlns:p14="http://schemas.microsoft.com/office/powerpoint/2010/main" val="34972294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Independent Consideration</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Must confer a “real advantage” to an employee</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Common Examples of Independent Consideration: </a:t>
            </a:r>
          </a:p>
          <a:p>
            <a:pPr marL="685800" lvl="1">
              <a:buFont typeface="Arial" panose="020B0604020202020204" pitchFamily="34" charset="0"/>
              <a:buChar char="•"/>
            </a:pPr>
            <a:r>
              <a:rPr lang="en-US" sz="2200" dirty="0" smtClean="0">
                <a:solidFill>
                  <a:schemeClr val="tx1"/>
                </a:solidFill>
              </a:rPr>
              <a:t>New Employment </a:t>
            </a:r>
          </a:p>
          <a:p>
            <a:pPr marL="685800" lvl="1">
              <a:buFont typeface="Arial" panose="020B0604020202020204" pitchFamily="34" charset="0"/>
              <a:buChar char="•"/>
            </a:pPr>
            <a:r>
              <a:rPr lang="en-US" sz="2200" dirty="0" smtClean="0">
                <a:solidFill>
                  <a:schemeClr val="tx1"/>
                </a:solidFill>
              </a:rPr>
              <a:t>Increased Compensation </a:t>
            </a:r>
          </a:p>
          <a:p>
            <a:pPr marL="685800" lvl="1">
              <a:buFont typeface="Arial" panose="020B0604020202020204" pitchFamily="34" charset="0"/>
              <a:buChar char="•"/>
            </a:pPr>
            <a:r>
              <a:rPr lang="en-US" sz="2200" dirty="0" smtClean="0">
                <a:solidFill>
                  <a:schemeClr val="tx1"/>
                </a:solidFill>
              </a:rPr>
              <a:t>One Time Bonus</a:t>
            </a:r>
          </a:p>
          <a:p>
            <a:pPr marL="685800" lvl="1">
              <a:buFont typeface="Arial" panose="020B0604020202020204" pitchFamily="34" charset="0"/>
              <a:buChar char="•"/>
            </a:pPr>
            <a:r>
              <a:rPr lang="en-US" sz="2200" dirty="0" smtClean="0">
                <a:solidFill>
                  <a:schemeClr val="tx1"/>
                </a:solidFill>
              </a:rPr>
              <a:t>Stock Offer</a:t>
            </a:r>
          </a:p>
          <a:p>
            <a:pPr marL="685800" lvl="1">
              <a:buFont typeface="Arial" panose="020B0604020202020204" pitchFamily="34" charset="0"/>
              <a:buChar char="•"/>
            </a:pPr>
            <a:r>
              <a:rPr lang="en-US" sz="2200" dirty="0" smtClean="0">
                <a:solidFill>
                  <a:schemeClr val="tx1"/>
                </a:solidFill>
              </a:rPr>
              <a:t>Promotion</a:t>
            </a:r>
          </a:p>
          <a:p>
            <a:pPr marL="400050" lvl="1" indent="0">
              <a:buNone/>
            </a:pPr>
            <a:endParaRPr lang="en-US" sz="2200" dirty="0" smtClean="0">
              <a:solidFill>
                <a:schemeClr val="tx1"/>
              </a:solidFill>
            </a:endParaRPr>
          </a:p>
          <a:p>
            <a:pPr marL="285750"/>
            <a:r>
              <a:rPr lang="en-US" sz="2200" dirty="0" smtClean="0">
                <a:solidFill>
                  <a:schemeClr val="tx1"/>
                </a:solidFill>
              </a:rPr>
              <a:t>Continued Employment is </a:t>
            </a:r>
            <a:r>
              <a:rPr lang="en-US" sz="2200" u="sng" dirty="0" smtClean="0">
                <a:solidFill>
                  <a:schemeClr val="tx1"/>
                </a:solidFill>
              </a:rPr>
              <a:t>NOT</a:t>
            </a:r>
            <a:r>
              <a:rPr lang="en-US" sz="2200" dirty="0" smtClean="0">
                <a:solidFill>
                  <a:schemeClr val="tx1"/>
                </a:solidFill>
              </a:rPr>
              <a:t> Alone Sufficient  </a:t>
            </a: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93</a:t>
            </a:fld>
            <a:endParaRPr lang="en-US"/>
          </a:p>
        </p:txBody>
      </p:sp>
    </p:spTree>
    <p:extLst>
      <p:ext uri="{BB962C8B-B14F-4D97-AF65-F5344CB8AC3E}">
        <p14:creationId xmlns:p14="http://schemas.microsoft.com/office/powerpoint/2010/main" val="39110971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Legitimate Business Interest</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Goodwill and Customer Relationships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Confidential Information and Trade Secrets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Specialized Training </a:t>
            </a:r>
          </a:p>
        </p:txBody>
      </p:sp>
      <p:sp>
        <p:nvSpPr>
          <p:cNvPr id="2" name="Slide Number Placeholder 1"/>
          <p:cNvSpPr>
            <a:spLocks noGrp="1"/>
          </p:cNvSpPr>
          <p:nvPr>
            <p:ph type="sldNum" sz="quarter" idx="12"/>
          </p:nvPr>
        </p:nvSpPr>
        <p:spPr/>
        <p:txBody>
          <a:bodyPr/>
          <a:lstStyle/>
          <a:p>
            <a:fld id="{3EA74849-DAE2-2C4E-8A30-A8C3411AC971}" type="slidenum">
              <a:rPr lang="en-US" smtClean="0"/>
              <a:t>94</a:t>
            </a:fld>
            <a:endParaRPr lang="en-US"/>
          </a:p>
        </p:txBody>
      </p:sp>
    </p:spTree>
    <p:extLst>
      <p:ext uri="{BB962C8B-B14F-4D97-AF65-F5344CB8AC3E}">
        <p14:creationId xmlns:p14="http://schemas.microsoft.com/office/powerpoint/2010/main" val="7804752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Scope</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Customer-Based or Product-Based Restrictions</a:t>
            </a:r>
          </a:p>
          <a:p>
            <a:pPr marL="0" indent="0">
              <a:buNone/>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Common Issues:</a:t>
            </a:r>
          </a:p>
          <a:p>
            <a:pPr marL="685800" lvl="1">
              <a:buFont typeface="Arial" panose="020B0604020202020204" pitchFamily="34" charset="0"/>
              <a:buChar char="•"/>
            </a:pPr>
            <a:r>
              <a:rPr lang="en-US" sz="2400" dirty="0" smtClean="0">
                <a:solidFill>
                  <a:schemeClr val="tx1"/>
                </a:solidFill>
              </a:rPr>
              <a:t>Preexisting customers brought by employee</a:t>
            </a:r>
          </a:p>
          <a:p>
            <a:pPr marL="685800" lvl="1">
              <a:buFont typeface="Arial" panose="020B0604020202020204" pitchFamily="34" charset="0"/>
              <a:buChar char="•"/>
            </a:pPr>
            <a:r>
              <a:rPr lang="en-US" sz="2400" dirty="0" smtClean="0">
                <a:solidFill>
                  <a:schemeClr val="tx1"/>
                </a:solidFill>
              </a:rPr>
              <a:t>Prospective customers </a:t>
            </a:r>
          </a:p>
          <a:p>
            <a:pPr marL="685800" lvl="1">
              <a:buFont typeface="Arial" panose="020B0604020202020204" pitchFamily="34" charset="0"/>
              <a:buChar char="•"/>
            </a:pPr>
            <a:r>
              <a:rPr lang="en-US" sz="2400" dirty="0" smtClean="0">
                <a:solidFill>
                  <a:schemeClr val="tx1"/>
                </a:solidFill>
              </a:rPr>
              <a:t>Cold call customers </a:t>
            </a:r>
          </a:p>
          <a:p>
            <a:pPr marL="685800" lvl="1">
              <a:buFont typeface="Arial" panose="020B0604020202020204" pitchFamily="34" charset="0"/>
              <a:buChar char="•"/>
            </a:pPr>
            <a:r>
              <a:rPr lang="en-US" sz="2400" dirty="0" smtClean="0">
                <a:solidFill>
                  <a:schemeClr val="tx1"/>
                </a:solidFill>
              </a:rPr>
              <a:t>Limited or no direct customer contact</a:t>
            </a:r>
          </a:p>
          <a:p>
            <a:pPr marL="400050" lvl="1" indent="0">
              <a:buNone/>
            </a:pPr>
            <a:endParaRPr lang="en-US" sz="2400" dirty="0" smtClean="0">
              <a:solidFill>
                <a:schemeClr val="tx1"/>
              </a:solidFill>
            </a:endParaRPr>
          </a:p>
        </p:txBody>
      </p:sp>
      <p:sp>
        <p:nvSpPr>
          <p:cNvPr id="2" name="Slide Number Placeholder 1"/>
          <p:cNvSpPr>
            <a:spLocks noGrp="1"/>
          </p:cNvSpPr>
          <p:nvPr>
            <p:ph type="sldNum" sz="quarter" idx="12"/>
          </p:nvPr>
        </p:nvSpPr>
        <p:spPr/>
        <p:txBody>
          <a:bodyPr/>
          <a:lstStyle/>
          <a:p>
            <a:fld id="{3EA74849-DAE2-2C4E-8A30-A8C3411AC971}" type="slidenum">
              <a:rPr lang="en-US" smtClean="0"/>
              <a:t>95</a:t>
            </a:fld>
            <a:endParaRPr lang="en-US"/>
          </a:p>
        </p:txBody>
      </p:sp>
    </p:spTree>
    <p:extLst>
      <p:ext uri="{BB962C8B-B14F-4D97-AF65-F5344CB8AC3E}">
        <p14:creationId xmlns:p14="http://schemas.microsoft.com/office/powerpoint/2010/main" val="16803155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Duration</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Two Standards:</a:t>
            </a:r>
          </a:p>
          <a:p>
            <a:pPr marL="685800" lvl="1">
              <a:buFont typeface="Arial" panose="020B0604020202020204" pitchFamily="34" charset="0"/>
              <a:buChar char="•"/>
            </a:pPr>
            <a:r>
              <a:rPr lang="en-US" sz="2400" dirty="0" smtClean="0">
                <a:solidFill>
                  <a:schemeClr val="tx1"/>
                </a:solidFill>
              </a:rPr>
              <a:t>Length of time necessary so that employer’s customers no longer identify former employee as working for employer; or</a:t>
            </a:r>
          </a:p>
          <a:p>
            <a:pPr marL="685800" lvl="1">
              <a:buFont typeface="Arial" panose="020B0604020202020204" pitchFamily="34" charset="0"/>
              <a:buChar char="•"/>
            </a:pPr>
            <a:r>
              <a:rPr lang="en-US" sz="2400" dirty="0" smtClean="0">
                <a:solidFill>
                  <a:schemeClr val="tx1"/>
                </a:solidFill>
              </a:rPr>
              <a:t>Length of time necessary for employer to hire and train replacement employee</a:t>
            </a:r>
          </a:p>
          <a:p>
            <a:pPr marL="400050" lvl="1" indent="0">
              <a:buNone/>
            </a:pPr>
            <a:endParaRPr lang="en-US" sz="2400" dirty="0" smtClean="0">
              <a:solidFill>
                <a:schemeClr val="tx1"/>
              </a:solidFill>
            </a:endParaRPr>
          </a:p>
          <a:p>
            <a:pPr marL="285750"/>
            <a:r>
              <a:rPr lang="en-US" sz="2400" dirty="0" smtClean="0">
                <a:solidFill>
                  <a:schemeClr val="tx1"/>
                </a:solidFill>
              </a:rPr>
              <a:t>Two Years – Typically Reasonable in Minnesota</a:t>
            </a:r>
          </a:p>
        </p:txBody>
      </p:sp>
      <p:sp>
        <p:nvSpPr>
          <p:cNvPr id="2" name="Slide Number Placeholder 1"/>
          <p:cNvSpPr>
            <a:spLocks noGrp="1"/>
          </p:cNvSpPr>
          <p:nvPr>
            <p:ph type="sldNum" sz="quarter" idx="12"/>
          </p:nvPr>
        </p:nvSpPr>
        <p:spPr/>
        <p:txBody>
          <a:bodyPr/>
          <a:lstStyle/>
          <a:p>
            <a:fld id="{3EA74849-DAE2-2C4E-8A30-A8C3411AC971}" type="slidenum">
              <a:rPr lang="en-US" smtClean="0"/>
              <a:t>96</a:t>
            </a:fld>
            <a:endParaRPr lang="en-US"/>
          </a:p>
        </p:txBody>
      </p:sp>
    </p:spTree>
    <p:extLst>
      <p:ext uri="{BB962C8B-B14F-4D97-AF65-F5344CB8AC3E}">
        <p14:creationId xmlns:p14="http://schemas.microsoft.com/office/powerpoint/2010/main" val="9375786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Geographic Territory</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Fact Specific Depending on Business and Customers</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Best Practice:  Limit geographic scope to area where employee will actually work.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Using Non-Solicitation Provisions Instead of Geographic Restrictions</a:t>
            </a:r>
          </a:p>
        </p:txBody>
      </p:sp>
      <p:sp>
        <p:nvSpPr>
          <p:cNvPr id="2" name="Slide Number Placeholder 1"/>
          <p:cNvSpPr>
            <a:spLocks noGrp="1"/>
          </p:cNvSpPr>
          <p:nvPr>
            <p:ph type="sldNum" sz="quarter" idx="12"/>
          </p:nvPr>
        </p:nvSpPr>
        <p:spPr/>
        <p:txBody>
          <a:bodyPr/>
          <a:lstStyle/>
          <a:p>
            <a:fld id="{3EA74849-DAE2-2C4E-8A30-A8C3411AC971}" type="slidenum">
              <a:rPr lang="en-US" smtClean="0"/>
              <a:t>97</a:t>
            </a:fld>
            <a:endParaRPr lang="en-US"/>
          </a:p>
        </p:txBody>
      </p:sp>
    </p:spTree>
    <p:extLst>
      <p:ext uri="{BB962C8B-B14F-4D97-AF65-F5344CB8AC3E}">
        <p14:creationId xmlns:p14="http://schemas.microsoft.com/office/powerpoint/2010/main" val="21891686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Other Key Non-Compete Provisions</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Attorneys’ Fees and Expenses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TRO/Injunction &amp; Irreparable Harm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Choice of Law and Venue</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Tolling of Non-Compete Period </a:t>
            </a:r>
          </a:p>
          <a:p>
            <a:pPr marL="0" indent="0">
              <a:buNone/>
            </a:pPr>
            <a:endParaRPr lang="en-US" sz="2400" dirty="0" smtClean="0">
              <a:solidFill>
                <a:schemeClr val="tx1"/>
              </a:solidFill>
            </a:endParaRPr>
          </a:p>
        </p:txBody>
      </p:sp>
      <p:pic>
        <p:nvPicPr>
          <p:cNvPr id="4098" name="Picture 2" descr="Image result for attorneys f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406" y="4038600"/>
            <a:ext cx="3767456"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EA74849-DAE2-2C4E-8A30-A8C3411AC971}" type="slidenum">
              <a:rPr lang="en-US" smtClean="0"/>
              <a:t>98</a:t>
            </a:fld>
            <a:endParaRPr lang="en-US"/>
          </a:p>
        </p:txBody>
      </p:sp>
    </p:spTree>
    <p:extLst>
      <p:ext uri="{BB962C8B-B14F-4D97-AF65-F5344CB8AC3E}">
        <p14:creationId xmlns:p14="http://schemas.microsoft.com/office/powerpoint/2010/main" val="1792603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Other Key Non-Compete Provisions</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381000" y="2157718"/>
            <a:ext cx="8077200" cy="4149929"/>
          </a:xfrm>
        </p:spPr>
        <p:txBody>
          <a:bodyPr>
            <a:normAutofit/>
          </a:bodyPr>
          <a:lstStyle/>
          <a:p>
            <a:pPr marL="285750" indent="-285750">
              <a:lnSpc>
                <a:spcPct val="150000"/>
              </a:lnSpc>
              <a:buFont typeface="Arial" panose="020B0604020202020204" pitchFamily="34" charset="0"/>
              <a:buChar char="•"/>
            </a:pPr>
            <a:r>
              <a:rPr lang="en-US" sz="2400" dirty="0" smtClean="0">
                <a:solidFill>
                  <a:schemeClr val="tx1"/>
                </a:solidFill>
              </a:rPr>
              <a:t>Confidentiality Provision </a:t>
            </a:r>
          </a:p>
          <a:p>
            <a:pPr marL="285750" indent="-285750">
              <a:lnSpc>
                <a:spcPct val="150000"/>
              </a:lnSpc>
              <a:buFont typeface="Arial" panose="020B0604020202020204" pitchFamily="34" charset="0"/>
              <a:buChar char="•"/>
            </a:pPr>
            <a:r>
              <a:rPr lang="en-US" sz="2400" dirty="0" smtClean="0">
                <a:solidFill>
                  <a:schemeClr val="tx1"/>
                </a:solidFill>
              </a:rPr>
              <a:t>Inventions </a:t>
            </a:r>
          </a:p>
          <a:p>
            <a:pPr marL="285750" indent="-285750">
              <a:lnSpc>
                <a:spcPct val="150000"/>
              </a:lnSpc>
              <a:buFont typeface="Arial" panose="020B0604020202020204" pitchFamily="34" charset="0"/>
              <a:buChar char="•"/>
            </a:pPr>
            <a:r>
              <a:rPr lang="en-US" sz="2400" dirty="0" smtClean="0">
                <a:solidFill>
                  <a:schemeClr val="tx1"/>
                </a:solidFill>
              </a:rPr>
              <a:t>Return of Property</a:t>
            </a:r>
          </a:p>
          <a:p>
            <a:pPr marL="285750" indent="-285750">
              <a:lnSpc>
                <a:spcPct val="150000"/>
              </a:lnSpc>
              <a:buFont typeface="Arial" panose="020B0604020202020204" pitchFamily="34" charset="0"/>
              <a:buChar char="•"/>
            </a:pPr>
            <a:r>
              <a:rPr lang="en-US" sz="2400" dirty="0" smtClean="0">
                <a:solidFill>
                  <a:schemeClr val="tx1"/>
                </a:solidFill>
              </a:rPr>
              <a:t>Defend Trade Secrets Act Disclosure </a:t>
            </a:r>
          </a:p>
          <a:p>
            <a:pPr marL="285750" indent="-285750">
              <a:lnSpc>
                <a:spcPct val="150000"/>
              </a:lnSpc>
              <a:buFont typeface="Arial" panose="020B0604020202020204" pitchFamily="34" charset="0"/>
              <a:buChar char="•"/>
            </a:pPr>
            <a:r>
              <a:rPr lang="en-US" sz="2400" dirty="0" smtClean="0">
                <a:solidFill>
                  <a:schemeClr val="tx1"/>
                </a:solidFill>
              </a:rPr>
              <a:t>Notice to Prospective Employers/Notice to Company</a:t>
            </a:r>
          </a:p>
          <a:p>
            <a:pPr marL="285750" indent="-285750">
              <a:lnSpc>
                <a:spcPct val="150000"/>
              </a:lnSpc>
              <a:buFont typeface="Arial" panose="020B0604020202020204" pitchFamily="34" charset="0"/>
              <a:buChar char="•"/>
            </a:pPr>
            <a:r>
              <a:rPr lang="en-US" sz="2400" dirty="0" smtClean="0">
                <a:solidFill>
                  <a:schemeClr val="tx1"/>
                </a:solidFill>
              </a:rPr>
              <a:t>Assignability </a:t>
            </a:r>
          </a:p>
          <a:p>
            <a:pPr marL="0" indent="0">
              <a:buNone/>
            </a:pPr>
            <a:endParaRPr lang="en-US" sz="2400" dirty="0" smtClean="0">
              <a:solidFill>
                <a:schemeClr val="tx1"/>
              </a:solidFill>
            </a:endParaRPr>
          </a:p>
        </p:txBody>
      </p:sp>
      <p:pic>
        <p:nvPicPr>
          <p:cNvPr id="5122" name="Picture 2" descr="Image result for defend trade secrets 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3480" y="2147887"/>
            <a:ext cx="3505199" cy="17555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EA74849-DAE2-2C4E-8A30-A8C3411AC971}" type="slidenum">
              <a:rPr lang="en-US" smtClean="0"/>
              <a:t>99</a:t>
            </a:fld>
            <a:endParaRPr lang="en-US"/>
          </a:p>
        </p:txBody>
      </p:sp>
    </p:spTree>
    <p:extLst>
      <p:ext uri="{BB962C8B-B14F-4D97-AF65-F5344CB8AC3E}">
        <p14:creationId xmlns:p14="http://schemas.microsoft.com/office/powerpoint/2010/main" val="307590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20253</Words>
  <Application>Microsoft Office PowerPoint</Application>
  <PresentationFormat>On-screen Show (4:3)</PresentationFormat>
  <Paragraphs>2761</Paragraphs>
  <Slides>355</Slides>
  <Notes>222</Notes>
  <HiddenSlides>0</HiddenSlides>
  <MMClips>0</MMClips>
  <ScaleCrop>false</ScaleCrop>
  <HeadingPairs>
    <vt:vector size="4" baseType="variant">
      <vt:variant>
        <vt:lpstr>Theme</vt:lpstr>
      </vt:variant>
      <vt:variant>
        <vt:i4>1</vt:i4>
      </vt:variant>
      <vt:variant>
        <vt:lpstr>Slide Titles</vt:lpstr>
      </vt:variant>
      <vt:variant>
        <vt:i4>355</vt:i4>
      </vt:variant>
    </vt:vector>
  </HeadingPairs>
  <TitlesOfParts>
    <vt:vector size="356" baseType="lpstr">
      <vt:lpstr>Office Theme</vt:lpstr>
      <vt:lpstr>Felhaber Larson Labor &amp; Employment Law Seminar 2018</vt:lpstr>
      <vt:lpstr>PowerPoint Presentation</vt:lpstr>
      <vt:lpstr>PowerPoint Presentation</vt:lpstr>
      <vt:lpstr>Summary</vt:lpstr>
      <vt:lpstr>What is the NLRA/NLRB?</vt:lpstr>
      <vt:lpstr>Board Composition</vt:lpstr>
      <vt:lpstr>Employee Handbooks</vt:lpstr>
      <vt:lpstr>Employee Handbooks</vt:lpstr>
      <vt:lpstr>Employee Handbooks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Employee Handbook Rules</vt:lpstr>
      <vt:lpstr>Focus on Specific Policies</vt:lpstr>
      <vt:lpstr>Focus on Specific Policies</vt:lpstr>
      <vt:lpstr>Focus on Specific Policies</vt:lpstr>
      <vt:lpstr>Focus on Specific Policies</vt:lpstr>
      <vt:lpstr>Focus on Specific Policies</vt:lpstr>
      <vt:lpstr>Focus on Specific Policies</vt:lpstr>
      <vt:lpstr>Focus on Specific Policies</vt:lpstr>
      <vt:lpstr>Focus on Specific Policies</vt:lpstr>
      <vt:lpstr>Focus on Specific Policies</vt:lpstr>
      <vt:lpstr>Focus on Specific Policies</vt:lpstr>
      <vt:lpstr>Focus on Specific Policies</vt:lpstr>
      <vt:lpstr>Other Significant Developments</vt:lpstr>
      <vt:lpstr>Other Significant Developments</vt:lpstr>
      <vt:lpstr>Other Significant Developments</vt:lpstr>
      <vt:lpstr>Other Significant Developments</vt:lpstr>
      <vt:lpstr>Other Significant Developments</vt:lpstr>
      <vt:lpstr>Other Significant Developments</vt:lpstr>
      <vt:lpstr>Other Significant Developments</vt:lpstr>
      <vt:lpstr>Other Significant Developments</vt:lpstr>
      <vt:lpstr>Other Significant Developments</vt:lpstr>
      <vt:lpstr>Other Significant Developments</vt:lpstr>
      <vt:lpstr>Forecasted Changes</vt:lpstr>
      <vt:lpstr>Forecasted Changes</vt:lpstr>
      <vt:lpstr>Summary</vt:lpstr>
      <vt:lpstr>Summary</vt:lpstr>
      <vt:lpstr>Summary</vt:lpstr>
      <vt:lpstr>Practice Tips</vt:lpstr>
      <vt:lpstr>Practice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Hiring Someone with a Non-Compete</vt:lpstr>
      <vt:lpstr>Is the Applicant Subject to Restrictive Covenant?</vt:lpstr>
      <vt:lpstr>Is the Restrictive Covenant Enforceable?</vt:lpstr>
      <vt:lpstr>Can the Applicant Function within Restrictions?</vt:lpstr>
      <vt:lpstr>Carefully Draft Employment Offer/Job Description</vt:lpstr>
      <vt:lpstr>Offer Letter: Example 1</vt:lpstr>
      <vt:lpstr>Offer Letter: Example 2</vt:lpstr>
      <vt:lpstr>Offer Letter: Example 3</vt:lpstr>
      <vt:lpstr>Responding to a “cease and desist” letter</vt:lpstr>
      <vt:lpstr>Defending Litigation Commenced by Former Employer</vt:lpstr>
      <vt:lpstr>PowerPoint Presentation</vt:lpstr>
      <vt:lpstr>PowerPoint Presentation</vt:lpstr>
      <vt:lpstr>Where Are We Headed?</vt:lpstr>
      <vt:lpstr>PowerPoint Presentation</vt:lpstr>
      <vt:lpstr>Trump’s Regulatory Freeze</vt:lpstr>
      <vt:lpstr>PowerPoint Presentation</vt:lpstr>
      <vt:lpstr>Dept. of Labor</vt:lpstr>
      <vt:lpstr>Federal Contractors</vt:lpstr>
      <vt:lpstr>Trump’s OFCCP</vt:lpstr>
      <vt:lpstr>Am I a Federal Contractor?</vt:lpstr>
      <vt:lpstr>Am I a Federal Contractor? (cont.) </vt:lpstr>
      <vt:lpstr>TRICARE Providers</vt:lpstr>
      <vt:lpstr>VA MISSION Act of 2018</vt:lpstr>
      <vt:lpstr>Wage and Hour Division</vt:lpstr>
      <vt:lpstr>Trump’s WHD</vt:lpstr>
      <vt:lpstr>“RIP” 2016 Overtime Rules</vt:lpstr>
      <vt:lpstr>“New” Overtime Rules</vt:lpstr>
      <vt:lpstr>DOL Sec. Alexander Acosta</vt:lpstr>
      <vt:lpstr>Overtime Rule 2.0?</vt:lpstr>
      <vt:lpstr>Fall 2018 Regulatory Agenda</vt:lpstr>
      <vt:lpstr>Fall 2018 Regulatory Agenda</vt:lpstr>
      <vt:lpstr>DOL’s New Intern Rule</vt:lpstr>
      <vt:lpstr>DOL Opinion Letters</vt:lpstr>
      <vt:lpstr>FLSA Opinion Letters</vt:lpstr>
      <vt:lpstr>FLSA Opinion Letters (cont.)</vt:lpstr>
      <vt:lpstr>FLSA Opinion Letters (cont.)</vt:lpstr>
      <vt:lpstr>FLSA Opinion Letters (cont.)</vt:lpstr>
      <vt:lpstr>FLSA Opinion Letters (cont.)</vt:lpstr>
      <vt:lpstr>FMLA Opinion Letters</vt:lpstr>
      <vt:lpstr>New FMLA Forms </vt:lpstr>
      <vt:lpstr>PAID Pilot Program</vt:lpstr>
      <vt:lpstr>OSHA Update</vt:lpstr>
      <vt:lpstr>OSHA’s “Improve Tracking of Workplace  Injuries and Illnesses“ Rule</vt:lpstr>
      <vt:lpstr>“Electronic Reporting” Provision</vt:lpstr>
      <vt:lpstr>Electronic Reporting (cont.)</vt:lpstr>
      <vt:lpstr>“Electronic Reporting” (cont.)</vt:lpstr>
      <vt:lpstr>Anti-Retaliation Provision</vt:lpstr>
      <vt:lpstr>Anti-Retaliation (cont.)</vt:lpstr>
      <vt:lpstr>2018 OSHA Memorandum</vt:lpstr>
      <vt:lpstr>2018 OSHA Memorandum (cont.)</vt:lpstr>
      <vt:lpstr>2018 OSHA Memorandum (cont.)</vt:lpstr>
      <vt:lpstr>2018 OSHA Memorandum (cont.)</vt:lpstr>
      <vt:lpstr>Transgender Bathroom</vt:lpstr>
      <vt:lpstr>DOJ and FTC</vt:lpstr>
      <vt:lpstr>Antitrust Guidance for HR Professionals</vt:lpstr>
      <vt:lpstr>Antitrust (cont.)</vt:lpstr>
      <vt:lpstr>Federal Legislation</vt:lpstr>
      <vt:lpstr>Potential Legislation</vt:lpstr>
      <vt:lpstr>Tax Cuts and Jobs Act</vt:lpstr>
      <vt:lpstr>Consolidated Appropriations Act of 2018</vt:lpstr>
      <vt:lpstr>Paid Family Leave</vt:lpstr>
      <vt:lpstr>PowerPoint Presentation</vt:lpstr>
      <vt:lpstr>PowerPoint Presentation</vt:lpstr>
      <vt:lpstr>U.S. Supreme Court</vt:lpstr>
      <vt:lpstr>U.S. Supreme Court</vt:lpstr>
      <vt:lpstr>Encino Motorcars LLC v. Navarro,  (April 2, 2018)</vt:lpstr>
      <vt:lpstr>NLRB v. Murphy Oil USA, Inc., Epic Systems Corp. v. Lewis, and Ernst &amp; Young LLP v. Morris,  (May 21, 2018)</vt:lpstr>
      <vt:lpstr>Janus v. AFSCME Council 31,  (June 27, 2018)</vt:lpstr>
      <vt:lpstr>2018-2019 Cases</vt:lpstr>
      <vt:lpstr>State Law Update</vt:lpstr>
      <vt:lpstr>2017-2018 Legislature</vt:lpstr>
      <vt:lpstr>2017-2018 MN Legislative Session</vt:lpstr>
      <vt:lpstr>Preemption of Local Legislation</vt:lpstr>
      <vt:lpstr>Legal Challenges (cont.)</vt:lpstr>
      <vt:lpstr>Wage History</vt:lpstr>
      <vt:lpstr>Revised Definition of “Sexual Harassment”</vt:lpstr>
      <vt:lpstr>2018 Gubernatorial Election</vt:lpstr>
      <vt:lpstr>PowerPoint Presentation</vt:lpstr>
      <vt:lpstr>2018-2019 Legislature</vt:lpstr>
      <vt:lpstr>Municipal Update</vt:lpstr>
      <vt:lpstr>Sick Leave in the Twin Cities</vt:lpstr>
      <vt:lpstr>Status of Legal Challenges</vt:lpstr>
      <vt:lpstr>Legal Challenges (cont.)</vt:lpstr>
      <vt:lpstr>Legal Challenges (cont.)</vt:lpstr>
      <vt:lpstr>Duluth Sick Leave Ordinance</vt:lpstr>
      <vt:lpstr>Minneapolis $15 Minimum Wage</vt:lpstr>
      <vt:lpstr>PowerPoint Presentation</vt:lpstr>
      <vt:lpstr>MPLS Minimum Wage (cont.)</vt:lpstr>
      <vt:lpstr>St. Paul $15 Minimum Wage</vt:lpstr>
      <vt:lpstr>Other Case Updates</vt:lpstr>
      <vt:lpstr>How Much Leave Is Too Much?</vt:lpstr>
      <vt:lpstr>Severson v. Heartland Woodcraft, Inc.,  (7th Cir. Sept. 20, 2017)</vt:lpstr>
      <vt:lpstr>Severson v. Heartland Woodcraft, Inc., cont.</vt:lpstr>
      <vt:lpstr>Golden v. Indianapolis Housing Agency,  (7th Cir. Oct. 17, 2017)</vt:lpstr>
      <vt:lpstr>Golden v. Indianapolis Housing Agency, cont.</vt:lpstr>
      <vt:lpstr>EEOC v. S&amp;C Elec. Co.,  (N.D. Ill., April 10, 2018)</vt:lpstr>
      <vt:lpstr>S&amp;C Elec. Co., (cont.)</vt:lpstr>
      <vt:lpstr>Hostettler v. College of Wooster,  (6th Cir. July 17, 2018)</vt:lpstr>
      <vt:lpstr>Hostettler, (cont.)</vt:lpstr>
      <vt:lpstr>Title VII and Sexual Orientation</vt:lpstr>
      <vt:lpstr>Title VII (cont.)</vt:lpstr>
      <vt:lpstr>Other 2018 Trends</vt:lpstr>
      <vt:lpstr>2018 Trends (cont.)</vt:lpstr>
      <vt:lpstr>2018 Trends (cont.)</vt:lpstr>
      <vt:lpstr>PowerPoint Presentation</vt:lpstr>
      <vt:lpstr>PowerPoint Presentation</vt:lpstr>
      <vt:lpstr>Summary</vt:lpstr>
      <vt:lpstr>What is Pay Equity?</vt:lpstr>
      <vt:lpstr>The Wage Gap – Historically </vt:lpstr>
      <vt:lpstr>The Wage Gap – Today </vt:lpstr>
      <vt:lpstr>PowerPoint Presentation</vt:lpstr>
      <vt:lpstr>The Stalled Wage Gap</vt:lpstr>
      <vt:lpstr>Federal Laws</vt:lpstr>
      <vt:lpstr>Federal Laws</vt:lpstr>
      <vt:lpstr>Federal Laws</vt:lpstr>
      <vt:lpstr>Equal Pay Act</vt:lpstr>
      <vt:lpstr>Equal Pay Act </vt:lpstr>
      <vt:lpstr>Equal Pay Act</vt:lpstr>
      <vt:lpstr>Equal Pay Act</vt:lpstr>
      <vt:lpstr>Equal Pay Act</vt:lpstr>
      <vt:lpstr>Equal Pay Act</vt:lpstr>
      <vt:lpstr>Equal Pay Act</vt:lpstr>
      <vt:lpstr>Title VII of the Civil Rights Act of 1964 (Title VII) </vt:lpstr>
      <vt:lpstr>Title VII of the Civil Rights Act of 1964 (Title VII) </vt:lpstr>
      <vt:lpstr>Lilly Ledbetter Fair Pay Act of 2009</vt:lpstr>
      <vt:lpstr>State &amp; Municipal Laws </vt:lpstr>
      <vt:lpstr>Minnesota </vt:lpstr>
      <vt:lpstr>Minnesota </vt:lpstr>
      <vt:lpstr>California</vt:lpstr>
      <vt:lpstr>California</vt:lpstr>
      <vt:lpstr>California</vt:lpstr>
      <vt:lpstr>New Jersey</vt:lpstr>
      <vt:lpstr>Other States</vt:lpstr>
      <vt:lpstr>Significant Cases</vt:lpstr>
      <vt:lpstr>Significant Cases</vt:lpstr>
      <vt:lpstr>Significant Cases</vt:lpstr>
      <vt:lpstr>Significant Cases</vt:lpstr>
      <vt:lpstr>Significant Cases</vt:lpstr>
      <vt:lpstr>Significant Cases</vt:lpstr>
      <vt:lpstr>Significant Cases</vt:lpstr>
      <vt:lpstr>Significant Cases</vt:lpstr>
      <vt:lpstr>Significant Cases</vt:lpstr>
      <vt:lpstr>Significant Cases</vt:lpstr>
      <vt:lpstr>Significant Cases</vt:lpstr>
      <vt:lpstr>Cases to Watch</vt:lpstr>
      <vt:lpstr>Cases to Watch </vt:lpstr>
      <vt:lpstr>Recommendations</vt:lpstr>
      <vt:lpstr>Recommendations</vt:lpstr>
      <vt:lpstr>Recommendations</vt:lpstr>
      <vt:lpstr>PowerPoint Presentation</vt:lpstr>
      <vt:lpstr>PowerPoint Presentation</vt:lpstr>
      <vt:lpstr>Is it a Disability or Serious Health Condition or Workers’ Compensation Injury?</vt:lpstr>
      <vt:lpstr>Practice Tips</vt:lpstr>
      <vt:lpstr>Practice Tips</vt:lpstr>
      <vt:lpstr>Practice Tips</vt:lpstr>
      <vt:lpstr>General Fact Scenario</vt:lpstr>
      <vt:lpstr>The Injury</vt:lpstr>
      <vt:lpstr>Part I – Initial Analysis Under Workers’ Comp. </vt:lpstr>
      <vt:lpstr>Part I – Initial Analysis Under ADA</vt:lpstr>
      <vt:lpstr>Part I – Initial Analysis Under Comp</vt:lpstr>
      <vt:lpstr>  After the Monday A.M. Appt.  </vt:lpstr>
      <vt:lpstr>  Part II – FMLA Considerations  </vt:lpstr>
      <vt:lpstr>   Part II – ADA Considerations  </vt:lpstr>
      <vt:lpstr>   Part II – Workers’ Comp Considerations  </vt:lpstr>
      <vt:lpstr>  Part III – Symptoms Continue  </vt:lpstr>
      <vt:lpstr>    Part III – RTW under FMLA   </vt:lpstr>
      <vt:lpstr>    Anne Goes Home   </vt:lpstr>
      <vt:lpstr>    Part IV – Failed RTW &amp; FMLA   </vt:lpstr>
      <vt:lpstr>    Part IV – Failed RTW &amp; FMLA (cont.)   </vt:lpstr>
      <vt:lpstr>    Part IV – Failed RTW &amp; ADA   </vt:lpstr>
      <vt:lpstr>    Part IV – Failed R.T.W. &amp; Comp.    </vt:lpstr>
      <vt:lpstr>    Facts    </vt:lpstr>
      <vt:lpstr>    RTW under ADA    </vt:lpstr>
      <vt:lpstr>    RTW under ADA (cont.)    </vt:lpstr>
      <vt:lpstr>    Conclusions (cont.)    </vt:lpstr>
      <vt:lpstr>    Conclusions (cont.)    </vt:lpstr>
      <vt:lpstr>    Dueling Doctors   </vt:lpstr>
      <vt:lpstr>    Part V – Dueling Docs &amp; FMLA   </vt:lpstr>
      <vt:lpstr>    Part V – Dueling Docs &amp; FMLA   </vt:lpstr>
      <vt:lpstr>    Part V – Dueling Docs &amp; Comp   </vt:lpstr>
      <vt:lpstr>     Part V – Dueling Docs &amp; Comp  (Cont.)   </vt:lpstr>
      <vt:lpstr>    Part VI – Request for Accommodation   </vt:lpstr>
      <vt:lpstr>     Part VI – FMLA   </vt:lpstr>
      <vt:lpstr> Part VI – Request for Accommodation under ADA </vt:lpstr>
      <vt:lpstr> Part VI – Request for Accommodation  under Comp </vt:lpstr>
      <vt:lpstr> Conclusions </vt:lpstr>
      <vt:lpstr> Conclusions (cont.) </vt:lpstr>
      <vt:lpstr>PowerPoint Presentation</vt:lpstr>
      <vt:lpstr>PowerPoint Presentation</vt:lpstr>
      <vt:lpstr>#MeToo Movement Defined</vt:lpstr>
      <vt:lpstr>#MeToo Impact On EEOC</vt:lpstr>
      <vt:lpstr>EEOC Recent Developments</vt:lpstr>
      <vt:lpstr>#MeToo Impact on EEOC Enforcement In FY 2018</vt:lpstr>
      <vt:lpstr>What Are Employers Doing In Response to #MeToo?</vt:lpstr>
      <vt:lpstr>What Are Employers Doing In Response to #MeToo?</vt:lpstr>
      <vt:lpstr>What Are Employers Doing In Response to #MeToo?</vt:lpstr>
      <vt:lpstr>What Are Employers Doing In Response to #MeToo?</vt:lpstr>
      <vt:lpstr>What Are Employers Doing In Response to #MeToo?</vt:lpstr>
      <vt:lpstr>To avoid liability Employers Must Have Harassment Policies</vt:lpstr>
      <vt:lpstr>Policy Basics:  Employee Responsibilities</vt:lpstr>
      <vt:lpstr>Policy Basics: Employer Responsibilities</vt:lpstr>
      <vt:lpstr>Employer Liability When a  Supervisor Is the Harasser</vt:lpstr>
      <vt:lpstr>Employer Liability When a  Supervisor Is the Harasser</vt:lpstr>
      <vt:lpstr>What Is Timely and Appropriate Action?</vt:lpstr>
      <vt:lpstr>What Employers Must Do</vt:lpstr>
      <vt:lpstr>EEOC Checklist: Key Elements of Harassment Policy</vt:lpstr>
      <vt:lpstr>EEOC Checklist: Key Elements of Complaint System</vt:lpstr>
      <vt:lpstr>EEOC Checklist: Train Your Managers</vt:lpstr>
      <vt:lpstr>Training: What Is A Report of Harassment?</vt:lpstr>
      <vt:lpstr>How Can a Report Be Communicated?</vt:lpstr>
      <vt:lpstr>I Don’t Like Working With . . .</vt:lpstr>
      <vt:lpstr>Example: Other Employees Are Being Harassed</vt:lpstr>
      <vt:lpstr>Example: Other Employees Are Being Harassed</vt:lpstr>
      <vt:lpstr>#MeToo Impacted Third Circuit’s Decision</vt:lpstr>
      <vt:lpstr>#MeToo Impacted Third Circuit’s Decision</vt:lpstr>
      <vt:lpstr>An Employee Makes a Complaint – What Should an employer Do?</vt:lpstr>
      <vt:lpstr>EEOC Proposed Guidance: Investigation Depends on Circumstances</vt:lpstr>
      <vt:lpstr>EEOC Proposed Guidance: Example of Inadequate Investigation</vt:lpstr>
      <vt:lpstr>EEOC Proposed Guidance: Example of Inadequate Investigation</vt:lpstr>
      <vt:lpstr>Recent EEOC Settlement Example: Inadequate Investigation</vt:lpstr>
      <vt:lpstr>Example: Telling Employee to “Deal With It”</vt:lpstr>
      <vt:lpstr>Example: Telling Employee to “Deal With It”</vt:lpstr>
      <vt:lpstr>How Do You Conduct An Investigation?</vt:lpstr>
      <vt:lpstr>STEP ONE:  Select An Appropriate Investigator</vt:lpstr>
      <vt:lpstr>When to Consider a Third Party Investigator</vt:lpstr>
      <vt:lpstr>STEP TWO: Gather Policies and Procedures</vt:lpstr>
      <vt:lpstr>STEP THREE: Find Out What Happened</vt:lpstr>
      <vt:lpstr>STEP FOUR: Appropriate Corrective Action</vt:lpstr>
      <vt:lpstr>Example: Discipline the Harasser Appropriately</vt:lpstr>
      <vt:lpstr>EEOC Proposed Guidance: Intermediate Action</vt:lpstr>
      <vt:lpstr>EEOC Proposed Guidance: Intermediate Action</vt:lpstr>
      <vt:lpstr>What Should You Do If Employees Are Being Harassed By Customers?</vt:lpstr>
      <vt:lpstr>Training for Employers</vt:lpstr>
      <vt:lpstr>EEOC Checklist: Training at Organizational Level</vt:lpstr>
      <vt:lpstr>EEOC Checklist: Training at Employee Level</vt:lpstr>
      <vt:lpstr>EEOC Checklist: Training at Manager Level</vt:lpstr>
      <vt:lpstr>Key Takeaways</vt:lpstr>
      <vt:lpstr>Don’t Forget About Other Protected Classes</vt:lpstr>
      <vt:lpstr>Protected Classes Under Federal Law</vt:lpstr>
      <vt:lpstr>Minnesota: Additional Protected Classes</vt:lpstr>
      <vt:lpstr>Wisconsin: Additional Protected Classes</vt:lpstr>
      <vt:lpstr>PowerPoint Presentation</vt:lpstr>
      <vt:lpstr>Hypothetical No. 1</vt:lpstr>
      <vt:lpstr>Hypothetical No. 1 - Issues</vt:lpstr>
      <vt:lpstr>Hypothetical No. 2</vt:lpstr>
      <vt:lpstr>Hypothetical No. 2 - Issues</vt:lpstr>
      <vt:lpstr>Hypothetical No. 3</vt:lpstr>
      <vt:lpstr>Hypothetical No. 3 - Issues</vt:lpstr>
      <vt:lpstr>Hypothetical No. 4</vt:lpstr>
      <vt:lpstr>Hypothetical No. 4 - Issues</vt:lpstr>
      <vt:lpstr>Hypothetical No. 5</vt:lpstr>
      <vt:lpstr>Hypothetical No. 5 - Issues</vt:lpstr>
      <vt:lpstr>PowerPoint Presentation</vt:lpstr>
    </vt:vector>
  </TitlesOfParts>
  <Company>Felhaber Larson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A. Alter</dc:creator>
  <cp:lastModifiedBy>Dennis J. Merley</cp:lastModifiedBy>
  <cp:revision>101</cp:revision>
  <dcterms:created xsi:type="dcterms:W3CDTF">2018-10-17T14:47:59Z</dcterms:created>
  <dcterms:modified xsi:type="dcterms:W3CDTF">2018-10-30T14:50:27Z</dcterms:modified>
</cp:coreProperties>
</file>