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2" r:id="rId1"/>
  </p:sldMasterIdLst>
  <p:notesMasterIdLst>
    <p:notesMasterId r:id="rId41"/>
  </p:notesMasterIdLst>
  <p:handoutMasterIdLst>
    <p:handoutMasterId r:id="rId42"/>
  </p:handout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Lst>
  <p:sldSz cx="9144000" cy="6858000" type="screen4x3"/>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3C214"/>
    <a:srgbClr val="87E317"/>
    <a:srgbClr val="FB1DE1"/>
    <a:srgbClr val="8A8A8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78773" autoAdjust="0"/>
  </p:normalViewPr>
  <p:slideViewPr>
    <p:cSldViewPr snapToGrid="0" snapToObjects="1">
      <p:cViewPr varScale="1">
        <p:scale>
          <a:sx n="104" d="100"/>
          <a:sy n="104" d="100"/>
        </p:scale>
        <p:origin x="-182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73" d="100"/>
          <a:sy n="73" d="100"/>
        </p:scale>
        <p:origin x="-2866" y="-72"/>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2"/>
            <a:ext cx="2971800" cy="464820"/>
          </a:xfrm>
          <a:prstGeom prst="rect">
            <a:avLst/>
          </a:prstGeom>
        </p:spPr>
        <p:txBody>
          <a:bodyPr vert="horz" lIns="91440" tIns="45720" rIns="91440" bIns="45720" rtlCol="0"/>
          <a:lstStyle>
            <a:lvl1pPr algn="r">
              <a:defRPr sz="1200"/>
            </a:lvl1pPr>
          </a:lstStyle>
          <a:p>
            <a:fld id="{BE060D58-7C5B-4023-9B86-7A38A0D36CA9}" type="datetimeFigureOut">
              <a:rPr lang="en-US" smtClean="0"/>
              <a:t>10/29/2018</a:t>
            </a:fld>
            <a:endParaRPr lang="en-US"/>
          </a:p>
        </p:txBody>
      </p:sp>
      <p:sp>
        <p:nvSpPr>
          <p:cNvPr id="4" name="Footer Placeholder 3"/>
          <p:cNvSpPr>
            <a:spLocks noGrp="1"/>
          </p:cNvSpPr>
          <p:nvPr>
            <p:ph type="ftr" sz="quarter" idx="2"/>
          </p:nvPr>
        </p:nvSpPr>
        <p:spPr>
          <a:xfrm>
            <a:off x="0" y="8829969"/>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9"/>
            <a:ext cx="2971800" cy="464820"/>
          </a:xfrm>
          <a:prstGeom prst="rect">
            <a:avLst/>
          </a:prstGeom>
        </p:spPr>
        <p:txBody>
          <a:bodyPr vert="horz" lIns="91440" tIns="45720" rIns="91440" bIns="45720" rtlCol="0" anchor="b"/>
          <a:lstStyle>
            <a:lvl1pPr algn="r">
              <a:defRPr sz="1200"/>
            </a:lvl1pPr>
          </a:lstStyle>
          <a:p>
            <a:fld id="{8CA1C3B1-E899-49ED-A256-453FD9FA229C}" type="slidenum">
              <a:rPr lang="en-US" smtClean="0"/>
              <a:t>‹#›</a:t>
            </a:fld>
            <a:endParaRPr lang="en-US"/>
          </a:p>
        </p:txBody>
      </p:sp>
    </p:spTree>
    <p:extLst>
      <p:ext uri="{BB962C8B-B14F-4D97-AF65-F5344CB8AC3E}">
        <p14:creationId xmlns:p14="http://schemas.microsoft.com/office/powerpoint/2010/main" val="34553515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2"/>
            <a:ext cx="2971800" cy="464820"/>
          </a:xfrm>
          <a:prstGeom prst="rect">
            <a:avLst/>
          </a:prstGeom>
        </p:spPr>
        <p:txBody>
          <a:bodyPr vert="horz" lIns="91440" tIns="45720" rIns="91440" bIns="45720" rtlCol="0"/>
          <a:lstStyle>
            <a:lvl1pPr algn="r">
              <a:defRPr sz="1200"/>
            </a:lvl1pPr>
          </a:lstStyle>
          <a:p>
            <a:fld id="{97F0D2A2-34A7-4C0E-BAAF-333388B06F3B}" type="datetimeFigureOut">
              <a:rPr lang="en-US" smtClean="0"/>
              <a:t>10/29/2018</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6" name="Footer Placeholder 5"/>
          <p:cNvSpPr>
            <a:spLocks noGrp="1"/>
          </p:cNvSpPr>
          <p:nvPr>
            <p:ph type="ftr" sz="quarter" idx="4"/>
          </p:nvPr>
        </p:nvSpPr>
        <p:spPr>
          <a:xfrm>
            <a:off x="0" y="8829969"/>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9"/>
            <a:ext cx="2971800" cy="464820"/>
          </a:xfrm>
          <a:prstGeom prst="rect">
            <a:avLst/>
          </a:prstGeom>
        </p:spPr>
        <p:txBody>
          <a:bodyPr vert="horz" lIns="91440" tIns="45720" rIns="91440" bIns="45720" rtlCol="0" anchor="b"/>
          <a:lstStyle>
            <a:lvl1pPr algn="r">
              <a:defRPr sz="1200"/>
            </a:lvl1pPr>
          </a:lstStyle>
          <a:p>
            <a:fld id="{B5F45C51-09FD-471F-8FC3-F081FB68CE76}" type="slidenum">
              <a:rPr lang="en-US" smtClean="0"/>
              <a:t>‹#›</a:t>
            </a:fld>
            <a:endParaRPr lang="en-US"/>
          </a:p>
        </p:txBody>
      </p:sp>
      <p:sp>
        <p:nvSpPr>
          <p:cNvPr id="8" name="Notes Placeholder 4"/>
          <p:cNvSpPr>
            <a:spLocks noGrp="1"/>
          </p:cNvSpPr>
          <p:nvPr>
            <p:ph type="body" sz="quarter" idx="3"/>
          </p:nvPr>
        </p:nvSpPr>
        <p:spPr>
          <a:xfrm>
            <a:off x="685800" y="4415793"/>
            <a:ext cx="5486400" cy="4183380"/>
          </a:xfrm>
          <a:prstGeom prst="rect">
            <a:avLst/>
          </a:prstGeom>
        </p:spPr>
        <p:txBody>
          <a:bodyPr vert="horz" lIns="91440" tIns="45720" rIns="91440" bIns="45720" rtlCol="0"/>
          <a:lstStyle/>
          <a:p>
            <a:pPr lvl="0"/>
            <a:endParaRPr lang="en-US" dirty="0"/>
          </a:p>
        </p:txBody>
      </p:sp>
    </p:spTree>
    <p:extLst>
      <p:ext uri="{BB962C8B-B14F-4D97-AF65-F5344CB8AC3E}">
        <p14:creationId xmlns:p14="http://schemas.microsoft.com/office/powerpoint/2010/main" val="1980893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5793"/>
            <a:ext cx="5486400" cy="418338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B5F45C51-09FD-471F-8FC3-F081FB68CE76}"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29896934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5795"/>
            <a:ext cx="5486400" cy="418338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B5F45C51-09FD-471F-8FC3-F081FB68CE76}"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305365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5795"/>
            <a:ext cx="5486400" cy="418338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B5F45C51-09FD-471F-8FC3-F081FB68CE76}"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305365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5795"/>
            <a:ext cx="5486400" cy="418338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B5F45C51-09FD-471F-8FC3-F081FB68CE76}"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305365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5795"/>
            <a:ext cx="5486400" cy="418338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B5F45C51-09FD-471F-8FC3-F081FB68CE76}"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305365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5795"/>
            <a:ext cx="5486400" cy="4183380"/>
          </a:xfrm>
          <a:prstGeom prst="rect">
            <a:avLst/>
          </a:prstGeom>
        </p:spPr>
        <p:txBody>
          <a:bodyPr/>
          <a:lstStyle/>
          <a:p>
            <a:r>
              <a:rPr lang="en-US" dirty="0" smtClean="0"/>
              <a:t>b)</a:t>
            </a:r>
          </a:p>
          <a:p>
            <a:endParaRPr lang="en-US" dirty="0" smtClean="0"/>
          </a:p>
          <a:p>
            <a:r>
              <a:rPr lang="en-US" dirty="0" smtClean="0"/>
              <a:t>Ultimately,</a:t>
            </a:r>
            <a:r>
              <a:rPr lang="en-US" baseline="0" dirty="0" smtClean="0"/>
              <a:t> it’s up the arbitrator to determine if the Union missed the deadline and, if so, does that mean that the grievance is barred or waived.  </a:t>
            </a:r>
          </a:p>
          <a:p>
            <a:endParaRPr lang="en-US" baseline="0" dirty="0" smtClean="0"/>
          </a:p>
          <a:p>
            <a:r>
              <a:rPr lang="en-US" baseline="0" dirty="0" smtClean="0"/>
              <a:t>Particularly in light of that, you want to hear what the Union says at the grievance meeting.</a:t>
            </a:r>
          </a:p>
          <a:p>
            <a:r>
              <a:rPr lang="en-US" baseline="0" dirty="0" smtClean="0"/>
              <a:t>Is the grievant going to admit it at the grievance meeting?</a:t>
            </a:r>
          </a:p>
          <a:p>
            <a:r>
              <a:rPr lang="en-US" baseline="0" dirty="0" smtClean="0"/>
              <a:t>Are they arguing inconsistent treatment?</a:t>
            </a:r>
          </a:p>
          <a:p>
            <a:r>
              <a:rPr lang="en-US" baseline="0" dirty="0" smtClean="0"/>
              <a:t>What’s the Union’s case.</a:t>
            </a:r>
          </a:p>
          <a:p>
            <a:endParaRPr lang="en-US" baseline="0" dirty="0" smtClean="0"/>
          </a:p>
          <a:p>
            <a:r>
              <a:rPr lang="en-US" baseline="0" dirty="0" smtClean="0"/>
              <a:t>Evaluate chances of success.</a:t>
            </a:r>
          </a:p>
          <a:p>
            <a:r>
              <a:rPr lang="en-US" baseline="0" dirty="0" smtClean="0"/>
              <a:t>Might be a pathway to settlement.</a:t>
            </a:r>
          </a:p>
          <a:p>
            <a:r>
              <a:rPr lang="en-US" baseline="0" dirty="0" smtClean="0"/>
              <a:t>   Change termination to voluntary resignation.</a:t>
            </a:r>
          </a:p>
          <a:p>
            <a:r>
              <a:rPr lang="en-US" baseline="0" dirty="0" smtClean="0"/>
              <a:t>   Pay out PTO.</a:t>
            </a:r>
          </a:p>
          <a:p>
            <a:r>
              <a:rPr lang="en-US" baseline="0" dirty="0" smtClean="0"/>
              <a:t>   Small settlement amount.  </a:t>
            </a:r>
          </a:p>
          <a:p>
            <a:endParaRPr lang="en-US" baseline="0" dirty="0" smtClean="0"/>
          </a:p>
          <a:p>
            <a:r>
              <a:rPr lang="en-US" baseline="0" dirty="0" smtClean="0"/>
              <a:t>You don’t need </a:t>
            </a:r>
            <a:r>
              <a:rPr lang="en-US" baseline="0" dirty="0" err="1" smtClean="0"/>
              <a:t>legalease</a:t>
            </a:r>
            <a:r>
              <a:rPr lang="en-US" baseline="0" dirty="0" smtClean="0"/>
              <a:t> to not waive your timeliness defense at this stage.</a:t>
            </a:r>
          </a:p>
        </p:txBody>
      </p:sp>
      <p:sp>
        <p:nvSpPr>
          <p:cNvPr id="4" name="Slide Number Placeholder 3"/>
          <p:cNvSpPr>
            <a:spLocks noGrp="1"/>
          </p:cNvSpPr>
          <p:nvPr>
            <p:ph type="sldNum" sz="quarter" idx="10"/>
          </p:nvPr>
        </p:nvSpPr>
        <p:spPr/>
        <p:txBody>
          <a:bodyPr/>
          <a:lstStyle/>
          <a:p>
            <a:fld id="{B5F45C51-09FD-471F-8FC3-F081FB68CE76}" type="slidenum">
              <a:rPr lang="en-US" smtClean="0">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305365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5795"/>
            <a:ext cx="5486400" cy="4183380"/>
          </a:xfrm>
          <a:prstGeom prst="rect">
            <a:avLst/>
          </a:prstGeom>
        </p:spPr>
        <p:txBody>
          <a:bodyPr/>
          <a:lstStyle/>
          <a:p>
            <a:r>
              <a:rPr lang="en-US" baseline="0" dirty="0" smtClean="0"/>
              <a:t>1)</a:t>
            </a:r>
          </a:p>
          <a:p>
            <a:r>
              <a:rPr lang="en-US" baseline="0" dirty="0" smtClean="0"/>
              <a:t>2) </a:t>
            </a:r>
          </a:p>
          <a:p>
            <a:r>
              <a:rPr lang="en-US" baseline="0" dirty="0" smtClean="0"/>
              <a:t>Union is going to be entitled to this information even for supervisors and management.  Check to see what you have first; maybe the request doesn’t hurt or affirmatively helps.  Call counsel if there’s something hot helpful in there.  </a:t>
            </a:r>
          </a:p>
          <a:p>
            <a:endParaRPr lang="en-US" baseline="0" dirty="0" smtClean="0"/>
          </a:p>
          <a:p>
            <a:pPr marL="228600" indent="-228600">
              <a:buAutoNum type="arabicParenR" startAt="3"/>
            </a:pPr>
            <a:r>
              <a:rPr lang="en-US" baseline="0" dirty="0" smtClean="0"/>
              <a:t>You can respond with just bargaining unit employees, but if the Union follows-up, it’s entitled to know who was there that day – witnesses and/or alternative perpetrators.  A known fireworks </a:t>
            </a:r>
            <a:r>
              <a:rPr lang="en-US" baseline="0" dirty="0" err="1" smtClean="0"/>
              <a:t>afficianado</a:t>
            </a:r>
            <a:r>
              <a:rPr lang="en-US" baseline="0" dirty="0" smtClean="0"/>
              <a:t> clocked-in three minutes afterwards.  </a:t>
            </a:r>
          </a:p>
          <a:p>
            <a:pPr marL="228600" indent="-228600">
              <a:buAutoNum type="arabicParenR" startAt="3"/>
            </a:pPr>
            <a:endParaRPr lang="en-US" baseline="0" dirty="0" smtClean="0"/>
          </a:p>
          <a:p>
            <a:pPr marL="228600" indent="-228600">
              <a:buAutoNum type="arabicParenR" startAt="3"/>
            </a:pPr>
            <a:r>
              <a:rPr lang="en-US" baseline="0" dirty="0" smtClean="0"/>
              <a:t>What is a witness </a:t>
            </a:r>
            <a:r>
              <a:rPr lang="en-US" baseline="0" dirty="0" err="1" smtClean="0"/>
              <a:t>stateement</a:t>
            </a:r>
            <a:r>
              <a:rPr lang="en-US" baseline="0" dirty="0" smtClean="0"/>
              <a:t>?  </a:t>
            </a:r>
          </a:p>
          <a:p>
            <a:pPr marL="0" indent="0">
              <a:buNone/>
            </a:pPr>
            <a:r>
              <a:rPr lang="en-US" baseline="0" dirty="0" smtClean="0"/>
              <a:t>   Under current Board law, the Union is entitled to the e-mail message from employee C.  </a:t>
            </a:r>
          </a:p>
        </p:txBody>
      </p:sp>
      <p:sp>
        <p:nvSpPr>
          <p:cNvPr id="4" name="Slide Number Placeholder 3"/>
          <p:cNvSpPr>
            <a:spLocks noGrp="1"/>
          </p:cNvSpPr>
          <p:nvPr>
            <p:ph type="sldNum" sz="quarter" idx="10"/>
          </p:nvPr>
        </p:nvSpPr>
        <p:spPr/>
        <p:txBody>
          <a:bodyPr/>
          <a:lstStyle/>
          <a:p>
            <a:fld id="{B5F45C51-09FD-471F-8FC3-F081FB68CE76}"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305365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5795"/>
            <a:ext cx="5486400" cy="4183380"/>
          </a:xfrm>
          <a:prstGeom prst="rect">
            <a:avLst/>
          </a:prstGeom>
        </p:spPr>
        <p:txBody>
          <a:bodyPr/>
          <a:lstStyle/>
          <a:p>
            <a:r>
              <a:rPr lang="en-US" dirty="0" smtClean="0"/>
              <a:t>Why is</a:t>
            </a:r>
            <a:r>
              <a:rPr lang="en-US" baseline="0" dirty="0" smtClean="0"/>
              <a:t> it helpful to management?</a:t>
            </a:r>
          </a:p>
          <a:p>
            <a:endParaRPr lang="en-US" baseline="0" dirty="0" smtClean="0"/>
          </a:p>
          <a:p>
            <a:r>
              <a:rPr lang="en-US" baseline="0" dirty="0" smtClean="0"/>
              <a:t>You want to hear the Union’s case.  Let the Union look at the response and formulate it’s case, and then present it at the grievance meeting.</a:t>
            </a:r>
          </a:p>
          <a:p>
            <a:endParaRPr lang="en-US" baseline="0" dirty="0" smtClean="0"/>
          </a:p>
          <a:p>
            <a:r>
              <a:rPr lang="en-US" baseline="0" dirty="0" smtClean="0"/>
              <a:t>It’s not helpful to us to have a grievance meeting, and then give the Union a whole bunch of additional information, and not know what the Union makes of that.</a:t>
            </a:r>
            <a:endParaRPr lang="en-US" dirty="0"/>
          </a:p>
        </p:txBody>
      </p:sp>
      <p:sp>
        <p:nvSpPr>
          <p:cNvPr id="4" name="Slide Number Placeholder 3"/>
          <p:cNvSpPr>
            <a:spLocks noGrp="1"/>
          </p:cNvSpPr>
          <p:nvPr>
            <p:ph type="sldNum" sz="quarter" idx="10"/>
          </p:nvPr>
        </p:nvSpPr>
        <p:spPr/>
        <p:txBody>
          <a:bodyPr/>
          <a:lstStyle/>
          <a:p>
            <a:fld id="{B5F45C51-09FD-471F-8FC3-F081FB68CE76}" type="slidenum">
              <a:rPr lang="en-US" smtClean="0">
                <a:solidFill>
                  <a:prstClr val="black"/>
                </a:solidFill>
              </a:rPr>
              <a:pPr/>
              <a:t>16</a:t>
            </a:fld>
            <a:endParaRPr lang="en-US">
              <a:solidFill>
                <a:prstClr val="black"/>
              </a:solidFill>
            </a:endParaRPr>
          </a:p>
        </p:txBody>
      </p:sp>
    </p:spTree>
    <p:extLst>
      <p:ext uri="{BB962C8B-B14F-4D97-AF65-F5344CB8AC3E}">
        <p14:creationId xmlns:p14="http://schemas.microsoft.com/office/powerpoint/2010/main" val="305365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5795"/>
            <a:ext cx="5486400" cy="4183380"/>
          </a:xfrm>
          <a:prstGeom prst="rect">
            <a:avLst/>
          </a:prstGeom>
        </p:spPr>
        <p:txBody>
          <a:bodyPr/>
          <a:lstStyle/>
          <a:p>
            <a:r>
              <a:rPr lang="en-US" dirty="0" smtClean="0"/>
              <a:t>Why in person?</a:t>
            </a:r>
          </a:p>
          <a:p>
            <a:r>
              <a:rPr lang="en-US" dirty="0" smtClean="0"/>
              <a:t>1.  Make</a:t>
            </a:r>
            <a:r>
              <a:rPr lang="en-US" baseline="0" dirty="0" smtClean="0"/>
              <a:t> the Union work for it.  It’s too easy to file and pursue grievances if it’s over the phone</a:t>
            </a:r>
          </a:p>
          <a:p>
            <a:r>
              <a:rPr lang="en-US" baseline="0" dirty="0" smtClean="0"/>
              <a:t>2.  Don’t know who’s there if it’s over the phone, too easy to record without your knowledge.</a:t>
            </a:r>
          </a:p>
          <a:p>
            <a:pPr marL="228600" indent="-228600">
              <a:buAutoNum type="arabicPeriod" startAt="3"/>
            </a:pPr>
            <a:r>
              <a:rPr lang="en-US" baseline="0" dirty="0" smtClean="0"/>
              <a:t>Just plain more effective to have in-person meeting.</a:t>
            </a:r>
          </a:p>
          <a:p>
            <a:pPr marL="228600" indent="-228600">
              <a:buAutoNum type="arabicPeriod" startAt="3"/>
            </a:pPr>
            <a:endParaRPr lang="en-US" baseline="0" dirty="0" smtClean="0"/>
          </a:p>
          <a:p>
            <a:pPr marL="228600" indent="-228600">
              <a:buAutoNum type="arabicPeriod" startAt="3"/>
            </a:pPr>
            <a:endParaRPr lang="en-US" baseline="0" dirty="0" smtClean="0"/>
          </a:p>
          <a:p>
            <a:pPr marL="0" indent="0">
              <a:buNone/>
            </a:pPr>
            <a:r>
              <a:rPr lang="en-US" baseline="0" dirty="0" smtClean="0"/>
              <a:t>Conference room is better in case management should step out for a few minutes to caucus.</a:t>
            </a:r>
          </a:p>
          <a:p>
            <a:pPr marL="0" indent="0">
              <a:buNone/>
            </a:pPr>
            <a:endParaRPr lang="en-US" baseline="0" dirty="0" smtClean="0"/>
          </a:p>
          <a:p>
            <a:pPr marL="0" indent="0">
              <a:buNone/>
            </a:pPr>
            <a:r>
              <a:rPr lang="en-US" baseline="0" dirty="0" smtClean="0"/>
              <a:t>Offsite – Layout is such that the grievant will run into people and we don’t want that.  If there’s any chance for disruption.  Security concerns.  Sends a message that we’re fearful of what may occur if the Grievant enters the property.  </a:t>
            </a:r>
            <a:endParaRPr lang="en-US" dirty="0"/>
          </a:p>
        </p:txBody>
      </p:sp>
      <p:sp>
        <p:nvSpPr>
          <p:cNvPr id="4" name="Slide Number Placeholder 3"/>
          <p:cNvSpPr>
            <a:spLocks noGrp="1"/>
          </p:cNvSpPr>
          <p:nvPr>
            <p:ph type="sldNum" sz="quarter" idx="10"/>
          </p:nvPr>
        </p:nvSpPr>
        <p:spPr/>
        <p:txBody>
          <a:bodyPr/>
          <a:lstStyle/>
          <a:p>
            <a:fld id="{B5F45C51-09FD-471F-8FC3-F081FB68CE76}"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305365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5795"/>
            <a:ext cx="5486400" cy="4183380"/>
          </a:xfrm>
          <a:prstGeom prst="rect">
            <a:avLst/>
          </a:prstGeom>
        </p:spPr>
        <p:txBody>
          <a:bodyPr/>
          <a:lstStyle/>
          <a:p>
            <a:r>
              <a:rPr lang="en-US" dirty="0" smtClean="0"/>
              <a:t>HR</a:t>
            </a:r>
            <a:r>
              <a:rPr lang="en-US" baseline="0" dirty="0" smtClean="0"/>
              <a:t> </a:t>
            </a:r>
            <a:r>
              <a:rPr lang="en-US" dirty="0" smtClean="0"/>
              <a:t>consultant with</a:t>
            </a:r>
            <a:r>
              <a:rPr lang="en-US" baseline="0" dirty="0" smtClean="0"/>
              <a:t> responsibility over the area should be there.</a:t>
            </a:r>
          </a:p>
          <a:p>
            <a:r>
              <a:rPr lang="en-US" baseline="0" dirty="0" smtClean="0"/>
              <a:t>Then maybe:</a:t>
            </a:r>
          </a:p>
          <a:p>
            <a:pPr lvl="1"/>
            <a:r>
              <a:rPr lang="en-US" baseline="0" dirty="0" smtClean="0"/>
              <a:t>Generalist who conducted the investigation.</a:t>
            </a:r>
          </a:p>
          <a:p>
            <a:pPr lvl="1"/>
            <a:r>
              <a:rPr lang="en-US" baseline="0" dirty="0" smtClean="0"/>
              <a:t>Benefits issue – benefits.</a:t>
            </a:r>
          </a:p>
          <a:p>
            <a:pPr lvl="1"/>
            <a:r>
              <a:rPr lang="en-US" baseline="0" dirty="0" smtClean="0"/>
              <a:t>Payroll issue – payroll person.</a:t>
            </a:r>
          </a:p>
          <a:p>
            <a:pPr lvl="1"/>
            <a:r>
              <a:rPr lang="en-US" baseline="0" dirty="0" smtClean="0"/>
              <a:t>Leave of absence – Employee occupational health.</a:t>
            </a:r>
          </a:p>
          <a:p>
            <a:pPr marL="0" lvl="1"/>
            <a:r>
              <a:rPr lang="en-US" baseline="0" dirty="0" smtClean="0"/>
              <a:t>I think you want two people there. </a:t>
            </a:r>
          </a:p>
          <a:p>
            <a:pPr marL="0" lvl="1"/>
            <a:r>
              <a:rPr lang="en-US" baseline="0" dirty="0" smtClean="0"/>
              <a:t>1)  For support – no union pushing around or bullying.</a:t>
            </a:r>
          </a:p>
          <a:p>
            <a:pPr marL="0" lvl="1"/>
            <a:r>
              <a:rPr lang="en-US" baseline="0" dirty="0" smtClean="0"/>
              <a:t>2)  Take notes, later recollection of what happened, what was said.</a:t>
            </a:r>
          </a:p>
          <a:p>
            <a:pPr marL="0" lvl="1"/>
            <a:r>
              <a:rPr lang="en-US" baseline="0" dirty="0" smtClean="0"/>
              <a:t>3)  Usually, want the person with firsthand knowledge of the facts or the subject matter expertise.</a:t>
            </a:r>
          </a:p>
          <a:p>
            <a:pPr marL="0" lvl="1"/>
            <a:endParaRPr lang="en-US" baseline="0" dirty="0" smtClean="0"/>
          </a:p>
          <a:p>
            <a:pPr marL="0" lvl="1"/>
            <a:r>
              <a:rPr lang="en-US" baseline="0" dirty="0" smtClean="0"/>
              <a:t>You don’t need someone from the department of it’s a straight HR issue – not paid holiday pay or differential properly.  </a:t>
            </a:r>
          </a:p>
          <a:p>
            <a:pPr lvl="1"/>
            <a:endParaRPr lang="en-US" baseline="0" dirty="0" smtClean="0"/>
          </a:p>
          <a:p>
            <a:pPr lvl="1"/>
            <a:endParaRPr lang="en-US" dirty="0"/>
          </a:p>
        </p:txBody>
      </p:sp>
      <p:sp>
        <p:nvSpPr>
          <p:cNvPr id="4" name="Slide Number Placeholder 3"/>
          <p:cNvSpPr>
            <a:spLocks noGrp="1"/>
          </p:cNvSpPr>
          <p:nvPr>
            <p:ph type="sldNum" sz="quarter" idx="10"/>
          </p:nvPr>
        </p:nvSpPr>
        <p:spPr/>
        <p:txBody>
          <a:bodyPr/>
          <a:lstStyle/>
          <a:p>
            <a:fld id="{B5F45C51-09FD-471F-8FC3-F081FB68CE76}" type="slidenum">
              <a:rPr lang="en-US" smtClean="0">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305365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5795"/>
            <a:ext cx="5486400" cy="4183380"/>
          </a:xfrm>
          <a:prstGeom prst="rect">
            <a:avLst/>
          </a:prstGeom>
        </p:spPr>
        <p:txBody>
          <a:bodyPr/>
          <a:lstStyle/>
          <a:p>
            <a:r>
              <a:rPr lang="en-US" dirty="0" smtClean="0"/>
              <a:t>HR manager or</a:t>
            </a:r>
            <a:r>
              <a:rPr lang="en-US" baseline="0" dirty="0" smtClean="0"/>
              <a:t> HR Generalist </a:t>
            </a:r>
            <a:r>
              <a:rPr lang="en-US" dirty="0" smtClean="0"/>
              <a:t>with</a:t>
            </a:r>
            <a:r>
              <a:rPr lang="en-US" baseline="0" dirty="0" smtClean="0"/>
              <a:t> responsibility over the area should be there.</a:t>
            </a:r>
          </a:p>
          <a:p>
            <a:r>
              <a:rPr lang="en-US" baseline="0" dirty="0" smtClean="0"/>
              <a:t>Then maybe:</a:t>
            </a:r>
          </a:p>
          <a:p>
            <a:pPr lvl="1"/>
            <a:r>
              <a:rPr lang="en-US" baseline="0" dirty="0" smtClean="0"/>
              <a:t>Generalist who conducted the investigation.</a:t>
            </a:r>
          </a:p>
          <a:p>
            <a:pPr lvl="1"/>
            <a:r>
              <a:rPr lang="en-US" baseline="0" dirty="0" smtClean="0"/>
              <a:t>Benefits issue – benefits.</a:t>
            </a:r>
          </a:p>
          <a:p>
            <a:pPr lvl="1"/>
            <a:r>
              <a:rPr lang="en-US" baseline="0" dirty="0" smtClean="0"/>
              <a:t>Payroll issue – payroll person.</a:t>
            </a:r>
          </a:p>
          <a:p>
            <a:pPr lvl="1"/>
            <a:r>
              <a:rPr lang="en-US" baseline="0" dirty="0" smtClean="0"/>
              <a:t>Leave of absence – Employee occupational health.</a:t>
            </a:r>
          </a:p>
          <a:p>
            <a:pPr marL="0" lvl="1"/>
            <a:r>
              <a:rPr lang="en-US" baseline="0" dirty="0" smtClean="0"/>
              <a:t>I think you want two people there. </a:t>
            </a:r>
          </a:p>
          <a:p>
            <a:pPr marL="0" lvl="1"/>
            <a:r>
              <a:rPr lang="en-US" baseline="0" dirty="0" smtClean="0"/>
              <a:t>1)  For support – no union pushing around or bullying.</a:t>
            </a:r>
          </a:p>
          <a:p>
            <a:pPr marL="0" lvl="1"/>
            <a:r>
              <a:rPr lang="en-US" baseline="0" dirty="0" smtClean="0"/>
              <a:t>2)  Take notes, later recollection of what happened, what was said.</a:t>
            </a:r>
          </a:p>
          <a:p>
            <a:pPr marL="0" lvl="1"/>
            <a:r>
              <a:rPr lang="en-US" baseline="0" dirty="0" smtClean="0"/>
              <a:t>3)  Usually, want the person with firsthand knowledge of the facts or the subject matter expertise.</a:t>
            </a:r>
          </a:p>
          <a:p>
            <a:pPr marL="0" lvl="1"/>
            <a:endParaRPr lang="en-US" baseline="0" dirty="0" smtClean="0"/>
          </a:p>
          <a:p>
            <a:pPr marL="0" lvl="1"/>
            <a:r>
              <a:rPr lang="en-US" baseline="0" dirty="0" smtClean="0"/>
              <a:t>You don’t need someone from operations if it’s a straight HR issue – not paid holiday pay or differential properly.  </a:t>
            </a:r>
          </a:p>
          <a:p>
            <a:pPr lvl="1"/>
            <a:endParaRPr lang="en-US" baseline="0" dirty="0" smtClean="0"/>
          </a:p>
          <a:p>
            <a:pPr lvl="1"/>
            <a:endParaRPr lang="en-US" dirty="0"/>
          </a:p>
        </p:txBody>
      </p:sp>
      <p:sp>
        <p:nvSpPr>
          <p:cNvPr id="4" name="Slide Number Placeholder 3"/>
          <p:cNvSpPr>
            <a:spLocks noGrp="1"/>
          </p:cNvSpPr>
          <p:nvPr>
            <p:ph type="sldNum" sz="quarter" idx="10"/>
          </p:nvPr>
        </p:nvSpPr>
        <p:spPr/>
        <p:txBody>
          <a:bodyPr/>
          <a:lstStyle/>
          <a:p>
            <a:fld id="{B5F45C51-09FD-471F-8FC3-F081FB68CE76}"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305365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5795"/>
            <a:ext cx="5486400" cy="418338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B5F45C51-09FD-471F-8FC3-F081FB68CE76}"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12710853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5795"/>
            <a:ext cx="5486400" cy="4183380"/>
          </a:xfrm>
          <a:prstGeom prst="rect">
            <a:avLst/>
          </a:prstGeom>
        </p:spPr>
        <p:txBody>
          <a:bodyPr/>
          <a:lstStyle/>
          <a:p>
            <a:pPr lvl="1"/>
            <a:endParaRPr lang="en-US" dirty="0"/>
          </a:p>
        </p:txBody>
      </p:sp>
      <p:sp>
        <p:nvSpPr>
          <p:cNvPr id="4" name="Slide Number Placeholder 3"/>
          <p:cNvSpPr>
            <a:spLocks noGrp="1"/>
          </p:cNvSpPr>
          <p:nvPr>
            <p:ph type="sldNum" sz="quarter" idx="10"/>
          </p:nvPr>
        </p:nvSpPr>
        <p:spPr/>
        <p:txBody>
          <a:bodyPr/>
          <a:lstStyle/>
          <a:p>
            <a:fld id="{B5F45C51-09FD-471F-8FC3-F081FB68CE76}" type="slidenum">
              <a:rPr lang="en-US" smtClean="0">
                <a:solidFill>
                  <a:prstClr val="black"/>
                </a:solidFill>
              </a:rPr>
              <a:pPr/>
              <a:t>20</a:t>
            </a:fld>
            <a:endParaRPr lang="en-US">
              <a:solidFill>
                <a:prstClr val="black"/>
              </a:solidFill>
            </a:endParaRPr>
          </a:p>
        </p:txBody>
      </p:sp>
    </p:spTree>
    <p:extLst>
      <p:ext uri="{BB962C8B-B14F-4D97-AF65-F5344CB8AC3E}">
        <p14:creationId xmlns:p14="http://schemas.microsoft.com/office/powerpoint/2010/main" val="305365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5795"/>
            <a:ext cx="5486400" cy="4183380"/>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B5F45C51-09FD-471F-8FC3-F081FB68CE76}" type="slidenum">
              <a:rPr lang="en-US" smtClean="0">
                <a:solidFill>
                  <a:prstClr val="black"/>
                </a:solidFill>
              </a:rPr>
              <a:pPr/>
              <a:t>21</a:t>
            </a:fld>
            <a:endParaRPr lang="en-US">
              <a:solidFill>
                <a:prstClr val="black"/>
              </a:solidFill>
            </a:endParaRPr>
          </a:p>
        </p:txBody>
      </p:sp>
    </p:spTree>
    <p:extLst>
      <p:ext uri="{BB962C8B-B14F-4D97-AF65-F5344CB8AC3E}">
        <p14:creationId xmlns:p14="http://schemas.microsoft.com/office/powerpoint/2010/main" val="305365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5795"/>
            <a:ext cx="5486400" cy="4183380"/>
          </a:xfrm>
          <a:prstGeom prst="rect">
            <a:avLst/>
          </a:prstGeom>
        </p:spPr>
        <p:txBody>
          <a:bodyPr/>
          <a:lstStyle/>
          <a:p>
            <a:endParaRPr lang="en-US" dirty="0" smtClean="0"/>
          </a:p>
          <a:p>
            <a:r>
              <a:rPr lang="en-US" dirty="0" smtClean="0"/>
              <a:t>FACTS</a:t>
            </a:r>
          </a:p>
          <a:p>
            <a:r>
              <a:rPr lang="en-US" dirty="0" smtClean="0"/>
              <a:t>Discipline</a:t>
            </a:r>
            <a:r>
              <a:rPr lang="en-US" baseline="0" dirty="0" smtClean="0"/>
              <a:t> case – is the Grievant admitting it?</a:t>
            </a:r>
          </a:p>
          <a:p>
            <a:endParaRPr lang="en-US" baseline="0" dirty="0" smtClean="0"/>
          </a:p>
          <a:p>
            <a:r>
              <a:rPr lang="en-US" baseline="0" dirty="0" smtClean="0"/>
              <a:t>Translate – Discipline case – Is the Union claiming that others were treated less harshly?  If so, who and when?</a:t>
            </a:r>
            <a:endParaRPr lang="en-US" dirty="0" smtClean="0"/>
          </a:p>
          <a:p>
            <a:endParaRPr lang="en-US" dirty="0" smtClean="0"/>
          </a:p>
          <a:p>
            <a:r>
              <a:rPr lang="en-US" dirty="0" smtClean="0"/>
              <a:t>Remedy:</a:t>
            </a:r>
          </a:p>
          <a:p>
            <a:r>
              <a:rPr lang="en-US" dirty="0" smtClean="0"/>
              <a:t>Undo</a:t>
            </a:r>
            <a:r>
              <a:rPr lang="en-US" baseline="0" dirty="0" smtClean="0"/>
              <a:t> something</a:t>
            </a:r>
          </a:p>
          <a:p>
            <a:r>
              <a:rPr lang="en-US" baseline="0" dirty="0" smtClean="0"/>
              <a:t>Go back to the old way.</a:t>
            </a:r>
          </a:p>
          <a:p>
            <a:r>
              <a:rPr lang="en-US" baseline="0" dirty="0" smtClean="0"/>
              <a:t>Pay money – if so, to whom, and how much.</a:t>
            </a:r>
          </a:p>
          <a:p>
            <a:endParaRPr lang="en-US" baseline="0" dirty="0" smtClean="0"/>
          </a:p>
          <a:p>
            <a:r>
              <a:rPr lang="en-US" baseline="0" dirty="0" smtClean="0"/>
              <a:t>Give a job to someone more senior.  Re-post a job opening?</a:t>
            </a:r>
            <a:endParaRPr lang="en-US" dirty="0"/>
          </a:p>
        </p:txBody>
      </p:sp>
      <p:sp>
        <p:nvSpPr>
          <p:cNvPr id="4" name="Slide Number Placeholder 3"/>
          <p:cNvSpPr>
            <a:spLocks noGrp="1"/>
          </p:cNvSpPr>
          <p:nvPr>
            <p:ph type="sldNum" sz="quarter" idx="10"/>
          </p:nvPr>
        </p:nvSpPr>
        <p:spPr/>
        <p:txBody>
          <a:bodyPr/>
          <a:lstStyle/>
          <a:p>
            <a:fld id="{B5F45C51-09FD-471F-8FC3-F081FB68CE76}" type="slidenum">
              <a:rPr lang="en-US" smtClean="0">
                <a:solidFill>
                  <a:prstClr val="black"/>
                </a:solidFill>
              </a:rPr>
              <a:pPr/>
              <a:t>22</a:t>
            </a:fld>
            <a:endParaRPr lang="en-US">
              <a:solidFill>
                <a:prstClr val="black"/>
              </a:solidFill>
            </a:endParaRPr>
          </a:p>
        </p:txBody>
      </p:sp>
    </p:spTree>
    <p:extLst>
      <p:ext uri="{BB962C8B-B14F-4D97-AF65-F5344CB8AC3E}">
        <p14:creationId xmlns:p14="http://schemas.microsoft.com/office/powerpoint/2010/main" val="305365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5795"/>
            <a:ext cx="5486400" cy="4183380"/>
          </a:xfrm>
          <a:prstGeom prst="rect">
            <a:avLst/>
          </a:prstGeom>
        </p:spPr>
        <p:txBody>
          <a:bodyPr/>
          <a:lstStyle/>
          <a:p>
            <a:r>
              <a:rPr lang="en-US" dirty="0" smtClean="0"/>
              <a:t>#3 &amp; #4.  This means that you should take notes</a:t>
            </a:r>
            <a:r>
              <a:rPr lang="en-US" baseline="0" dirty="0" smtClean="0"/>
              <a:t> of what is said back-and-forth.</a:t>
            </a:r>
            <a:endParaRPr lang="en-US" dirty="0"/>
          </a:p>
        </p:txBody>
      </p:sp>
      <p:sp>
        <p:nvSpPr>
          <p:cNvPr id="4" name="Slide Number Placeholder 3"/>
          <p:cNvSpPr>
            <a:spLocks noGrp="1"/>
          </p:cNvSpPr>
          <p:nvPr>
            <p:ph type="sldNum" sz="quarter" idx="10"/>
          </p:nvPr>
        </p:nvSpPr>
        <p:spPr/>
        <p:txBody>
          <a:bodyPr/>
          <a:lstStyle/>
          <a:p>
            <a:fld id="{B5F45C51-09FD-471F-8FC3-F081FB68CE76}" type="slidenum">
              <a:rPr lang="en-US" smtClean="0">
                <a:solidFill>
                  <a:prstClr val="black"/>
                </a:solidFill>
              </a:rPr>
              <a:pPr/>
              <a:t>23</a:t>
            </a:fld>
            <a:endParaRPr lang="en-US">
              <a:solidFill>
                <a:prstClr val="black"/>
              </a:solidFill>
            </a:endParaRPr>
          </a:p>
        </p:txBody>
      </p:sp>
    </p:spTree>
    <p:extLst>
      <p:ext uri="{BB962C8B-B14F-4D97-AF65-F5344CB8AC3E}">
        <p14:creationId xmlns:p14="http://schemas.microsoft.com/office/powerpoint/2010/main" val="305365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5795"/>
            <a:ext cx="5486400" cy="418338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B5F45C51-09FD-471F-8FC3-F081FB68CE76}" type="slidenum">
              <a:rPr lang="en-US" smtClean="0">
                <a:solidFill>
                  <a:prstClr val="black"/>
                </a:solidFill>
              </a:rPr>
              <a:pPr/>
              <a:t>24</a:t>
            </a:fld>
            <a:endParaRPr lang="en-US">
              <a:solidFill>
                <a:prstClr val="black"/>
              </a:solidFill>
            </a:endParaRPr>
          </a:p>
        </p:txBody>
      </p:sp>
    </p:spTree>
    <p:extLst>
      <p:ext uri="{BB962C8B-B14F-4D97-AF65-F5344CB8AC3E}">
        <p14:creationId xmlns:p14="http://schemas.microsoft.com/office/powerpoint/2010/main" val="305365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5795"/>
            <a:ext cx="5486400" cy="418338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B5F45C51-09FD-471F-8FC3-F081FB68CE76}" type="slidenum">
              <a:rPr lang="en-US" smtClean="0">
                <a:solidFill>
                  <a:prstClr val="black"/>
                </a:solidFill>
              </a:rPr>
              <a:pPr/>
              <a:t>25</a:t>
            </a:fld>
            <a:endParaRPr lang="en-US">
              <a:solidFill>
                <a:prstClr val="black"/>
              </a:solidFill>
            </a:endParaRPr>
          </a:p>
        </p:txBody>
      </p:sp>
    </p:spTree>
    <p:extLst>
      <p:ext uri="{BB962C8B-B14F-4D97-AF65-F5344CB8AC3E}">
        <p14:creationId xmlns:p14="http://schemas.microsoft.com/office/powerpoint/2010/main" val="305365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5795"/>
            <a:ext cx="5486400" cy="418338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B5F45C51-09FD-471F-8FC3-F081FB68CE76}" type="slidenum">
              <a:rPr lang="en-US" smtClean="0">
                <a:solidFill>
                  <a:prstClr val="black"/>
                </a:solidFill>
              </a:rPr>
              <a:pPr/>
              <a:t>26</a:t>
            </a:fld>
            <a:endParaRPr lang="en-US">
              <a:solidFill>
                <a:prstClr val="black"/>
              </a:solidFill>
            </a:endParaRPr>
          </a:p>
        </p:txBody>
      </p:sp>
    </p:spTree>
    <p:extLst>
      <p:ext uri="{BB962C8B-B14F-4D97-AF65-F5344CB8AC3E}">
        <p14:creationId xmlns:p14="http://schemas.microsoft.com/office/powerpoint/2010/main" val="3053653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5795"/>
            <a:ext cx="5486400" cy="4183380"/>
          </a:xfrm>
          <a:prstGeom prst="rect">
            <a:avLst/>
          </a:prstGeom>
        </p:spPr>
        <p:txBody>
          <a:bodyPr/>
          <a:lstStyle/>
          <a:p>
            <a:r>
              <a:rPr lang="en-US" dirty="0" smtClean="0"/>
              <a:t>False.</a:t>
            </a:r>
          </a:p>
          <a:p>
            <a:r>
              <a:rPr lang="en-US" dirty="0" smtClean="0"/>
              <a:t/>
            </a:r>
            <a:br>
              <a:rPr lang="en-US" dirty="0" smtClean="0"/>
            </a:br>
            <a:r>
              <a:rPr lang="en-US" dirty="0" smtClean="0"/>
              <a:t>Grievance</a:t>
            </a:r>
            <a:r>
              <a:rPr lang="en-US" baseline="0" dirty="0" smtClean="0"/>
              <a:t> response letters are normally introduced as a joint exhibit.</a:t>
            </a:r>
          </a:p>
          <a:p>
            <a:r>
              <a:rPr lang="en-US" baseline="0" dirty="0" smtClean="0"/>
              <a:t>Can’t have offer of settlement.</a:t>
            </a:r>
            <a:endParaRPr lang="en-US" dirty="0"/>
          </a:p>
        </p:txBody>
      </p:sp>
      <p:sp>
        <p:nvSpPr>
          <p:cNvPr id="4" name="Slide Number Placeholder 3"/>
          <p:cNvSpPr>
            <a:spLocks noGrp="1"/>
          </p:cNvSpPr>
          <p:nvPr>
            <p:ph type="sldNum" sz="quarter" idx="10"/>
          </p:nvPr>
        </p:nvSpPr>
        <p:spPr/>
        <p:txBody>
          <a:bodyPr/>
          <a:lstStyle/>
          <a:p>
            <a:fld id="{B5F45C51-09FD-471F-8FC3-F081FB68CE76}" type="slidenum">
              <a:rPr lang="en-US" smtClean="0">
                <a:solidFill>
                  <a:prstClr val="black"/>
                </a:solidFill>
              </a:rPr>
              <a:pPr/>
              <a:t>27</a:t>
            </a:fld>
            <a:endParaRPr lang="en-US">
              <a:solidFill>
                <a:prstClr val="black"/>
              </a:solidFill>
            </a:endParaRPr>
          </a:p>
        </p:txBody>
      </p:sp>
    </p:spTree>
    <p:extLst>
      <p:ext uri="{BB962C8B-B14F-4D97-AF65-F5344CB8AC3E}">
        <p14:creationId xmlns:p14="http://schemas.microsoft.com/office/powerpoint/2010/main" val="305365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5795"/>
            <a:ext cx="5486400" cy="418338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B5F45C51-09FD-471F-8FC3-F081FB68CE76}" type="slidenum">
              <a:rPr lang="en-US" smtClean="0">
                <a:solidFill>
                  <a:prstClr val="black"/>
                </a:solidFill>
              </a:rPr>
              <a:pPr/>
              <a:t>28</a:t>
            </a:fld>
            <a:endParaRPr lang="en-US">
              <a:solidFill>
                <a:prstClr val="black"/>
              </a:solidFill>
            </a:endParaRPr>
          </a:p>
        </p:txBody>
      </p:sp>
    </p:spTree>
    <p:extLst>
      <p:ext uri="{BB962C8B-B14F-4D97-AF65-F5344CB8AC3E}">
        <p14:creationId xmlns:p14="http://schemas.microsoft.com/office/powerpoint/2010/main" val="3053653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5795"/>
            <a:ext cx="5486400" cy="418338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B5F45C51-09FD-471F-8FC3-F081FB68CE76}" type="slidenum">
              <a:rPr lang="en-US" smtClean="0">
                <a:solidFill>
                  <a:prstClr val="black"/>
                </a:solidFill>
              </a:rPr>
              <a:pPr/>
              <a:t>29</a:t>
            </a:fld>
            <a:endParaRPr lang="en-US">
              <a:solidFill>
                <a:prstClr val="black"/>
              </a:solidFill>
            </a:endParaRPr>
          </a:p>
        </p:txBody>
      </p:sp>
    </p:spTree>
    <p:extLst>
      <p:ext uri="{BB962C8B-B14F-4D97-AF65-F5344CB8AC3E}">
        <p14:creationId xmlns:p14="http://schemas.microsoft.com/office/powerpoint/2010/main" val="305365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5795"/>
            <a:ext cx="5486400" cy="4183380"/>
          </a:xfrm>
          <a:prstGeom prst="rect">
            <a:avLst/>
          </a:prstGeom>
        </p:spPr>
        <p:txBody>
          <a:bodyPr/>
          <a:lstStyle/>
          <a:p>
            <a:r>
              <a:rPr lang="en-US" dirty="0" smtClean="0"/>
              <a:t>Sometimes</a:t>
            </a:r>
            <a:r>
              <a:rPr lang="en-US" baseline="0" dirty="0" smtClean="0"/>
              <a:t> the Union files a grievance and a charge.</a:t>
            </a:r>
          </a:p>
          <a:p>
            <a:endParaRPr lang="en-US" baseline="0" dirty="0" smtClean="0"/>
          </a:p>
          <a:p>
            <a:r>
              <a:rPr lang="en-US" baseline="0" dirty="0" smtClean="0"/>
              <a:t>Discrimination / retaliation against union steward.</a:t>
            </a:r>
          </a:p>
          <a:p>
            <a:r>
              <a:rPr lang="en-US" baseline="0" dirty="0" smtClean="0"/>
              <a:t>Unilateral changes – Change in cafeteria discount at Methodist.</a:t>
            </a:r>
            <a:endParaRPr lang="en-US" dirty="0"/>
          </a:p>
        </p:txBody>
      </p:sp>
      <p:sp>
        <p:nvSpPr>
          <p:cNvPr id="4" name="Slide Number Placeholder 3"/>
          <p:cNvSpPr>
            <a:spLocks noGrp="1"/>
          </p:cNvSpPr>
          <p:nvPr>
            <p:ph type="sldNum" sz="quarter" idx="10"/>
          </p:nvPr>
        </p:nvSpPr>
        <p:spPr/>
        <p:txBody>
          <a:bodyPr/>
          <a:lstStyle/>
          <a:p>
            <a:fld id="{B5F45C51-09FD-471F-8FC3-F081FB68CE76}"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127108538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5795"/>
            <a:ext cx="5486400" cy="418338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B5F45C51-09FD-471F-8FC3-F081FB68CE76}" type="slidenum">
              <a:rPr lang="en-US" smtClean="0">
                <a:solidFill>
                  <a:prstClr val="black"/>
                </a:solidFill>
              </a:rPr>
              <a:pPr/>
              <a:t>30</a:t>
            </a:fld>
            <a:endParaRPr lang="en-US">
              <a:solidFill>
                <a:prstClr val="black"/>
              </a:solidFill>
            </a:endParaRPr>
          </a:p>
        </p:txBody>
      </p:sp>
    </p:spTree>
    <p:extLst>
      <p:ext uri="{BB962C8B-B14F-4D97-AF65-F5344CB8AC3E}">
        <p14:creationId xmlns:p14="http://schemas.microsoft.com/office/powerpoint/2010/main" val="3053653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5795"/>
            <a:ext cx="5486400" cy="4183380"/>
          </a:xfrm>
          <a:prstGeom prst="rect">
            <a:avLst/>
          </a:prstGeom>
        </p:spPr>
        <p:txBody>
          <a:bodyPr/>
          <a:lstStyle/>
          <a:p>
            <a:r>
              <a:rPr lang="en-US" dirty="0" smtClean="0"/>
              <a:t>A statement that the Union missed the deadline</a:t>
            </a:r>
            <a:r>
              <a:rPr lang="en-US" baseline="0" dirty="0" smtClean="0"/>
              <a:t> for filing the grievance.  </a:t>
            </a:r>
          </a:p>
          <a:p>
            <a:endParaRPr lang="en-US" baseline="0" dirty="0" smtClean="0"/>
          </a:p>
          <a:p>
            <a:r>
              <a:rPr lang="en-US" baseline="0" dirty="0" smtClean="0"/>
              <a:t>Put in the middle.</a:t>
            </a:r>
          </a:p>
          <a:p>
            <a:endParaRPr lang="en-US" baseline="0" dirty="0" smtClean="0"/>
          </a:p>
          <a:p>
            <a:r>
              <a:rPr lang="en-US" baseline="0" dirty="0" smtClean="0"/>
              <a:t>Then start last paragraph with:   “</a:t>
            </a:r>
            <a:r>
              <a:rPr lang="en-US" b="1" baseline="0" dirty="0" smtClean="0"/>
              <a:t>In any case</a:t>
            </a:r>
            <a:r>
              <a:rPr lang="en-US" b="0" baseline="0" dirty="0" smtClean="0"/>
              <a:t>, the Union has not convinced…”</a:t>
            </a:r>
            <a:endParaRPr lang="en-US" dirty="0"/>
          </a:p>
        </p:txBody>
      </p:sp>
      <p:sp>
        <p:nvSpPr>
          <p:cNvPr id="4" name="Slide Number Placeholder 3"/>
          <p:cNvSpPr>
            <a:spLocks noGrp="1"/>
          </p:cNvSpPr>
          <p:nvPr>
            <p:ph type="sldNum" sz="quarter" idx="10"/>
          </p:nvPr>
        </p:nvSpPr>
        <p:spPr/>
        <p:txBody>
          <a:bodyPr/>
          <a:lstStyle/>
          <a:p>
            <a:fld id="{B5F45C51-09FD-471F-8FC3-F081FB68CE76}" type="slidenum">
              <a:rPr lang="en-US" smtClean="0">
                <a:solidFill>
                  <a:prstClr val="black"/>
                </a:solidFill>
              </a:rPr>
              <a:pPr/>
              <a:t>31</a:t>
            </a:fld>
            <a:endParaRPr lang="en-US">
              <a:solidFill>
                <a:prstClr val="black"/>
              </a:solidFill>
            </a:endParaRPr>
          </a:p>
        </p:txBody>
      </p:sp>
    </p:spTree>
    <p:extLst>
      <p:ext uri="{BB962C8B-B14F-4D97-AF65-F5344CB8AC3E}">
        <p14:creationId xmlns:p14="http://schemas.microsoft.com/office/powerpoint/2010/main" val="3053653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5795"/>
            <a:ext cx="5486400" cy="418338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B5F45C51-09FD-471F-8FC3-F081FB68CE76}" type="slidenum">
              <a:rPr lang="en-US" smtClean="0">
                <a:solidFill>
                  <a:prstClr val="black"/>
                </a:solidFill>
              </a:rPr>
              <a:pPr/>
              <a:t>32</a:t>
            </a:fld>
            <a:endParaRPr lang="en-US">
              <a:solidFill>
                <a:prstClr val="black"/>
              </a:solidFill>
            </a:endParaRPr>
          </a:p>
        </p:txBody>
      </p:sp>
    </p:spTree>
    <p:extLst>
      <p:ext uri="{BB962C8B-B14F-4D97-AF65-F5344CB8AC3E}">
        <p14:creationId xmlns:p14="http://schemas.microsoft.com/office/powerpoint/2010/main" val="311444188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5795"/>
            <a:ext cx="5486400" cy="418338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B5F45C51-09FD-471F-8FC3-F081FB68CE76}" type="slidenum">
              <a:rPr lang="en-US" smtClean="0">
                <a:solidFill>
                  <a:prstClr val="black"/>
                </a:solidFill>
              </a:rPr>
              <a:pPr/>
              <a:t>33</a:t>
            </a:fld>
            <a:endParaRPr lang="en-US">
              <a:solidFill>
                <a:prstClr val="black"/>
              </a:solidFill>
            </a:endParaRPr>
          </a:p>
        </p:txBody>
      </p:sp>
    </p:spTree>
    <p:extLst>
      <p:ext uri="{BB962C8B-B14F-4D97-AF65-F5344CB8AC3E}">
        <p14:creationId xmlns:p14="http://schemas.microsoft.com/office/powerpoint/2010/main" val="273481158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5795"/>
            <a:ext cx="5486400" cy="418338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B5F45C51-09FD-471F-8FC3-F081FB68CE76}" type="slidenum">
              <a:rPr lang="en-US" smtClean="0">
                <a:solidFill>
                  <a:prstClr val="black"/>
                </a:solidFill>
              </a:rPr>
              <a:pPr/>
              <a:t>34</a:t>
            </a:fld>
            <a:endParaRPr lang="en-US">
              <a:solidFill>
                <a:prstClr val="black"/>
              </a:solidFill>
            </a:endParaRPr>
          </a:p>
        </p:txBody>
      </p:sp>
    </p:spTree>
    <p:extLst>
      <p:ext uri="{BB962C8B-B14F-4D97-AF65-F5344CB8AC3E}">
        <p14:creationId xmlns:p14="http://schemas.microsoft.com/office/powerpoint/2010/main" val="311972581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5795"/>
            <a:ext cx="5486400" cy="4183380"/>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B5F45C51-09FD-471F-8FC3-F081FB68CE76}" type="slidenum">
              <a:rPr lang="en-US" smtClean="0">
                <a:solidFill>
                  <a:prstClr val="black"/>
                </a:solidFill>
              </a:rPr>
              <a:pPr/>
              <a:t>35</a:t>
            </a:fld>
            <a:endParaRPr lang="en-US">
              <a:solidFill>
                <a:prstClr val="black"/>
              </a:solidFill>
            </a:endParaRPr>
          </a:p>
        </p:txBody>
      </p:sp>
    </p:spTree>
    <p:extLst>
      <p:ext uri="{BB962C8B-B14F-4D97-AF65-F5344CB8AC3E}">
        <p14:creationId xmlns:p14="http://schemas.microsoft.com/office/powerpoint/2010/main" val="83498934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5795"/>
            <a:ext cx="5486400" cy="418338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B5F45C51-09FD-471F-8FC3-F081FB68CE76}" type="slidenum">
              <a:rPr lang="en-US" smtClean="0">
                <a:solidFill>
                  <a:prstClr val="black"/>
                </a:solidFill>
              </a:rPr>
              <a:pPr/>
              <a:t>36</a:t>
            </a:fld>
            <a:endParaRPr lang="en-US">
              <a:solidFill>
                <a:prstClr val="black"/>
              </a:solidFill>
            </a:endParaRPr>
          </a:p>
        </p:txBody>
      </p:sp>
    </p:spTree>
    <p:extLst>
      <p:ext uri="{BB962C8B-B14F-4D97-AF65-F5344CB8AC3E}">
        <p14:creationId xmlns:p14="http://schemas.microsoft.com/office/powerpoint/2010/main" val="83498934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5795"/>
            <a:ext cx="5486400" cy="418338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B5F45C51-09FD-471F-8FC3-F081FB68CE76}" type="slidenum">
              <a:rPr lang="en-US" smtClean="0">
                <a:solidFill>
                  <a:prstClr val="black"/>
                </a:solidFill>
              </a:rPr>
              <a:pPr/>
              <a:t>37</a:t>
            </a:fld>
            <a:endParaRPr lang="en-US">
              <a:solidFill>
                <a:prstClr val="black"/>
              </a:solidFill>
            </a:endParaRPr>
          </a:p>
        </p:txBody>
      </p:sp>
    </p:spTree>
    <p:extLst>
      <p:ext uri="{BB962C8B-B14F-4D97-AF65-F5344CB8AC3E}">
        <p14:creationId xmlns:p14="http://schemas.microsoft.com/office/powerpoint/2010/main" val="272442125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5795"/>
            <a:ext cx="5486400" cy="418338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B5F45C51-09FD-471F-8FC3-F081FB68CE76}" type="slidenum">
              <a:rPr lang="en-US" smtClean="0">
                <a:solidFill>
                  <a:prstClr val="black"/>
                </a:solidFill>
              </a:rPr>
              <a:pPr/>
              <a:t>38</a:t>
            </a:fld>
            <a:endParaRPr lang="en-US">
              <a:solidFill>
                <a:prstClr val="black"/>
              </a:solidFill>
            </a:endParaRPr>
          </a:p>
        </p:txBody>
      </p:sp>
    </p:spTree>
    <p:extLst>
      <p:ext uri="{BB962C8B-B14F-4D97-AF65-F5344CB8AC3E}">
        <p14:creationId xmlns:p14="http://schemas.microsoft.com/office/powerpoint/2010/main" val="405325132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5795"/>
            <a:ext cx="5486400" cy="418338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B5F45C51-09FD-471F-8FC3-F081FB68CE76}" type="slidenum">
              <a:rPr lang="en-US" smtClean="0">
                <a:solidFill>
                  <a:prstClr val="black"/>
                </a:solidFill>
              </a:rPr>
              <a:pPr/>
              <a:t>39</a:t>
            </a:fld>
            <a:endParaRPr lang="en-US">
              <a:solidFill>
                <a:prstClr val="black"/>
              </a:solidFill>
            </a:endParaRPr>
          </a:p>
        </p:txBody>
      </p:sp>
    </p:spTree>
    <p:extLst>
      <p:ext uri="{BB962C8B-B14F-4D97-AF65-F5344CB8AC3E}">
        <p14:creationId xmlns:p14="http://schemas.microsoft.com/office/powerpoint/2010/main" val="30609571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5795"/>
            <a:ext cx="5486400" cy="418338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B5F45C51-09FD-471F-8FC3-F081FB68CE76}"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23839161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5795"/>
            <a:ext cx="5486400" cy="418338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B5F45C51-09FD-471F-8FC3-F081FB68CE76}"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34569506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5795"/>
            <a:ext cx="5486400" cy="418338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B5F45C51-09FD-471F-8FC3-F081FB68CE76}"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3456950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5795"/>
            <a:ext cx="5486400" cy="4183380"/>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B5F45C51-09FD-471F-8FC3-F081FB68CE76}"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830633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5795"/>
            <a:ext cx="5486400" cy="418338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B5F45C51-09FD-471F-8FC3-F081FB68CE76}"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305365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5795"/>
            <a:ext cx="5486400" cy="418338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B5F45C51-09FD-471F-8FC3-F081FB68CE76}"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305365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Layout Felhaber Larson">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sz="1100" baseline="0">
                <a:solidFill>
                  <a:schemeClr val="bg2">
                    <a:lumMod val="10000"/>
                  </a:schemeClr>
                </a:solidFill>
                <a:latin typeface="Calibri" panose="020F0502020204030204" pitchFamily="34" charset="0"/>
                <a:cs typeface="Times New Roman" panose="02020603050405020304" pitchFamily="18" charset="0"/>
              </a:defRPr>
            </a:lvl1pPr>
          </a:lstStyle>
          <a:p>
            <a:r>
              <a:rPr lang="en-US" smtClean="0">
                <a:solidFill>
                  <a:srgbClr val="EEECE1">
                    <a:lumMod val="10000"/>
                  </a:srgbClr>
                </a:solidFill>
              </a:rPr>
              <a:t>2906418_1</a:t>
            </a:r>
            <a:endParaRPr lang="en-US">
              <a:solidFill>
                <a:srgbClr val="EEECE1">
                  <a:lumMod val="10000"/>
                </a:srgbClr>
              </a:solidFill>
            </a:endParaRPr>
          </a:p>
        </p:txBody>
      </p:sp>
      <p:sp>
        <p:nvSpPr>
          <p:cNvPr id="4" name="Footer Placeholder 3"/>
          <p:cNvSpPr>
            <a:spLocks noGrp="1"/>
          </p:cNvSpPr>
          <p:nvPr>
            <p:ph type="ftr" sz="quarter" idx="11"/>
          </p:nvPr>
        </p:nvSpPr>
        <p:spPr/>
        <p:txBody>
          <a:bodyPr/>
          <a:lstStyle/>
          <a:p>
            <a:endParaRPr lang="en-US">
              <a:solidFill>
                <a:srgbClr val="9C4636">
                  <a:tint val="75000"/>
                </a:srgbClr>
              </a:solidFill>
            </a:endParaRPr>
          </a:p>
        </p:txBody>
      </p:sp>
      <p:sp>
        <p:nvSpPr>
          <p:cNvPr id="5" name="Slide Number Placeholder 4"/>
          <p:cNvSpPr>
            <a:spLocks noGrp="1"/>
          </p:cNvSpPr>
          <p:nvPr>
            <p:ph type="sldNum" sz="quarter" idx="12"/>
          </p:nvPr>
        </p:nvSpPr>
        <p:spPr/>
        <p:txBody>
          <a:bodyPr/>
          <a:lstStyle>
            <a:lvl1pPr>
              <a:defRPr sz="2400" baseline="0">
                <a:solidFill>
                  <a:schemeClr val="bg2">
                    <a:lumMod val="10000"/>
                  </a:schemeClr>
                </a:solidFill>
                <a:latin typeface="Calibri" panose="020F0502020204030204" pitchFamily="34" charset="0"/>
                <a:cs typeface="Times New Roman" panose="02020603050405020304" pitchFamily="18" charset="0"/>
              </a:defRPr>
            </a:lvl1pPr>
          </a:lstStyle>
          <a:p>
            <a:fld id="{3EA74849-DAE2-2C4E-8A30-A8C3411AC971}" type="slidenum">
              <a:rPr lang="en-US" smtClean="0">
                <a:solidFill>
                  <a:srgbClr val="EEECE1">
                    <a:lumMod val="10000"/>
                  </a:srgbClr>
                </a:solidFill>
              </a:rPr>
              <a:pPr/>
              <a:t>‹#›</a:t>
            </a:fld>
            <a:endParaRPr lang="en-US">
              <a:solidFill>
                <a:srgbClr val="EEECE1">
                  <a:lumMod val="10000"/>
                </a:srgbClr>
              </a:solidFill>
            </a:endParaRPr>
          </a:p>
        </p:txBody>
      </p:sp>
      <p:sp>
        <p:nvSpPr>
          <p:cNvPr id="10" name="Content Placeholder 5"/>
          <p:cNvSpPr>
            <a:spLocks noGrp="1"/>
          </p:cNvSpPr>
          <p:nvPr>
            <p:ph sz="quarter" idx="4"/>
          </p:nvPr>
        </p:nvSpPr>
        <p:spPr>
          <a:xfrm>
            <a:off x="545566" y="1175657"/>
            <a:ext cx="8214231" cy="5033041"/>
          </a:xfrm>
        </p:spPr>
        <p:txBody>
          <a:bodyPr>
            <a:normAutofit/>
          </a:bodyPr>
          <a:lstStyle>
            <a:lvl1pPr>
              <a:defRPr sz="2400" baseline="0">
                <a:solidFill>
                  <a:schemeClr val="bg2">
                    <a:lumMod val="10000"/>
                  </a:schemeClr>
                </a:solidFill>
                <a:latin typeface="Calibri" panose="020F0502020204030204" pitchFamily="34" charset="0"/>
                <a:cs typeface="Times New Roman" panose="02020603050405020304" pitchFamily="18" charset="0"/>
              </a:defRPr>
            </a:lvl1pPr>
            <a:lvl2pPr>
              <a:defRPr sz="2400" baseline="0">
                <a:solidFill>
                  <a:schemeClr val="bg2">
                    <a:lumMod val="10000"/>
                  </a:schemeClr>
                </a:solidFill>
                <a:latin typeface="Calibri" panose="020F0502020204030204" pitchFamily="34" charset="0"/>
                <a:cs typeface="Times New Roman" panose="02020603050405020304" pitchFamily="18" charset="0"/>
              </a:defRPr>
            </a:lvl2pPr>
            <a:lvl3pPr>
              <a:defRPr sz="2400" baseline="0">
                <a:solidFill>
                  <a:schemeClr val="bg2">
                    <a:lumMod val="10000"/>
                  </a:schemeClr>
                </a:solidFill>
                <a:latin typeface="Calibri" panose="020F0502020204030204" pitchFamily="34" charset="0"/>
                <a:cs typeface="Times New Roman" panose="02020603050405020304" pitchFamily="18" charset="0"/>
              </a:defRPr>
            </a:lvl3pPr>
            <a:lvl4pPr>
              <a:defRPr sz="2400" baseline="0">
                <a:solidFill>
                  <a:schemeClr val="bg2">
                    <a:lumMod val="10000"/>
                  </a:schemeClr>
                </a:solidFill>
                <a:latin typeface="Calibri" panose="020F0502020204030204" pitchFamily="34" charset="0"/>
                <a:cs typeface="Times New Roman" panose="02020603050405020304" pitchFamily="18" charset="0"/>
              </a:defRPr>
            </a:lvl4pPr>
            <a:lvl5pPr>
              <a:defRPr sz="2400" baseline="0">
                <a:solidFill>
                  <a:schemeClr val="bg2">
                    <a:lumMod val="10000"/>
                  </a:schemeClr>
                </a:solidFill>
                <a:latin typeface="Calibri" panose="020F0502020204030204" pitchFamily="34" charset="0"/>
                <a:cs typeface="Times New Roman" panose="02020603050405020304" pitchFamily="18"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3" name="Picture 12" descr="Felhaber powerpoint bckgrds-14.png"/>
          <p:cNvPicPr>
            <a:picLocks noChangeAspect="1"/>
          </p:cNvPicPr>
          <p:nvPr userDrawn="1"/>
        </p:nvPicPr>
        <p:blipFill>
          <a:blip r:embed="rId2">
            <a:extLst>
              <a:ext uri="{28A0092B-C50C-407E-A947-70E740481C1C}">
                <a14:useLocalDpi xmlns:a14="http://schemas.microsoft.com/office/drawing/2010/main" val="0"/>
              </a:ext>
            </a:extLst>
          </a:blip>
          <a:srcRect t="14485" b="19432"/>
          <a:stretch>
            <a:fillRect/>
          </a:stretch>
        </p:blipFill>
        <p:spPr>
          <a:xfrm>
            <a:off x="0" y="0"/>
            <a:ext cx="9144000" cy="827836"/>
          </a:xfrm>
          <a:prstGeom prst="rect">
            <a:avLst/>
          </a:prstGeom>
        </p:spPr>
      </p:pic>
      <p:pic>
        <p:nvPicPr>
          <p:cNvPr id="9" name="Picture 8" descr="Felhaber powerpoint bckgrds-14.png"/>
          <p:cNvPicPr>
            <a:picLocks noChangeAspect="1"/>
          </p:cNvPicPr>
          <p:nvPr userDrawn="1"/>
        </p:nvPicPr>
        <p:blipFill>
          <a:blip r:embed="rId2">
            <a:extLst>
              <a:ext uri="{28A0092B-C50C-407E-A947-70E740481C1C}">
                <a14:useLocalDpi xmlns:a14="http://schemas.microsoft.com/office/drawing/2010/main" val="0"/>
              </a:ext>
            </a:extLst>
          </a:blip>
          <a:srcRect t="87809" b="-1405"/>
          <a:stretch>
            <a:fillRect/>
          </a:stretch>
        </p:blipFill>
        <p:spPr>
          <a:xfrm>
            <a:off x="0" y="805156"/>
            <a:ext cx="9144000" cy="170318"/>
          </a:xfrm>
          <a:prstGeom prst="rect">
            <a:avLst/>
          </a:prstGeom>
        </p:spPr>
      </p:pic>
    </p:spTree>
    <p:extLst>
      <p:ext uri="{BB962C8B-B14F-4D97-AF65-F5344CB8AC3E}">
        <p14:creationId xmlns:p14="http://schemas.microsoft.com/office/powerpoint/2010/main" val="232145733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Layout Felhaber Larson">
    <p:spTree>
      <p:nvGrpSpPr>
        <p:cNvPr id="1" name=""/>
        <p:cNvGrpSpPr/>
        <p:nvPr/>
      </p:nvGrpSpPr>
      <p:grpSpPr>
        <a:xfrm>
          <a:off x="0" y="0"/>
          <a:ext cx="0" cy="0"/>
          <a:chOff x="0" y="0"/>
          <a:chExt cx="0" cy="0"/>
        </a:xfrm>
      </p:grpSpPr>
      <p:pic>
        <p:nvPicPr>
          <p:cNvPr id="10" name="Picture 9" descr="Felhaber powerpoint bckgrds-14.png"/>
          <p:cNvPicPr>
            <a:picLocks noChangeAspect="1"/>
          </p:cNvPicPr>
          <p:nvPr userDrawn="1"/>
        </p:nvPicPr>
        <p:blipFill>
          <a:blip r:embed="rId2">
            <a:extLst>
              <a:ext uri="{28A0092B-C50C-407E-A947-70E740481C1C}">
                <a14:useLocalDpi xmlns:a14="http://schemas.microsoft.com/office/drawing/2010/main" val="0"/>
              </a:ext>
            </a:extLst>
          </a:blip>
          <a:srcRect l="32000"/>
          <a:stretch>
            <a:fillRect/>
          </a:stretch>
        </p:blipFill>
        <p:spPr>
          <a:xfrm>
            <a:off x="0" y="5729986"/>
            <a:ext cx="9282572" cy="1252728"/>
          </a:xfrm>
          <a:prstGeom prst="rect">
            <a:avLst/>
          </a:prstGeom>
        </p:spPr>
      </p:pic>
      <p:pic>
        <p:nvPicPr>
          <p:cNvPr id="9" name="Picture 8" descr="Felhaber powerpoint bckgrds-14.png"/>
          <p:cNvPicPr>
            <a:picLocks noChangeAspect="1"/>
          </p:cNvPicPr>
          <p:nvPr userDrawn="1"/>
        </p:nvPicPr>
        <p:blipFill>
          <a:blip r:embed="rId2">
            <a:extLst>
              <a:ext uri="{28A0092B-C50C-407E-A947-70E740481C1C}">
                <a14:useLocalDpi xmlns:a14="http://schemas.microsoft.com/office/drawing/2010/main" val="0"/>
              </a:ext>
            </a:extLst>
          </a:blip>
          <a:srcRect l="32000"/>
          <a:stretch>
            <a:fillRect/>
          </a:stretch>
        </p:blipFill>
        <p:spPr>
          <a:xfrm>
            <a:off x="0" y="0"/>
            <a:ext cx="9282572" cy="1252728"/>
          </a:xfrm>
          <a:prstGeom prst="rect">
            <a:avLst/>
          </a:prstGeom>
        </p:spPr>
      </p:pic>
      <p:sp>
        <p:nvSpPr>
          <p:cNvPr id="7" name="Rectangle 6"/>
          <p:cNvSpPr/>
          <p:nvPr userDrawn="1"/>
        </p:nvSpPr>
        <p:spPr>
          <a:xfrm>
            <a:off x="-119277" y="1164781"/>
            <a:ext cx="9401849" cy="4891650"/>
          </a:xfrm>
          <a:prstGeom prst="rect">
            <a:avLst/>
          </a:prstGeom>
          <a:solidFill>
            <a:schemeClr val="bg1"/>
          </a:solidFill>
          <a:ln>
            <a:noFill/>
          </a:ln>
          <a:effectLst>
            <a:outerShdw blurRad="63500" sx="103000" sy="103000" algn="ctr"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 name="Subtitle 2"/>
          <p:cNvSpPr>
            <a:spLocks noGrp="1"/>
          </p:cNvSpPr>
          <p:nvPr>
            <p:ph type="subTitle" idx="1"/>
          </p:nvPr>
        </p:nvSpPr>
        <p:spPr>
          <a:xfrm>
            <a:off x="1408953" y="3886200"/>
            <a:ext cx="6400800" cy="1752600"/>
          </a:xfrm>
        </p:spPr>
        <p:txBody>
          <a:bodyPr>
            <a:normAutofit/>
          </a:bodyPr>
          <a:lstStyle>
            <a:lvl1pPr marL="0" indent="0" algn="ctr">
              <a:buNone/>
              <a:defRPr sz="1800">
                <a:solidFill>
                  <a:srgbClr val="8A8A8A"/>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solidFill>
                  <a:srgbClr val="9C4636">
                    <a:tint val="75000"/>
                  </a:srgbClr>
                </a:solidFill>
              </a:rPr>
              <a:t>2906418_1</a:t>
            </a:r>
            <a:endParaRPr lang="en-US">
              <a:solidFill>
                <a:srgbClr val="9C4636">
                  <a:tint val="75000"/>
                </a:srgbClr>
              </a:solidFill>
            </a:endParaRPr>
          </a:p>
        </p:txBody>
      </p:sp>
      <p:sp>
        <p:nvSpPr>
          <p:cNvPr id="5" name="Footer Placeholder 4"/>
          <p:cNvSpPr>
            <a:spLocks noGrp="1"/>
          </p:cNvSpPr>
          <p:nvPr>
            <p:ph type="ftr" sz="quarter" idx="11"/>
          </p:nvPr>
        </p:nvSpPr>
        <p:spPr/>
        <p:txBody>
          <a:bodyPr/>
          <a:lstStyle/>
          <a:p>
            <a:endParaRPr lang="en-US">
              <a:solidFill>
                <a:srgbClr val="9C4636">
                  <a:tint val="75000"/>
                </a:srgbClr>
              </a:solidFill>
            </a:endParaRPr>
          </a:p>
        </p:txBody>
      </p:sp>
      <p:sp>
        <p:nvSpPr>
          <p:cNvPr id="6" name="Slide Number Placeholder 5"/>
          <p:cNvSpPr>
            <a:spLocks noGrp="1"/>
          </p:cNvSpPr>
          <p:nvPr>
            <p:ph type="sldNum" sz="quarter" idx="12"/>
          </p:nvPr>
        </p:nvSpPr>
        <p:spPr/>
        <p:txBody>
          <a:bodyPr/>
          <a:lstStyle/>
          <a:p>
            <a:fld id="{3EA74849-DAE2-2C4E-8A30-A8C3411AC971}" type="slidenum">
              <a:rPr lang="en-US" smtClean="0">
                <a:solidFill>
                  <a:srgbClr val="9C4636">
                    <a:tint val="75000"/>
                  </a:srgbClr>
                </a:solidFill>
              </a:rPr>
              <a:pPr/>
              <a:t>‹#›</a:t>
            </a:fld>
            <a:endParaRPr lang="en-US">
              <a:solidFill>
                <a:srgbClr val="9C4636">
                  <a:tint val="75000"/>
                </a:srgbClr>
              </a:solidFill>
            </a:endParaRPr>
          </a:p>
        </p:txBody>
      </p:sp>
      <p:pic>
        <p:nvPicPr>
          <p:cNvPr id="11" name="Picture 10" descr="FL_Stainless Square-01.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859153" y="555408"/>
            <a:ext cx="5352687" cy="4014515"/>
          </a:xfrm>
          <a:prstGeom prst="rect">
            <a:avLst/>
          </a:prstGeom>
        </p:spPr>
      </p:pic>
    </p:spTree>
    <p:extLst>
      <p:ext uri="{BB962C8B-B14F-4D97-AF65-F5344CB8AC3E}">
        <p14:creationId xmlns:p14="http://schemas.microsoft.com/office/powerpoint/2010/main" val="2498336372"/>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93389" y="1937099"/>
            <a:ext cx="5939321" cy="422680"/>
          </a:xfrm>
          <a:prstGeom prst="rect">
            <a:avLst/>
          </a:prstGeom>
        </p:spPr>
        <p:txBody>
          <a:bodyPr vert="horz" lIns="91440" tIns="45720" rIns="91440" bIns="45720" rtlCol="0" anchor="ctr">
            <a:normAutofit/>
          </a:bodyPr>
          <a:lstStyle/>
          <a:p>
            <a:r>
              <a:rPr lang="en-US" sz="2400" smtClean="0">
                <a:solidFill>
                  <a:schemeClr val="accent6">
                    <a:lumMod val="50000"/>
                  </a:schemeClr>
                </a:solidFill>
                <a:latin typeface="Arial"/>
                <a:cs typeface="Arial"/>
              </a:rPr>
              <a:t>Headline here</a:t>
            </a:r>
            <a:endParaRPr lang="en-US" sz="2400">
              <a:solidFill>
                <a:schemeClr val="accent6">
                  <a:lumMod val="50000"/>
                </a:schemeClr>
              </a:solidFill>
              <a:latin typeface="Arial"/>
              <a:cs typeface="Arial"/>
            </a:endParaRPr>
          </a:p>
        </p:txBody>
      </p:sp>
      <p:sp>
        <p:nvSpPr>
          <p:cNvPr id="3" name="Text Placeholder 2"/>
          <p:cNvSpPr>
            <a:spLocks noGrp="1"/>
          </p:cNvSpPr>
          <p:nvPr>
            <p:ph type="body" idx="1"/>
          </p:nvPr>
        </p:nvSpPr>
        <p:spPr>
          <a:xfrm>
            <a:off x="1693390" y="2359779"/>
            <a:ext cx="5939321" cy="3891181"/>
          </a:xfrm>
          <a:prstGeom prst="rect">
            <a:avLst/>
          </a:prstGeom>
        </p:spPr>
        <p:txBody>
          <a:bodyPr vert="horz" lIns="91440" tIns="45720" rIns="91440" bIns="45720" rtlCol="0">
            <a:normAutofit/>
          </a:bodyPr>
          <a:lstStyle/>
          <a:p>
            <a:pPr algn="l"/>
            <a:r>
              <a:rPr lang="da-DK" sz="1600" dirty="0" smtClean="0">
                <a:latin typeface="Arial"/>
                <a:cs typeface="Arial"/>
              </a:rPr>
              <a:t>Lorem ipsum dolor sit amet, consectetur adipiscing elit. Vivamus sollicitudin nec metus nec egestas. Sed eget mi id ipsum egestas eleifend eget id est. Maecenas nec arcu ornare, eleifend risus id, sagittis.</a:t>
            </a:r>
          </a:p>
          <a:p>
            <a:pPr algn="l"/>
            <a:endParaRPr lang="da-DK" sz="1600" dirty="0" smtClean="0">
              <a:latin typeface="Arial"/>
              <a:cs typeface="Arial"/>
            </a:endParaRPr>
          </a:p>
          <a:p>
            <a:pPr algn="l"/>
            <a:r>
              <a:rPr lang="da-DK" sz="1600" dirty="0" smtClean="0">
                <a:latin typeface="Arial"/>
                <a:cs typeface="Arial"/>
              </a:rPr>
              <a:t>•  Nullam vel orci eget ante efficitur </a:t>
            </a:r>
          </a:p>
          <a:p>
            <a:pPr algn="l"/>
            <a:r>
              <a:rPr lang="da-DK" sz="1600" dirty="0" smtClean="0">
                <a:latin typeface="Arial"/>
                <a:cs typeface="Arial"/>
              </a:rPr>
              <a:t>•  Taccumsan non aliquet nisi. </a:t>
            </a:r>
          </a:p>
          <a:p>
            <a:pPr algn="l"/>
            <a:r>
              <a:rPr lang="da-DK" sz="1600" dirty="0" smtClean="0">
                <a:latin typeface="Arial"/>
                <a:cs typeface="Arial"/>
              </a:rPr>
              <a:t>•  Nullam consectetur diam in convallis.</a:t>
            </a:r>
          </a:p>
          <a:p>
            <a:pPr algn="l"/>
            <a:r>
              <a:rPr lang="da-DK" sz="1600" dirty="0" smtClean="0">
                <a:latin typeface="Arial"/>
                <a:cs typeface="Arial"/>
              </a:rPr>
              <a:t>•  Molestie tiam eget semper sem et feugiat. </a:t>
            </a:r>
            <a:endParaRPr lang="en-US" sz="1600" dirty="0" smtClean="0">
              <a:latin typeface="Arial"/>
              <a:cs typeface="Arial"/>
            </a:endParaRPr>
          </a:p>
          <a:p>
            <a:pPr lvl="0"/>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solidFill>
                  <a:srgbClr val="9C4636">
                    <a:tint val="75000"/>
                  </a:srgbClr>
                </a:solidFill>
              </a:rPr>
              <a:t>2906418_1</a:t>
            </a:r>
            <a:endParaRPr lang="en-US">
              <a:solidFill>
                <a:srgbClr val="9C4636">
                  <a:tint val="75000"/>
                </a:srgb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srgbClr val="9C4636">
                  <a:tint val="75000"/>
                </a:srgb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A74849-DAE2-2C4E-8A30-A8C3411AC971}" type="slidenum">
              <a:rPr lang="en-US" smtClean="0">
                <a:solidFill>
                  <a:srgbClr val="9C4636">
                    <a:tint val="75000"/>
                  </a:srgbClr>
                </a:solidFill>
              </a:rPr>
              <a:pPr/>
              <a:t>‹#›</a:t>
            </a:fld>
            <a:endParaRPr lang="en-US">
              <a:solidFill>
                <a:srgbClr val="9C4636">
                  <a:tint val="75000"/>
                </a:srgbClr>
              </a:solidFill>
            </a:endParaRPr>
          </a:p>
        </p:txBody>
      </p:sp>
    </p:spTree>
    <p:extLst>
      <p:ext uri="{BB962C8B-B14F-4D97-AF65-F5344CB8AC3E}">
        <p14:creationId xmlns:p14="http://schemas.microsoft.com/office/powerpoint/2010/main" val="1330938743"/>
      </p:ext>
    </p:extLst>
  </p:cSld>
  <p:clrMap bg1="lt1" tx1="dk1" bg2="lt2" tx2="dk2" accent1="accent1" accent2="accent2" accent3="accent3" accent4="accent4" accent5="accent5" accent6="accent6" hlink="hlink" folHlink="folHlink"/>
  <p:sldLayoutIdLst>
    <p:sldLayoutId id="2147483663" r:id="rId1"/>
    <p:sldLayoutId id="2147483664" r:id="rId2"/>
  </p:sldLayoutIdLst>
  <p:transition/>
  <p:hf hdr="0" ftr="0"/>
  <p:txStyles>
    <p:titleStyle>
      <a:lvl1pPr algn="l" defTabSz="457200" rtl="0" eaLnBrk="1" latinLnBrk="0" hangingPunct="1">
        <a:spcBef>
          <a:spcPct val="0"/>
        </a:spcBef>
        <a:buNone/>
        <a:defRPr sz="4400" kern="1200">
          <a:solidFill>
            <a:schemeClr val="tx1"/>
          </a:solidFill>
          <a:latin typeface="+mj-lt"/>
          <a:ea typeface="+mj-ea"/>
          <a:cs typeface="+mj-cs"/>
        </a:defRPr>
      </a:lvl1pPr>
    </p:titleStyle>
    <p:bodyStyle>
      <a:lvl1pPr marL="0" indent="0" algn="just" defTabSz="457200" rtl="0" eaLnBrk="1" latinLnBrk="0" hangingPunct="1">
        <a:spcBef>
          <a:spcPct val="20000"/>
        </a:spcBef>
        <a:buFont typeface="Arial"/>
        <a:buNone/>
        <a:defRPr sz="2400" kern="1200" baseline="0">
          <a:solidFill>
            <a:schemeClr val="bg2">
              <a:lumMod val="10000"/>
            </a:schemeClr>
          </a:solidFill>
          <a:latin typeface="Calibri" panose="020F0502020204030204" pitchFamily="34" charset="0"/>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hyperlink" Target="mailto:ttrachsel@felhaber.com"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hyperlink" Target="mailto:mlindsay@felhaber.com"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08953" y="3467477"/>
            <a:ext cx="6400800" cy="2171323"/>
          </a:xfrm>
        </p:spPr>
        <p:txBody>
          <a:bodyPr/>
          <a:lstStyle/>
          <a:p>
            <a:r>
              <a:rPr lang="en-US" b="1" dirty="0" smtClean="0">
                <a:solidFill>
                  <a:schemeClr val="bg2">
                    <a:lumMod val="10000"/>
                  </a:schemeClr>
                </a:solidFill>
              </a:rPr>
              <a:t>WALK ME THROUGH GRIEVANCE PROCESSING</a:t>
            </a:r>
          </a:p>
          <a:p>
            <a:r>
              <a:rPr lang="en-US" b="1" dirty="0" smtClean="0">
                <a:solidFill>
                  <a:schemeClr val="bg2">
                    <a:lumMod val="10000"/>
                  </a:schemeClr>
                </a:solidFill>
              </a:rPr>
              <a:t>-----------------------------------------------------------------</a:t>
            </a:r>
          </a:p>
          <a:p>
            <a:r>
              <a:rPr lang="en-US" b="1" dirty="0" smtClean="0">
                <a:solidFill>
                  <a:schemeClr val="bg2">
                    <a:lumMod val="10000"/>
                  </a:schemeClr>
                </a:solidFill>
              </a:rPr>
              <a:t>Tom Trachsel &amp; </a:t>
            </a:r>
            <a:r>
              <a:rPr lang="en-US" b="1" dirty="0" err="1" smtClean="0">
                <a:solidFill>
                  <a:schemeClr val="bg2">
                    <a:lumMod val="10000"/>
                  </a:schemeClr>
                </a:solidFill>
              </a:rPr>
              <a:t>Meggen</a:t>
            </a:r>
            <a:r>
              <a:rPr lang="en-US" b="1" dirty="0" smtClean="0">
                <a:solidFill>
                  <a:schemeClr val="bg2">
                    <a:lumMod val="10000"/>
                  </a:schemeClr>
                </a:solidFill>
              </a:rPr>
              <a:t> Lindsay</a:t>
            </a:r>
          </a:p>
          <a:p>
            <a:r>
              <a:rPr lang="en-US" b="1" dirty="0" smtClean="0">
                <a:solidFill>
                  <a:schemeClr val="bg2">
                    <a:lumMod val="10000"/>
                  </a:schemeClr>
                </a:solidFill>
              </a:rPr>
              <a:t>November 2, 2018</a:t>
            </a:r>
            <a:endParaRPr lang="en-US" b="1" dirty="0">
              <a:solidFill>
                <a:schemeClr val="bg2">
                  <a:lumMod val="10000"/>
                </a:schemeClr>
              </a:solidFill>
            </a:endParaRPr>
          </a:p>
        </p:txBody>
      </p:sp>
      <p:sp>
        <p:nvSpPr>
          <p:cNvPr id="2" name="Date Placeholder 1"/>
          <p:cNvSpPr>
            <a:spLocks noGrp="1"/>
          </p:cNvSpPr>
          <p:nvPr>
            <p:ph type="dt" sz="half" idx="10"/>
          </p:nvPr>
        </p:nvSpPr>
        <p:spPr/>
        <p:txBody>
          <a:bodyPr/>
          <a:lstStyle/>
          <a:p>
            <a:r>
              <a:rPr lang="en-US" smtClean="0">
                <a:solidFill>
                  <a:srgbClr val="9C4636">
                    <a:tint val="75000"/>
                  </a:srgbClr>
                </a:solidFill>
              </a:rPr>
              <a:t>2906418_1</a:t>
            </a:r>
            <a:endParaRPr lang="en-US" dirty="0">
              <a:solidFill>
                <a:srgbClr val="9C4636">
                  <a:tint val="75000"/>
                </a:srgbClr>
              </a:solidFill>
            </a:endParaRPr>
          </a:p>
        </p:txBody>
      </p:sp>
      <p:sp>
        <p:nvSpPr>
          <p:cNvPr id="5" name="Slide Number Placeholder 4"/>
          <p:cNvSpPr>
            <a:spLocks noGrp="1"/>
          </p:cNvSpPr>
          <p:nvPr>
            <p:ph type="sldNum" sz="quarter" idx="12"/>
          </p:nvPr>
        </p:nvSpPr>
        <p:spPr/>
        <p:txBody>
          <a:bodyPr/>
          <a:lstStyle/>
          <a:p>
            <a:fld id="{3EA74849-DAE2-2C4E-8A30-A8C3411AC971}" type="slidenum">
              <a:rPr lang="en-US" smtClean="0">
                <a:solidFill>
                  <a:srgbClr val="9C4636">
                    <a:tint val="75000"/>
                  </a:srgbClr>
                </a:solidFill>
              </a:rPr>
              <a:pPr/>
              <a:t>1</a:t>
            </a:fld>
            <a:endParaRPr lang="en-US">
              <a:solidFill>
                <a:srgbClr val="9C4636">
                  <a:tint val="75000"/>
                </a:srgbClr>
              </a:solidFill>
            </a:endParaRPr>
          </a:p>
        </p:txBody>
      </p:sp>
    </p:spTree>
    <p:extLst>
      <p:ext uri="{BB962C8B-B14F-4D97-AF65-F5344CB8AC3E}">
        <p14:creationId xmlns:p14="http://schemas.microsoft.com/office/powerpoint/2010/main" val="2558751828"/>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57200" y="1289957"/>
            <a:ext cx="8368393" cy="5094513"/>
          </a:xfrm>
        </p:spPr>
        <p:txBody>
          <a:bodyPr>
            <a:normAutofit fontScale="92500" lnSpcReduction="20000"/>
          </a:bodyPr>
          <a:lstStyle/>
          <a:p>
            <a:pPr lvl="0">
              <a:lnSpc>
                <a:spcPct val="120000"/>
              </a:lnSpc>
              <a:spcBef>
                <a:spcPts val="0"/>
              </a:spcBef>
              <a:spcAft>
                <a:spcPts val="1200"/>
              </a:spcAft>
            </a:pPr>
            <a:r>
              <a:rPr lang="en-US" sz="2100" dirty="0">
                <a:solidFill>
                  <a:srgbClr val="EEECE1">
                    <a:lumMod val="10000"/>
                  </a:srgbClr>
                </a:solidFill>
              </a:rPr>
              <a:t>Rule #16 was implemented in 2002 after a fireworks accident in the parking lot involving Johnny (“Fingers”) Smith.</a:t>
            </a:r>
          </a:p>
          <a:p>
            <a:pPr lvl="0">
              <a:lnSpc>
                <a:spcPct val="120000"/>
              </a:lnSpc>
              <a:spcBef>
                <a:spcPts val="0"/>
              </a:spcBef>
              <a:spcAft>
                <a:spcPts val="1200"/>
              </a:spcAft>
            </a:pPr>
            <a:r>
              <a:rPr lang="en-US" sz="2100" dirty="0">
                <a:solidFill>
                  <a:srgbClr val="EEECE1">
                    <a:lumMod val="10000"/>
                  </a:srgbClr>
                </a:solidFill>
              </a:rPr>
              <a:t>At approximately 4 p.m. on Thursday, June 21, 2018, HR Manager Marcus Gonzalez heard fireworks while sitting at his desk in his office.  </a:t>
            </a:r>
          </a:p>
          <a:p>
            <a:pPr lvl="0">
              <a:lnSpc>
                <a:spcPct val="120000"/>
              </a:lnSpc>
              <a:spcBef>
                <a:spcPts val="0"/>
              </a:spcBef>
              <a:spcAft>
                <a:spcPts val="1200"/>
              </a:spcAft>
            </a:pPr>
            <a:r>
              <a:rPr lang="en-US" sz="2100" dirty="0">
                <a:solidFill>
                  <a:srgbClr val="EEECE1">
                    <a:lumMod val="10000"/>
                  </a:srgbClr>
                </a:solidFill>
              </a:rPr>
              <a:t>Gonzalez promptly started an investigation.  He interviewed two employee witnesses (A </a:t>
            </a:r>
            <a:r>
              <a:rPr lang="en-US" sz="2100" dirty="0" smtClean="0">
                <a:solidFill>
                  <a:srgbClr val="EEECE1">
                    <a:lumMod val="10000"/>
                  </a:srgbClr>
                </a:solidFill>
              </a:rPr>
              <a:t>&amp; B</a:t>
            </a:r>
            <a:r>
              <a:rPr lang="en-US" sz="2100" dirty="0">
                <a:solidFill>
                  <a:srgbClr val="EEECE1">
                    <a:lumMod val="10000"/>
                  </a:srgbClr>
                </a:solidFill>
              </a:rPr>
              <a:t>).  A reported that he witnessed bargaining unit employee Hannah Chang light a fuse and running away.   B stated that she heard the fireworks and saw them up in the air, but did not see who lit them.   Employee (C) was driving out of the parking lot at the time (after finishing her shift) and was off work June </a:t>
            </a:r>
            <a:r>
              <a:rPr lang="en-US" sz="2100" dirty="0" smtClean="0">
                <a:solidFill>
                  <a:srgbClr val="EEECE1">
                    <a:lumMod val="10000"/>
                  </a:srgbClr>
                </a:solidFill>
              </a:rPr>
              <a:t>22, </a:t>
            </a:r>
            <a:r>
              <a:rPr lang="en-US" sz="2100" dirty="0">
                <a:solidFill>
                  <a:srgbClr val="EEECE1">
                    <a:lumMod val="10000"/>
                  </a:srgbClr>
                </a:solidFill>
              </a:rPr>
              <a:t>so Gonzalez did not interview her.  However, Gonzalez sent her an e-mail message on June </a:t>
            </a:r>
            <a:r>
              <a:rPr lang="en-US" sz="2100" dirty="0" smtClean="0">
                <a:solidFill>
                  <a:srgbClr val="EEECE1">
                    <a:lumMod val="10000"/>
                  </a:srgbClr>
                </a:solidFill>
              </a:rPr>
              <a:t>21 </a:t>
            </a:r>
            <a:r>
              <a:rPr lang="en-US" sz="2100" dirty="0">
                <a:solidFill>
                  <a:srgbClr val="EEECE1">
                    <a:lumMod val="10000"/>
                  </a:srgbClr>
                </a:solidFill>
              </a:rPr>
              <a:t>asking, “Did you see any employees shooting-off fireworks in the parking lot today?”  That night, she replied: “Yes, I saw </a:t>
            </a:r>
            <a:r>
              <a:rPr lang="en-US" sz="2100" dirty="0" smtClean="0">
                <a:solidFill>
                  <a:srgbClr val="EEECE1">
                    <a:lumMod val="10000"/>
                  </a:srgbClr>
                </a:solidFill>
              </a:rPr>
              <a:t>that someone </a:t>
            </a:r>
            <a:r>
              <a:rPr lang="en-US" sz="2100" dirty="0">
                <a:solidFill>
                  <a:srgbClr val="EEECE1">
                    <a:lumMod val="10000"/>
                  </a:srgbClr>
                </a:solidFill>
              </a:rPr>
              <a:t>was lighting fireworks today in the parking lot; I believe it was Steve Dean.”  Steve Dean – who is Employee C’s ex-boyfriend – punched-out at 11 a.m. on June 21 to go to a doctor’s appointment.</a:t>
            </a:r>
          </a:p>
          <a:p>
            <a:pPr algn="just"/>
            <a:endParaRPr lang="en-US" dirty="0"/>
          </a:p>
          <a:p>
            <a:r>
              <a:rPr lang="en-US" dirty="0"/>
              <a:t> </a:t>
            </a:r>
          </a:p>
          <a:p>
            <a:endParaRPr lang="en-US" dirty="0">
              <a:solidFill>
                <a:schemeClr val="bg2">
                  <a:lumMod val="10000"/>
                </a:schemeClr>
              </a:solidFill>
            </a:endParaRPr>
          </a:p>
        </p:txBody>
      </p:sp>
      <p:sp>
        <p:nvSpPr>
          <p:cNvPr id="4" name="Date Placeholder 3"/>
          <p:cNvSpPr>
            <a:spLocks noGrp="1"/>
          </p:cNvSpPr>
          <p:nvPr>
            <p:ph type="dt" sz="half" idx="10"/>
          </p:nvPr>
        </p:nvSpPr>
        <p:spPr/>
        <p:txBody>
          <a:bodyPr/>
          <a:lstStyle/>
          <a:p>
            <a:r>
              <a:rPr lang="en-US" sz="900" smtClean="0">
                <a:solidFill>
                  <a:srgbClr val="EEECE1">
                    <a:lumMod val="10000"/>
                  </a:srgbClr>
                </a:solidFill>
              </a:rPr>
              <a:t>2906418_1</a:t>
            </a:r>
            <a:endParaRPr lang="en-US" sz="900">
              <a:solidFill>
                <a:srgbClr val="EEECE1">
                  <a:lumMod val="10000"/>
                </a:srgbClr>
              </a:solidFill>
            </a:endParaRPr>
          </a:p>
        </p:txBody>
      </p:sp>
      <p:sp>
        <p:nvSpPr>
          <p:cNvPr id="6" name="Slide Number Placeholder 5"/>
          <p:cNvSpPr>
            <a:spLocks noGrp="1"/>
          </p:cNvSpPr>
          <p:nvPr>
            <p:ph type="sldNum" sz="quarter" idx="12"/>
          </p:nvPr>
        </p:nvSpPr>
        <p:spPr/>
        <p:txBody>
          <a:bodyPr/>
          <a:lstStyle/>
          <a:p>
            <a:fld id="{3EA74849-DAE2-2C4E-8A30-A8C3411AC971}" type="slidenum">
              <a:rPr lang="en-US" smtClean="0">
                <a:solidFill>
                  <a:srgbClr val="EEECE1">
                    <a:lumMod val="10000"/>
                  </a:srgbClr>
                </a:solidFill>
              </a:rPr>
              <a:pPr/>
              <a:t>10</a:t>
            </a:fld>
            <a:endParaRPr lang="en-US">
              <a:solidFill>
                <a:srgbClr val="EEECE1">
                  <a:lumMod val="10000"/>
                </a:srgbClr>
              </a:solidFill>
            </a:endParaRPr>
          </a:p>
        </p:txBody>
      </p:sp>
    </p:spTree>
    <p:extLst>
      <p:ext uri="{BB962C8B-B14F-4D97-AF65-F5344CB8AC3E}">
        <p14:creationId xmlns:p14="http://schemas.microsoft.com/office/powerpoint/2010/main" val="267454953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57200" y="1289957"/>
            <a:ext cx="8368393" cy="5094513"/>
          </a:xfrm>
        </p:spPr>
        <p:txBody>
          <a:bodyPr>
            <a:normAutofit lnSpcReduction="10000"/>
          </a:bodyPr>
          <a:lstStyle/>
          <a:p>
            <a:pPr lvl="0">
              <a:lnSpc>
                <a:spcPct val="110000"/>
              </a:lnSpc>
              <a:spcBef>
                <a:spcPts val="0"/>
              </a:spcBef>
            </a:pPr>
            <a:r>
              <a:rPr lang="en-US" sz="1900" dirty="0">
                <a:solidFill>
                  <a:srgbClr val="EEECE1">
                    <a:lumMod val="10000"/>
                  </a:srgbClr>
                </a:solidFill>
              </a:rPr>
              <a:t>Gonzalez interviewed Chang on Friday, June 22.  Chang denied lighting-off fireworks the day before. </a:t>
            </a:r>
          </a:p>
          <a:p>
            <a:pPr lvl="0">
              <a:lnSpc>
                <a:spcPct val="110000"/>
              </a:lnSpc>
              <a:spcBef>
                <a:spcPts val="0"/>
              </a:spcBef>
            </a:pPr>
            <a:endParaRPr lang="en-US" sz="1900" dirty="0">
              <a:solidFill>
                <a:srgbClr val="EEECE1">
                  <a:lumMod val="10000"/>
                </a:srgbClr>
              </a:solidFill>
            </a:endParaRPr>
          </a:p>
          <a:p>
            <a:pPr lvl="0">
              <a:lnSpc>
                <a:spcPct val="110000"/>
              </a:lnSpc>
              <a:spcBef>
                <a:spcPts val="0"/>
              </a:spcBef>
            </a:pPr>
            <a:r>
              <a:rPr lang="en-US" sz="1900" dirty="0">
                <a:solidFill>
                  <a:srgbClr val="EEECE1">
                    <a:lumMod val="10000"/>
                  </a:srgbClr>
                </a:solidFill>
              </a:rPr>
              <a:t>On June 22, Chang was terminated from employment for </a:t>
            </a:r>
            <a:r>
              <a:rPr lang="en-US" sz="1900" dirty="0" smtClean="0">
                <a:solidFill>
                  <a:srgbClr val="EEECE1">
                    <a:lumMod val="10000"/>
                  </a:srgbClr>
                </a:solidFill>
              </a:rPr>
              <a:t>lighting-off </a:t>
            </a:r>
            <a:r>
              <a:rPr lang="en-US" sz="1900" dirty="0">
                <a:solidFill>
                  <a:srgbClr val="EEECE1">
                    <a:lumMod val="10000"/>
                  </a:srgbClr>
                </a:solidFill>
              </a:rPr>
              <a:t>fireworks in the parking lot on June 21. </a:t>
            </a:r>
          </a:p>
          <a:p>
            <a:pPr lvl="0">
              <a:lnSpc>
                <a:spcPct val="110000"/>
              </a:lnSpc>
              <a:spcBef>
                <a:spcPts val="0"/>
              </a:spcBef>
            </a:pPr>
            <a:endParaRPr lang="en-US" sz="1900" dirty="0">
              <a:solidFill>
                <a:srgbClr val="EEECE1">
                  <a:lumMod val="10000"/>
                </a:srgbClr>
              </a:solidFill>
            </a:endParaRPr>
          </a:p>
          <a:p>
            <a:pPr lvl="0">
              <a:lnSpc>
                <a:spcPct val="110000"/>
              </a:lnSpc>
              <a:spcBef>
                <a:spcPts val="0"/>
              </a:spcBef>
            </a:pPr>
            <a:r>
              <a:rPr lang="en-US" sz="1900" dirty="0">
                <a:solidFill>
                  <a:srgbClr val="EEECE1">
                    <a:lumMod val="10000"/>
                  </a:srgbClr>
                </a:solidFill>
              </a:rPr>
              <a:t>The Union filed a grievance over the termination on July 11.  Union representative Ursula Robinson was on vacation from July 2 through July 10. </a:t>
            </a:r>
          </a:p>
          <a:p>
            <a:pPr lvl="0">
              <a:lnSpc>
                <a:spcPct val="110000"/>
              </a:lnSpc>
              <a:spcBef>
                <a:spcPts val="0"/>
              </a:spcBef>
            </a:pPr>
            <a:endParaRPr lang="en-US" sz="1900" dirty="0">
              <a:solidFill>
                <a:srgbClr val="EEECE1">
                  <a:lumMod val="10000"/>
                </a:srgbClr>
              </a:solidFill>
            </a:endParaRPr>
          </a:p>
          <a:p>
            <a:pPr lvl="0">
              <a:lnSpc>
                <a:spcPct val="110000"/>
              </a:lnSpc>
              <a:spcBef>
                <a:spcPts val="0"/>
              </a:spcBef>
            </a:pPr>
            <a:r>
              <a:rPr lang="en-US" sz="1900" dirty="0">
                <a:solidFill>
                  <a:srgbClr val="EEECE1">
                    <a:lumMod val="10000"/>
                  </a:srgbClr>
                </a:solidFill>
              </a:rPr>
              <a:t>The contract states that a grievance must be filed “within ten working days of the occurrence.”  The plant was closed on Tuesday, July </a:t>
            </a:r>
            <a:r>
              <a:rPr lang="en-US" sz="1900" dirty="0" smtClean="0">
                <a:solidFill>
                  <a:srgbClr val="EEECE1">
                    <a:lumMod val="10000"/>
                  </a:srgbClr>
                </a:solidFill>
              </a:rPr>
              <a:t>3, </a:t>
            </a:r>
            <a:r>
              <a:rPr lang="en-US" sz="1900" dirty="0">
                <a:solidFill>
                  <a:srgbClr val="EEECE1">
                    <a:lumMod val="10000"/>
                  </a:srgbClr>
                </a:solidFill>
              </a:rPr>
              <a:t>and Wednesday, July 4.  The Company believes that the Union’s grievance was untimely.   </a:t>
            </a:r>
          </a:p>
          <a:p>
            <a:pPr lvl="0">
              <a:lnSpc>
                <a:spcPct val="110000"/>
              </a:lnSpc>
              <a:spcBef>
                <a:spcPts val="0"/>
              </a:spcBef>
            </a:pPr>
            <a:endParaRPr lang="en-US" sz="1900" dirty="0">
              <a:solidFill>
                <a:srgbClr val="EEECE1">
                  <a:lumMod val="10000"/>
                </a:srgbClr>
              </a:solidFill>
            </a:endParaRPr>
          </a:p>
          <a:p>
            <a:pPr lvl="0">
              <a:lnSpc>
                <a:spcPct val="110000"/>
              </a:lnSpc>
              <a:spcBef>
                <a:spcPts val="0"/>
              </a:spcBef>
            </a:pPr>
            <a:r>
              <a:rPr lang="en-US" sz="1900" dirty="0">
                <a:solidFill>
                  <a:srgbClr val="EEECE1">
                    <a:lumMod val="10000"/>
                  </a:srgbClr>
                </a:solidFill>
              </a:rPr>
              <a:t>On July 12, Robinson sent an e-mail message to Gonzalez, asking to schedule a grievance meeting and requesting the following:</a:t>
            </a:r>
          </a:p>
          <a:p>
            <a:pPr lvl="0" algn="just">
              <a:spcBef>
                <a:spcPct val="0"/>
              </a:spcBef>
            </a:pPr>
            <a:endParaRPr lang="en-US" dirty="0" smtClean="0">
              <a:solidFill>
                <a:srgbClr val="EEECE1">
                  <a:lumMod val="10000"/>
                </a:srgbClr>
              </a:solidFill>
              <a:ea typeface="Times New Roman"/>
            </a:endParaRPr>
          </a:p>
          <a:p>
            <a:endParaRPr lang="en-US" dirty="0">
              <a:solidFill>
                <a:schemeClr val="bg2">
                  <a:lumMod val="10000"/>
                </a:schemeClr>
              </a:solidFill>
            </a:endParaRPr>
          </a:p>
        </p:txBody>
      </p:sp>
      <p:sp>
        <p:nvSpPr>
          <p:cNvPr id="4" name="Date Placeholder 3"/>
          <p:cNvSpPr>
            <a:spLocks noGrp="1"/>
          </p:cNvSpPr>
          <p:nvPr>
            <p:ph type="dt" sz="half" idx="10"/>
          </p:nvPr>
        </p:nvSpPr>
        <p:spPr/>
        <p:txBody>
          <a:bodyPr/>
          <a:lstStyle/>
          <a:p>
            <a:r>
              <a:rPr lang="en-US" sz="900" smtClean="0">
                <a:solidFill>
                  <a:srgbClr val="EEECE1">
                    <a:lumMod val="10000"/>
                  </a:srgbClr>
                </a:solidFill>
              </a:rPr>
              <a:t>2906418_1</a:t>
            </a:r>
            <a:endParaRPr lang="en-US" sz="900">
              <a:solidFill>
                <a:srgbClr val="EEECE1">
                  <a:lumMod val="10000"/>
                </a:srgbClr>
              </a:solidFill>
            </a:endParaRPr>
          </a:p>
        </p:txBody>
      </p:sp>
      <p:sp>
        <p:nvSpPr>
          <p:cNvPr id="6" name="Slide Number Placeholder 5"/>
          <p:cNvSpPr>
            <a:spLocks noGrp="1"/>
          </p:cNvSpPr>
          <p:nvPr>
            <p:ph type="sldNum" sz="quarter" idx="12"/>
          </p:nvPr>
        </p:nvSpPr>
        <p:spPr/>
        <p:txBody>
          <a:bodyPr/>
          <a:lstStyle/>
          <a:p>
            <a:fld id="{3EA74849-DAE2-2C4E-8A30-A8C3411AC971}" type="slidenum">
              <a:rPr lang="en-US" smtClean="0">
                <a:solidFill>
                  <a:srgbClr val="EEECE1">
                    <a:lumMod val="10000"/>
                  </a:srgbClr>
                </a:solidFill>
              </a:rPr>
              <a:pPr/>
              <a:t>11</a:t>
            </a:fld>
            <a:endParaRPr lang="en-US">
              <a:solidFill>
                <a:srgbClr val="EEECE1">
                  <a:lumMod val="10000"/>
                </a:srgbClr>
              </a:solidFill>
            </a:endParaRPr>
          </a:p>
        </p:txBody>
      </p:sp>
    </p:spTree>
    <p:extLst>
      <p:ext uri="{BB962C8B-B14F-4D97-AF65-F5344CB8AC3E}">
        <p14:creationId xmlns:p14="http://schemas.microsoft.com/office/powerpoint/2010/main" val="2008352677"/>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z="900" smtClean="0">
                <a:solidFill>
                  <a:srgbClr val="EEECE1">
                    <a:lumMod val="10000"/>
                  </a:srgbClr>
                </a:solidFill>
              </a:rPr>
              <a:t>2906418_1</a:t>
            </a:r>
            <a:endParaRPr lang="en-US" sz="900">
              <a:solidFill>
                <a:srgbClr val="EEECE1">
                  <a:lumMod val="10000"/>
                </a:srgbClr>
              </a:solidFill>
            </a:endParaRPr>
          </a:p>
        </p:txBody>
      </p:sp>
      <p:sp>
        <p:nvSpPr>
          <p:cNvPr id="6" name="Slide Number Placeholder 5"/>
          <p:cNvSpPr>
            <a:spLocks noGrp="1"/>
          </p:cNvSpPr>
          <p:nvPr>
            <p:ph type="sldNum" sz="quarter" idx="12"/>
          </p:nvPr>
        </p:nvSpPr>
        <p:spPr/>
        <p:txBody>
          <a:bodyPr/>
          <a:lstStyle/>
          <a:p>
            <a:fld id="{3EA74849-DAE2-2C4E-8A30-A8C3411AC971}" type="slidenum">
              <a:rPr lang="en-US" smtClean="0">
                <a:solidFill>
                  <a:srgbClr val="EEECE1">
                    <a:lumMod val="10000"/>
                  </a:srgbClr>
                </a:solidFill>
              </a:rPr>
              <a:pPr/>
              <a:t>12</a:t>
            </a:fld>
            <a:endParaRPr lang="en-US">
              <a:solidFill>
                <a:srgbClr val="EEECE1">
                  <a:lumMod val="10000"/>
                </a:srgbClr>
              </a:solidFill>
            </a:endParaRPr>
          </a:p>
        </p:txBody>
      </p:sp>
      <p:sp>
        <p:nvSpPr>
          <p:cNvPr id="8" name="Rectangle 2"/>
          <p:cNvSpPr>
            <a:spLocks noChangeArrowheads="1"/>
          </p:cNvSpPr>
          <p:nvPr/>
        </p:nvSpPr>
        <p:spPr bwMode="auto">
          <a:xfrm>
            <a:off x="2090738" y="33147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Content Placeholder 2"/>
          <p:cNvSpPr>
            <a:spLocks noGrp="1"/>
          </p:cNvSpPr>
          <p:nvPr>
            <p:ph sz="quarter" idx="4"/>
          </p:nvPr>
        </p:nvSpPr>
        <p:spPr>
          <a:xfrm>
            <a:off x="545566" y="1175657"/>
            <a:ext cx="7998359" cy="5033041"/>
          </a:xfrm>
          <a:ln>
            <a:solidFill>
              <a:schemeClr val="bg2">
                <a:lumMod val="10000"/>
              </a:schemeClr>
            </a:solidFill>
          </a:ln>
        </p:spPr>
        <p:txBody>
          <a:bodyPr/>
          <a:lstStyle/>
          <a:p>
            <a:pPr lvl="0" algn="l">
              <a:spcBef>
                <a:spcPts val="0"/>
              </a:spcBef>
              <a:spcAft>
                <a:spcPts val="1200"/>
              </a:spcAft>
            </a:pPr>
            <a:r>
              <a:rPr lang="en-US" sz="1000" dirty="0">
                <a:solidFill>
                  <a:srgbClr val="000000"/>
                </a:solidFill>
                <a:latin typeface="Calibri"/>
                <a:ea typeface="Times New Roman"/>
                <a:cs typeface="Times New Roman"/>
              </a:rPr>
              <a:t> </a:t>
            </a:r>
            <a:endParaRPr lang="en-US" sz="1100" dirty="0">
              <a:solidFill>
                <a:srgbClr val="000000"/>
              </a:solidFill>
              <a:ea typeface="Times New Roman"/>
              <a:cs typeface="Calibri" panose="020F0502020204030204" pitchFamily="34" charset="0"/>
            </a:endParaRPr>
          </a:p>
          <a:p>
            <a:pPr marL="342900" lvl="0" indent="-342900">
              <a:spcBef>
                <a:spcPts val="0"/>
              </a:spcBef>
              <a:spcAft>
                <a:spcPts val="1200"/>
              </a:spcAft>
              <a:buFont typeface="+mj-lt"/>
              <a:buAutoNum type="arabicParenR"/>
            </a:pPr>
            <a:r>
              <a:rPr lang="en-US" sz="1900" dirty="0">
                <a:solidFill>
                  <a:srgbClr val="000000"/>
                </a:solidFill>
                <a:ea typeface="Times New Roman"/>
                <a:cs typeface="Calibri" panose="020F0502020204030204" pitchFamily="34" charset="0"/>
              </a:rPr>
              <a:t>A list of all instances in which an employee was disciplined for a violation of the no-fireworks rule (Plant Rule #16) since it went into effect.  Include instances involving supervisors and management.</a:t>
            </a:r>
          </a:p>
          <a:p>
            <a:pPr marL="342900" lvl="0" indent="-342900">
              <a:spcBef>
                <a:spcPts val="0"/>
              </a:spcBef>
              <a:spcAft>
                <a:spcPts val="1200"/>
              </a:spcAft>
              <a:buFont typeface="+mj-lt"/>
              <a:buAutoNum type="arabicParenR"/>
            </a:pPr>
            <a:r>
              <a:rPr lang="en-US" sz="1900" dirty="0">
                <a:solidFill>
                  <a:srgbClr val="000000"/>
                </a:solidFill>
                <a:ea typeface="Times New Roman"/>
                <a:cs typeface="Calibri" panose="020F0502020204030204" pitchFamily="34" charset="0"/>
              </a:rPr>
              <a:t>A list of all instances in which the Company was aware or learned of a violation of Plant Rule #16, but the employee was not disciplined, since it went into effect.  Include instances involving supervisors and management.</a:t>
            </a:r>
          </a:p>
          <a:p>
            <a:pPr marL="342900" lvl="0" indent="-342900">
              <a:spcBef>
                <a:spcPts val="0"/>
              </a:spcBef>
              <a:spcAft>
                <a:spcPts val="1200"/>
              </a:spcAft>
              <a:buFont typeface="+mj-lt"/>
              <a:buAutoNum type="arabicParenR"/>
              <a:defRPr/>
            </a:pPr>
            <a:r>
              <a:rPr lang="en-US" sz="1800" dirty="0">
                <a:solidFill>
                  <a:srgbClr val="EEECE1">
                    <a:lumMod val="10000"/>
                  </a:srgbClr>
                </a:solidFill>
                <a:cs typeface="Calibri" panose="020F0502020204030204" pitchFamily="34" charset="0"/>
              </a:rPr>
              <a:t>Payroll or timeclock records for all employees who worked on June 21.</a:t>
            </a:r>
          </a:p>
          <a:p>
            <a:pPr marL="342900" lvl="0" indent="-342900">
              <a:spcBef>
                <a:spcPts val="0"/>
              </a:spcBef>
              <a:spcAft>
                <a:spcPts val="1200"/>
              </a:spcAft>
              <a:buFont typeface="+mj-lt"/>
              <a:buAutoNum type="arabicParenR"/>
            </a:pPr>
            <a:r>
              <a:rPr lang="en-US" sz="1900" dirty="0">
                <a:solidFill>
                  <a:srgbClr val="000000"/>
                </a:solidFill>
                <a:ea typeface="Times New Roman"/>
                <a:cs typeface="Calibri" panose="020F0502020204030204" pitchFamily="34" charset="0"/>
              </a:rPr>
              <a:t>Witness statements from anyone who </a:t>
            </a:r>
            <a:r>
              <a:rPr lang="en-US" sz="1900" dirty="0" smtClean="0">
                <a:solidFill>
                  <a:srgbClr val="000000"/>
                </a:solidFill>
                <a:ea typeface="Times New Roman"/>
                <a:cs typeface="Calibri" panose="020F0502020204030204" pitchFamily="34" charset="0"/>
              </a:rPr>
              <a:t>was </a:t>
            </a:r>
            <a:r>
              <a:rPr lang="en-US" sz="1900" dirty="0">
                <a:solidFill>
                  <a:srgbClr val="000000"/>
                </a:solidFill>
                <a:ea typeface="Times New Roman"/>
                <a:cs typeface="Calibri" panose="020F0502020204030204" pitchFamily="34" charset="0"/>
              </a:rPr>
              <a:t>a witness in the Company’s investigation that led to the decision to terminate Hannah Chang.</a:t>
            </a:r>
          </a:p>
          <a:p>
            <a:pPr marL="342900" lvl="0" indent="-342900">
              <a:spcBef>
                <a:spcPts val="0"/>
              </a:spcBef>
              <a:spcAft>
                <a:spcPts val="1200"/>
              </a:spcAft>
              <a:buFont typeface="+mj-lt"/>
              <a:buAutoNum type="arabicParenR"/>
            </a:pPr>
            <a:r>
              <a:rPr lang="en-US" sz="1900" dirty="0">
                <a:solidFill>
                  <a:srgbClr val="000000"/>
                </a:solidFill>
                <a:ea typeface="Times New Roman"/>
                <a:cs typeface="Calibri" panose="020F0502020204030204" pitchFamily="34" charset="0"/>
              </a:rPr>
              <a:t>Notes from interviews of witnesses.</a:t>
            </a:r>
          </a:p>
          <a:p>
            <a:pPr lvl="0">
              <a:spcBef>
                <a:spcPts val="0"/>
              </a:spcBef>
              <a:spcAft>
                <a:spcPts val="1200"/>
              </a:spcAft>
            </a:pPr>
            <a:r>
              <a:rPr lang="en-US" sz="1900" smtClean="0">
                <a:solidFill>
                  <a:srgbClr val="000000"/>
                </a:solidFill>
                <a:ea typeface="Times New Roman"/>
                <a:cs typeface="Calibri" panose="020F0502020204030204" pitchFamily="34" charset="0"/>
              </a:rPr>
              <a:t>I </a:t>
            </a:r>
            <a:r>
              <a:rPr lang="en-US" sz="1900" dirty="0" smtClean="0">
                <a:solidFill>
                  <a:srgbClr val="000000"/>
                </a:solidFill>
                <a:ea typeface="Times New Roman"/>
                <a:cs typeface="Calibri" panose="020F0502020204030204" pitchFamily="34" charset="0"/>
              </a:rPr>
              <a:t>must receive all of this information before we hold a grievance meeting.</a:t>
            </a:r>
          </a:p>
          <a:p>
            <a:pPr fontAlgn="t"/>
            <a:r>
              <a:rPr lang="en-US" dirty="0"/>
              <a:t> </a:t>
            </a:r>
            <a:endParaRPr lang="en-US" sz="1900" dirty="0"/>
          </a:p>
          <a:p>
            <a:pPr marL="342900" indent="-342900" fontAlgn="t">
              <a:spcBef>
                <a:spcPts val="0"/>
              </a:spcBef>
              <a:spcAft>
                <a:spcPts val="1200"/>
              </a:spcAft>
            </a:pPr>
            <a:endParaRPr lang="en-US" sz="1900" dirty="0"/>
          </a:p>
          <a:p>
            <a:pPr>
              <a:spcBef>
                <a:spcPts val="0"/>
              </a:spcBef>
              <a:spcAft>
                <a:spcPts val="1200"/>
              </a:spcAft>
            </a:pPr>
            <a:endParaRPr lang="en-US" dirty="0"/>
          </a:p>
        </p:txBody>
      </p:sp>
    </p:spTree>
    <p:extLst>
      <p:ext uri="{BB962C8B-B14F-4D97-AF65-F5344CB8AC3E}">
        <p14:creationId xmlns:p14="http://schemas.microsoft.com/office/powerpoint/2010/main" val="2993698608"/>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57200" y="1289957"/>
            <a:ext cx="8368393" cy="5094513"/>
          </a:xfrm>
        </p:spPr>
        <p:txBody>
          <a:bodyPr/>
          <a:lstStyle/>
          <a:p>
            <a:pPr lvl="0" algn="ctr">
              <a:spcBef>
                <a:spcPct val="0"/>
              </a:spcBef>
            </a:pPr>
            <a:r>
              <a:rPr lang="en-US" b="1" dirty="0" smtClean="0">
                <a:solidFill>
                  <a:srgbClr val="EEECE1">
                    <a:lumMod val="10000"/>
                  </a:srgbClr>
                </a:solidFill>
                <a:ea typeface="Times New Roman"/>
              </a:rPr>
              <a:t>Question #1</a:t>
            </a:r>
          </a:p>
          <a:p>
            <a:pPr algn="just">
              <a:spcBef>
                <a:spcPts val="300"/>
              </a:spcBef>
              <a:spcAft>
                <a:spcPts val="300"/>
              </a:spcAft>
            </a:pPr>
            <a:endParaRPr lang="en-US" dirty="0">
              <a:solidFill>
                <a:srgbClr val="EEECE1">
                  <a:lumMod val="10000"/>
                </a:srgbClr>
              </a:solidFill>
              <a:ea typeface="Times New Roman"/>
            </a:endParaRPr>
          </a:p>
          <a:p>
            <a:pPr algn="just">
              <a:spcBef>
                <a:spcPts val="300"/>
              </a:spcBef>
              <a:spcAft>
                <a:spcPts val="300"/>
              </a:spcAft>
            </a:pPr>
            <a:r>
              <a:rPr lang="en-US" dirty="0" smtClean="0">
                <a:solidFill>
                  <a:srgbClr val="EEECE1">
                    <a:lumMod val="10000"/>
                  </a:srgbClr>
                </a:solidFill>
                <a:ea typeface="Times New Roman"/>
              </a:rPr>
              <a:t>Put yourself in Marcus Gonzalez’ shoes.  Chang was terminated on June 22.  The grievance was filed on July 11. The contract states that a grievance must be filed “within ten working days of the occurrence.”  The Union missed the deadline for filing a grievance.</a:t>
            </a:r>
          </a:p>
          <a:p>
            <a:pPr algn="just">
              <a:spcBef>
                <a:spcPts val="300"/>
              </a:spcBef>
              <a:spcAft>
                <a:spcPts val="300"/>
              </a:spcAft>
            </a:pPr>
            <a:endParaRPr lang="en-US" dirty="0">
              <a:solidFill>
                <a:srgbClr val="EEECE1">
                  <a:lumMod val="10000"/>
                </a:srgbClr>
              </a:solidFill>
              <a:ea typeface="Times New Roman"/>
            </a:endParaRPr>
          </a:p>
          <a:p>
            <a:pPr algn="just">
              <a:spcBef>
                <a:spcPts val="300"/>
              </a:spcBef>
              <a:spcAft>
                <a:spcPts val="300"/>
              </a:spcAft>
            </a:pPr>
            <a:r>
              <a:rPr lang="en-US" dirty="0" smtClean="0">
                <a:solidFill>
                  <a:srgbClr val="EEECE1">
                    <a:lumMod val="10000"/>
                  </a:srgbClr>
                </a:solidFill>
                <a:ea typeface="Times New Roman"/>
              </a:rPr>
              <a:t>How do you respond to union representative Ursula Robinson’s request to schedule a grievance meeting?</a:t>
            </a:r>
          </a:p>
          <a:p>
            <a:pPr algn="just">
              <a:spcBef>
                <a:spcPts val="300"/>
              </a:spcBef>
              <a:spcAft>
                <a:spcPts val="300"/>
              </a:spcAft>
            </a:pPr>
            <a:r>
              <a:rPr lang="en-US" dirty="0">
                <a:solidFill>
                  <a:srgbClr val="EEECE1">
                    <a:lumMod val="10000"/>
                  </a:srgbClr>
                </a:solidFill>
                <a:ea typeface="Times New Roman"/>
              </a:rPr>
              <a:t> </a:t>
            </a:r>
            <a:r>
              <a:rPr lang="en-US" dirty="0" smtClean="0">
                <a:solidFill>
                  <a:srgbClr val="EEECE1">
                    <a:lumMod val="10000"/>
                  </a:srgbClr>
                </a:solidFill>
                <a:ea typeface="Times New Roman"/>
              </a:rPr>
              <a:t>      </a:t>
            </a:r>
            <a:r>
              <a:rPr lang="en-US" i="1" dirty="0" smtClean="0">
                <a:solidFill>
                  <a:srgbClr val="EEECE1">
                    <a:lumMod val="10000"/>
                  </a:srgbClr>
                </a:solidFill>
                <a:ea typeface="Times New Roman"/>
              </a:rPr>
              <a:t>See next slide.  </a:t>
            </a:r>
            <a:endParaRPr lang="en-US" dirty="0" smtClean="0">
              <a:solidFill>
                <a:srgbClr val="EEECE1">
                  <a:lumMod val="10000"/>
                </a:srgbClr>
              </a:solidFill>
              <a:ea typeface="Times New Roman"/>
            </a:endParaRPr>
          </a:p>
          <a:p>
            <a:pPr lvl="0" algn="just">
              <a:spcBef>
                <a:spcPct val="0"/>
              </a:spcBef>
            </a:pPr>
            <a:endParaRPr lang="en-US" dirty="0" smtClean="0">
              <a:solidFill>
                <a:srgbClr val="EEECE1">
                  <a:lumMod val="10000"/>
                </a:srgbClr>
              </a:solidFill>
              <a:ea typeface="Times New Roman"/>
            </a:endParaRPr>
          </a:p>
          <a:p>
            <a:endParaRPr lang="en-US" dirty="0">
              <a:solidFill>
                <a:schemeClr val="bg2">
                  <a:lumMod val="10000"/>
                </a:schemeClr>
              </a:solidFill>
            </a:endParaRPr>
          </a:p>
        </p:txBody>
      </p:sp>
      <p:sp>
        <p:nvSpPr>
          <p:cNvPr id="4" name="Date Placeholder 3"/>
          <p:cNvSpPr>
            <a:spLocks noGrp="1"/>
          </p:cNvSpPr>
          <p:nvPr>
            <p:ph type="dt" sz="half" idx="10"/>
          </p:nvPr>
        </p:nvSpPr>
        <p:spPr/>
        <p:txBody>
          <a:bodyPr/>
          <a:lstStyle/>
          <a:p>
            <a:r>
              <a:rPr lang="en-US" sz="900" smtClean="0">
                <a:solidFill>
                  <a:srgbClr val="EEECE1">
                    <a:lumMod val="10000"/>
                  </a:srgbClr>
                </a:solidFill>
              </a:rPr>
              <a:t>2906418_1</a:t>
            </a:r>
            <a:endParaRPr lang="en-US" sz="900">
              <a:solidFill>
                <a:srgbClr val="EEECE1">
                  <a:lumMod val="10000"/>
                </a:srgbClr>
              </a:solidFill>
            </a:endParaRPr>
          </a:p>
        </p:txBody>
      </p:sp>
      <p:sp>
        <p:nvSpPr>
          <p:cNvPr id="6" name="Slide Number Placeholder 5"/>
          <p:cNvSpPr>
            <a:spLocks noGrp="1"/>
          </p:cNvSpPr>
          <p:nvPr>
            <p:ph type="sldNum" sz="quarter" idx="12"/>
          </p:nvPr>
        </p:nvSpPr>
        <p:spPr/>
        <p:txBody>
          <a:bodyPr/>
          <a:lstStyle/>
          <a:p>
            <a:fld id="{3EA74849-DAE2-2C4E-8A30-A8C3411AC971}" type="slidenum">
              <a:rPr lang="en-US" smtClean="0">
                <a:solidFill>
                  <a:srgbClr val="EEECE1">
                    <a:lumMod val="10000"/>
                  </a:srgbClr>
                </a:solidFill>
              </a:rPr>
              <a:pPr/>
              <a:t>13</a:t>
            </a:fld>
            <a:endParaRPr lang="en-US">
              <a:solidFill>
                <a:srgbClr val="EEECE1">
                  <a:lumMod val="10000"/>
                </a:srgbClr>
              </a:solidFill>
            </a:endParaRPr>
          </a:p>
        </p:txBody>
      </p:sp>
      <p:cxnSp>
        <p:nvCxnSpPr>
          <p:cNvPr id="5" name="Straight Arrow Connector 4"/>
          <p:cNvCxnSpPr/>
          <p:nvPr/>
        </p:nvCxnSpPr>
        <p:spPr>
          <a:xfrm flipV="1">
            <a:off x="2792896" y="5148470"/>
            <a:ext cx="1013791" cy="993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44082237"/>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57200" y="1289957"/>
            <a:ext cx="8368393" cy="5094513"/>
          </a:xfrm>
        </p:spPr>
        <p:txBody>
          <a:bodyPr>
            <a:normAutofit fontScale="92500"/>
          </a:bodyPr>
          <a:lstStyle/>
          <a:p>
            <a:pPr lvl="0" algn="ctr">
              <a:spcBef>
                <a:spcPct val="0"/>
              </a:spcBef>
            </a:pPr>
            <a:r>
              <a:rPr lang="en-US" b="1" dirty="0" smtClean="0">
                <a:solidFill>
                  <a:srgbClr val="EEECE1">
                    <a:lumMod val="10000"/>
                  </a:srgbClr>
                </a:solidFill>
                <a:ea typeface="Times New Roman"/>
              </a:rPr>
              <a:t>Question #1</a:t>
            </a:r>
          </a:p>
          <a:p>
            <a:pPr algn="just">
              <a:spcBef>
                <a:spcPts val="300"/>
              </a:spcBef>
              <a:spcAft>
                <a:spcPts val="300"/>
              </a:spcAft>
            </a:pPr>
            <a:endParaRPr lang="en-US" dirty="0">
              <a:solidFill>
                <a:srgbClr val="EEECE1">
                  <a:lumMod val="10000"/>
                </a:srgbClr>
              </a:solidFill>
              <a:ea typeface="Times New Roman"/>
            </a:endParaRPr>
          </a:p>
          <a:p>
            <a:pPr algn="just">
              <a:spcBef>
                <a:spcPts val="300"/>
              </a:spcBef>
              <a:spcAft>
                <a:spcPts val="300"/>
              </a:spcAft>
            </a:pPr>
            <a:r>
              <a:rPr lang="en-US" dirty="0" smtClean="0">
                <a:solidFill>
                  <a:srgbClr val="EEECE1">
                    <a:lumMod val="10000"/>
                  </a:srgbClr>
                </a:solidFill>
                <a:ea typeface="Times New Roman"/>
              </a:rPr>
              <a:t>How do you respond to union representative Ursula Robinson’s request to schedule a grievance meeting?</a:t>
            </a:r>
          </a:p>
          <a:p>
            <a:pPr marL="457200" indent="-457200" algn="just">
              <a:spcBef>
                <a:spcPts val="300"/>
              </a:spcBef>
              <a:spcAft>
                <a:spcPts val="300"/>
              </a:spcAft>
              <a:buFont typeface="+mj-lt"/>
              <a:buAutoNum type="alphaLcParenR"/>
            </a:pPr>
            <a:r>
              <a:rPr lang="en-US" dirty="0" smtClean="0">
                <a:solidFill>
                  <a:srgbClr val="EEECE1">
                    <a:lumMod val="10000"/>
                  </a:srgbClr>
                </a:solidFill>
                <a:ea typeface="Times New Roman"/>
              </a:rPr>
              <a:t>“Ursula, You missed the deadline for filing the grievance.  I decline your request to schedule a grievance meeting.  Have a nice day.  </a:t>
            </a:r>
            <a:r>
              <a:rPr lang="en-US" dirty="0" smtClean="0">
                <a:solidFill>
                  <a:srgbClr val="EEECE1">
                    <a:lumMod val="10000"/>
                  </a:srgbClr>
                </a:solidFill>
                <a:ea typeface="Times New Roman"/>
                <a:sym typeface="Wingdings" panose="05000000000000000000" pitchFamily="2" charset="2"/>
              </a:rPr>
              <a:t>”</a:t>
            </a:r>
          </a:p>
          <a:p>
            <a:pPr marL="457200" indent="-457200" algn="just">
              <a:spcBef>
                <a:spcPts val="300"/>
              </a:spcBef>
              <a:spcAft>
                <a:spcPts val="300"/>
              </a:spcAft>
              <a:buFont typeface="+mj-lt"/>
              <a:buAutoNum type="alphaLcParenR"/>
            </a:pPr>
            <a:r>
              <a:rPr lang="en-US" dirty="0" smtClean="0">
                <a:solidFill>
                  <a:srgbClr val="EEECE1">
                    <a:lumMod val="10000"/>
                  </a:srgbClr>
                </a:solidFill>
                <a:ea typeface="Times New Roman"/>
                <a:sym typeface="Wingdings" panose="05000000000000000000" pitchFamily="2" charset="2"/>
              </a:rPr>
              <a:t>“Ursula, It seems to me that you missed the deadline for filing a grievance.  However, as a professional courtesy, I am agreeable to meeting to discuss this grievance.  I’m available as follows – ______.”</a:t>
            </a:r>
          </a:p>
          <a:p>
            <a:pPr marL="457200" indent="-457200" algn="just">
              <a:spcBef>
                <a:spcPts val="300"/>
              </a:spcBef>
              <a:spcAft>
                <a:spcPts val="300"/>
              </a:spcAft>
              <a:buFont typeface="+mj-lt"/>
              <a:buAutoNum type="alphaLcParenR"/>
            </a:pPr>
            <a:r>
              <a:rPr lang="en-US" dirty="0" smtClean="0">
                <a:solidFill>
                  <a:srgbClr val="EEECE1">
                    <a:lumMod val="10000"/>
                  </a:srgbClr>
                </a:solidFill>
                <a:ea typeface="Times New Roman"/>
                <a:sym typeface="Wingdings" panose="05000000000000000000" pitchFamily="2" charset="2"/>
              </a:rPr>
              <a:t>“Ursula, I would </a:t>
            </a:r>
            <a:r>
              <a:rPr lang="en-US" i="1" dirty="0" smtClean="0">
                <a:solidFill>
                  <a:srgbClr val="EEECE1">
                    <a:lumMod val="10000"/>
                  </a:srgbClr>
                </a:solidFill>
                <a:ea typeface="Times New Roman"/>
                <a:sym typeface="Wingdings" panose="05000000000000000000" pitchFamily="2" charset="2"/>
              </a:rPr>
              <a:t>love </a:t>
            </a:r>
            <a:r>
              <a:rPr lang="en-US" dirty="0" smtClean="0">
                <a:solidFill>
                  <a:srgbClr val="EEECE1">
                    <a:lumMod val="10000"/>
                  </a:srgbClr>
                </a:solidFill>
                <a:ea typeface="Times New Roman"/>
                <a:sym typeface="Wingdings" panose="05000000000000000000" pitchFamily="2" charset="2"/>
              </a:rPr>
              <a:t>to meet you to discuss this grievance.  Just name the date and time, and I will move </a:t>
            </a:r>
            <a:r>
              <a:rPr lang="en-US" i="1" dirty="0" smtClean="0">
                <a:solidFill>
                  <a:srgbClr val="EEECE1">
                    <a:lumMod val="10000"/>
                  </a:srgbClr>
                </a:solidFill>
                <a:ea typeface="Times New Roman"/>
                <a:sym typeface="Wingdings" panose="05000000000000000000" pitchFamily="2" charset="2"/>
              </a:rPr>
              <a:t>anything </a:t>
            </a:r>
            <a:r>
              <a:rPr lang="en-US" dirty="0" smtClean="0">
                <a:solidFill>
                  <a:srgbClr val="EEECE1">
                    <a:lumMod val="10000"/>
                  </a:srgbClr>
                </a:solidFill>
                <a:ea typeface="Times New Roman"/>
                <a:sym typeface="Wingdings" panose="05000000000000000000" pitchFamily="2" charset="2"/>
              </a:rPr>
              <a:t>on my calendar for this.”</a:t>
            </a:r>
            <a:endParaRPr lang="en-US" dirty="0" smtClean="0">
              <a:solidFill>
                <a:srgbClr val="EEECE1">
                  <a:lumMod val="10000"/>
                </a:srgbClr>
              </a:solidFill>
              <a:ea typeface="Times New Roman"/>
            </a:endParaRPr>
          </a:p>
          <a:p>
            <a:pPr algn="just">
              <a:spcBef>
                <a:spcPts val="300"/>
              </a:spcBef>
              <a:spcAft>
                <a:spcPts val="300"/>
              </a:spcAft>
            </a:pPr>
            <a:r>
              <a:rPr lang="en-US" dirty="0">
                <a:solidFill>
                  <a:srgbClr val="EEECE1">
                    <a:lumMod val="10000"/>
                  </a:srgbClr>
                </a:solidFill>
                <a:ea typeface="Times New Roman"/>
              </a:rPr>
              <a:t> </a:t>
            </a:r>
            <a:r>
              <a:rPr lang="en-US" dirty="0" smtClean="0">
                <a:solidFill>
                  <a:srgbClr val="EEECE1">
                    <a:lumMod val="10000"/>
                  </a:srgbClr>
                </a:solidFill>
                <a:ea typeface="Times New Roman"/>
              </a:rPr>
              <a:t>      </a:t>
            </a:r>
          </a:p>
          <a:p>
            <a:pPr lvl="0" algn="just">
              <a:spcBef>
                <a:spcPct val="0"/>
              </a:spcBef>
            </a:pPr>
            <a:endParaRPr lang="en-US" dirty="0" smtClean="0">
              <a:solidFill>
                <a:srgbClr val="EEECE1">
                  <a:lumMod val="10000"/>
                </a:srgbClr>
              </a:solidFill>
              <a:ea typeface="Times New Roman"/>
            </a:endParaRPr>
          </a:p>
          <a:p>
            <a:endParaRPr lang="en-US" dirty="0">
              <a:solidFill>
                <a:schemeClr val="bg2">
                  <a:lumMod val="10000"/>
                </a:schemeClr>
              </a:solidFill>
            </a:endParaRPr>
          </a:p>
        </p:txBody>
      </p:sp>
      <p:sp>
        <p:nvSpPr>
          <p:cNvPr id="4" name="Date Placeholder 3"/>
          <p:cNvSpPr>
            <a:spLocks noGrp="1"/>
          </p:cNvSpPr>
          <p:nvPr>
            <p:ph type="dt" sz="half" idx="10"/>
          </p:nvPr>
        </p:nvSpPr>
        <p:spPr/>
        <p:txBody>
          <a:bodyPr/>
          <a:lstStyle/>
          <a:p>
            <a:r>
              <a:rPr lang="en-US" sz="900" smtClean="0">
                <a:solidFill>
                  <a:srgbClr val="EEECE1">
                    <a:lumMod val="10000"/>
                  </a:srgbClr>
                </a:solidFill>
              </a:rPr>
              <a:t>2906418_1</a:t>
            </a:r>
            <a:endParaRPr lang="en-US" sz="900">
              <a:solidFill>
                <a:srgbClr val="EEECE1">
                  <a:lumMod val="10000"/>
                </a:srgbClr>
              </a:solidFill>
            </a:endParaRPr>
          </a:p>
        </p:txBody>
      </p:sp>
      <p:sp>
        <p:nvSpPr>
          <p:cNvPr id="6" name="Slide Number Placeholder 5"/>
          <p:cNvSpPr>
            <a:spLocks noGrp="1"/>
          </p:cNvSpPr>
          <p:nvPr>
            <p:ph type="sldNum" sz="quarter" idx="12"/>
          </p:nvPr>
        </p:nvSpPr>
        <p:spPr/>
        <p:txBody>
          <a:bodyPr/>
          <a:lstStyle/>
          <a:p>
            <a:fld id="{3EA74849-DAE2-2C4E-8A30-A8C3411AC971}" type="slidenum">
              <a:rPr lang="en-US" smtClean="0">
                <a:solidFill>
                  <a:srgbClr val="EEECE1">
                    <a:lumMod val="10000"/>
                  </a:srgbClr>
                </a:solidFill>
              </a:rPr>
              <a:pPr/>
              <a:t>14</a:t>
            </a:fld>
            <a:endParaRPr lang="en-US">
              <a:solidFill>
                <a:srgbClr val="EEECE1">
                  <a:lumMod val="10000"/>
                </a:srgbClr>
              </a:solidFill>
            </a:endParaRPr>
          </a:p>
        </p:txBody>
      </p:sp>
    </p:spTree>
    <p:extLst>
      <p:ext uri="{BB962C8B-B14F-4D97-AF65-F5344CB8AC3E}">
        <p14:creationId xmlns:p14="http://schemas.microsoft.com/office/powerpoint/2010/main" val="3176226225"/>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523876" y="1828799"/>
            <a:ext cx="8096249" cy="4555671"/>
          </a:xfrm>
          <a:ln>
            <a:solidFill>
              <a:schemeClr val="bg2">
                <a:lumMod val="10000"/>
              </a:schemeClr>
            </a:solidFill>
          </a:ln>
        </p:spPr>
        <p:txBody>
          <a:bodyPr>
            <a:normAutofit fontScale="92500" lnSpcReduction="10000"/>
          </a:bodyPr>
          <a:lstStyle/>
          <a:p>
            <a:pPr marL="342900" indent="-342900" algn="just">
              <a:spcBef>
                <a:spcPts val="1200"/>
              </a:spcBef>
            </a:pPr>
            <a:endParaRPr lang="en-US" sz="800" dirty="0" smtClean="0"/>
          </a:p>
          <a:p>
            <a:pPr marL="342900" indent="-342900" algn="just">
              <a:lnSpc>
                <a:spcPct val="110000"/>
              </a:lnSpc>
              <a:spcBef>
                <a:spcPts val="0"/>
              </a:spcBef>
              <a:spcAft>
                <a:spcPts val="1200"/>
              </a:spcAft>
            </a:pPr>
            <a:r>
              <a:rPr lang="en-US" sz="2200" dirty="0" smtClean="0"/>
              <a:t>1</a:t>
            </a:r>
            <a:r>
              <a:rPr lang="en-US" sz="2200" dirty="0"/>
              <a:t>)	A list of all instances in which an employee was disciplined for a violation of the no-fireworks rule (Plant Rule #16) since it went into effect.  Include instances involving supervisors and management</a:t>
            </a:r>
            <a:r>
              <a:rPr lang="en-US" sz="2200" dirty="0" smtClean="0"/>
              <a:t>.</a:t>
            </a:r>
          </a:p>
          <a:p>
            <a:pPr marL="342900" indent="-342900" algn="just">
              <a:lnSpc>
                <a:spcPct val="110000"/>
              </a:lnSpc>
              <a:spcBef>
                <a:spcPts val="0"/>
              </a:spcBef>
              <a:spcAft>
                <a:spcPts val="1200"/>
              </a:spcAft>
            </a:pPr>
            <a:r>
              <a:rPr lang="en-US" sz="2200" dirty="0" smtClean="0"/>
              <a:t>2</a:t>
            </a:r>
            <a:r>
              <a:rPr lang="en-US" sz="2200" dirty="0"/>
              <a:t>)	A list of all instances in which the Company </a:t>
            </a:r>
            <a:r>
              <a:rPr lang="en-US" sz="2200" dirty="0" smtClean="0"/>
              <a:t>was </a:t>
            </a:r>
            <a:r>
              <a:rPr lang="en-US" sz="2200" dirty="0"/>
              <a:t>aware or learned of a violation of Plant Rule #16, but the employee was not disciplined, since it went into effect.  Include instances involving supervisors and management.</a:t>
            </a:r>
          </a:p>
          <a:p>
            <a:pPr marL="342900" indent="-342900" algn="just">
              <a:lnSpc>
                <a:spcPct val="110000"/>
              </a:lnSpc>
              <a:spcBef>
                <a:spcPts val="0"/>
              </a:spcBef>
              <a:spcAft>
                <a:spcPts val="1200"/>
              </a:spcAft>
            </a:pPr>
            <a:r>
              <a:rPr lang="en-US" sz="2200" dirty="0"/>
              <a:t>3)	Payroll or timeclock records for all employees who worked on June 21.</a:t>
            </a:r>
          </a:p>
          <a:p>
            <a:pPr marL="342900" indent="-342900" algn="just">
              <a:lnSpc>
                <a:spcPct val="110000"/>
              </a:lnSpc>
              <a:spcBef>
                <a:spcPts val="0"/>
              </a:spcBef>
              <a:spcAft>
                <a:spcPts val="1200"/>
              </a:spcAft>
            </a:pPr>
            <a:r>
              <a:rPr lang="en-US" sz="2200" dirty="0"/>
              <a:t>4)	Witness statements from anyone who was a witness in the Company’s investigation that led to the decision to terminate </a:t>
            </a:r>
            <a:r>
              <a:rPr lang="en-US" sz="2200" dirty="0" smtClean="0"/>
              <a:t>Hannah </a:t>
            </a:r>
            <a:r>
              <a:rPr lang="en-US" sz="2200" dirty="0"/>
              <a:t>Chang.</a:t>
            </a:r>
          </a:p>
          <a:p>
            <a:pPr marL="342900" indent="-342900" algn="just">
              <a:lnSpc>
                <a:spcPct val="110000"/>
              </a:lnSpc>
              <a:spcBef>
                <a:spcPts val="0"/>
              </a:spcBef>
              <a:spcAft>
                <a:spcPts val="1200"/>
              </a:spcAft>
            </a:pPr>
            <a:r>
              <a:rPr lang="en-US" sz="2200" dirty="0"/>
              <a:t>5)	Notes from interviews of witnesses.</a:t>
            </a:r>
          </a:p>
          <a:p>
            <a:pPr algn="just">
              <a:spcBef>
                <a:spcPts val="1200"/>
              </a:spcBef>
            </a:pPr>
            <a:endParaRPr lang="en-US" sz="2000" dirty="0">
              <a:solidFill>
                <a:srgbClr val="EEECE1">
                  <a:lumMod val="10000"/>
                </a:srgbClr>
              </a:solidFill>
              <a:ea typeface="Times New Roman"/>
            </a:endParaRPr>
          </a:p>
          <a:p>
            <a:pPr algn="just">
              <a:spcBef>
                <a:spcPts val="300"/>
              </a:spcBef>
              <a:spcAft>
                <a:spcPts val="300"/>
              </a:spcAft>
            </a:pPr>
            <a:r>
              <a:rPr lang="en-US" dirty="0" smtClean="0">
                <a:solidFill>
                  <a:srgbClr val="EEECE1">
                    <a:lumMod val="10000"/>
                  </a:srgbClr>
                </a:solidFill>
                <a:ea typeface="Times New Roman"/>
              </a:rPr>
              <a:t>  </a:t>
            </a:r>
          </a:p>
          <a:p>
            <a:pPr lvl="0" algn="just">
              <a:spcBef>
                <a:spcPct val="0"/>
              </a:spcBef>
            </a:pPr>
            <a:endParaRPr lang="en-US" dirty="0" smtClean="0">
              <a:solidFill>
                <a:srgbClr val="EEECE1">
                  <a:lumMod val="10000"/>
                </a:srgbClr>
              </a:solidFill>
              <a:ea typeface="Times New Roman"/>
            </a:endParaRPr>
          </a:p>
          <a:p>
            <a:endParaRPr lang="en-US" dirty="0">
              <a:solidFill>
                <a:schemeClr val="bg2">
                  <a:lumMod val="10000"/>
                </a:schemeClr>
              </a:solidFill>
            </a:endParaRPr>
          </a:p>
        </p:txBody>
      </p:sp>
      <p:sp>
        <p:nvSpPr>
          <p:cNvPr id="4" name="Date Placeholder 3"/>
          <p:cNvSpPr>
            <a:spLocks noGrp="1"/>
          </p:cNvSpPr>
          <p:nvPr>
            <p:ph type="dt" sz="half" idx="10"/>
          </p:nvPr>
        </p:nvSpPr>
        <p:spPr/>
        <p:txBody>
          <a:bodyPr/>
          <a:lstStyle/>
          <a:p>
            <a:r>
              <a:rPr lang="en-US" sz="900" smtClean="0">
                <a:solidFill>
                  <a:srgbClr val="EEECE1">
                    <a:lumMod val="10000"/>
                  </a:srgbClr>
                </a:solidFill>
              </a:rPr>
              <a:t>2906418_1</a:t>
            </a:r>
            <a:endParaRPr lang="en-US" sz="900">
              <a:solidFill>
                <a:srgbClr val="EEECE1">
                  <a:lumMod val="10000"/>
                </a:srgbClr>
              </a:solidFill>
            </a:endParaRPr>
          </a:p>
        </p:txBody>
      </p:sp>
      <p:sp>
        <p:nvSpPr>
          <p:cNvPr id="6" name="Slide Number Placeholder 5"/>
          <p:cNvSpPr>
            <a:spLocks noGrp="1"/>
          </p:cNvSpPr>
          <p:nvPr>
            <p:ph type="sldNum" sz="quarter" idx="12"/>
          </p:nvPr>
        </p:nvSpPr>
        <p:spPr/>
        <p:txBody>
          <a:bodyPr/>
          <a:lstStyle/>
          <a:p>
            <a:fld id="{3EA74849-DAE2-2C4E-8A30-A8C3411AC971}" type="slidenum">
              <a:rPr lang="en-US" smtClean="0">
                <a:solidFill>
                  <a:srgbClr val="EEECE1">
                    <a:lumMod val="10000"/>
                  </a:srgbClr>
                </a:solidFill>
              </a:rPr>
              <a:pPr/>
              <a:t>15</a:t>
            </a:fld>
            <a:endParaRPr lang="en-US">
              <a:solidFill>
                <a:srgbClr val="EEECE1">
                  <a:lumMod val="10000"/>
                </a:srgbClr>
              </a:solidFill>
            </a:endParaRPr>
          </a:p>
        </p:txBody>
      </p:sp>
      <p:sp>
        <p:nvSpPr>
          <p:cNvPr id="3" name="Rectangle 2"/>
          <p:cNvSpPr/>
          <p:nvPr/>
        </p:nvSpPr>
        <p:spPr>
          <a:xfrm>
            <a:off x="457200" y="1052624"/>
            <a:ext cx="8324850" cy="684803"/>
          </a:xfrm>
          <a:prstGeom prst="rect">
            <a:avLst/>
          </a:prstGeom>
        </p:spPr>
        <p:txBody>
          <a:bodyPr wrap="square">
            <a:spAutoFit/>
          </a:bodyPr>
          <a:lstStyle/>
          <a:p>
            <a:pPr lvl="0" algn="ctr">
              <a:spcBef>
                <a:spcPct val="0"/>
              </a:spcBef>
            </a:pPr>
            <a:r>
              <a:rPr lang="en-US" b="1" dirty="0">
                <a:solidFill>
                  <a:srgbClr val="EEECE1">
                    <a:lumMod val="10000"/>
                  </a:srgbClr>
                </a:solidFill>
                <a:ea typeface="Times New Roman"/>
              </a:rPr>
              <a:t>Question #2</a:t>
            </a:r>
            <a:endParaRPr lang="en-US" dirty="0">
              <a:solidFill>
                <a:srgbClr val="EEECE1">
                  <a:lumMod val="10000"/>
                </a:srgbClr>
              </a:solidFill>
              <a:ea typeface="Times New Roman"/>
            </a:endParaRPr>
          </a:p>
          <a:p>
            <a:pPr algn="just">
              <a:spcBef>
                <a:spcPts val="300"/>
              </a:spcBef>
              <a:spcAft>
                <a:spcPts val="300"/>
              </a:spcAft>
            </a:pPr>
            <a:r>
              <a:rPr lang="en-US" dirty="0">
                <a:solidFill>
                  <a:srgbClr val="EEECE1">
                    <a:lumMod val="10000"/>
                  </a:srgbClr>
                </a:solidFill>
                <a:ea typeface="Times New Roman"/>
              </a:rPr>
              <a:t>How do you respond to the information request?</a:t>
            </a:r>
          </a:p>
        </p:txBody>
      </p:sp>
    </p:spTree>
    <p:extLst>
      <p:ext uri="{BB962C8B-B14F-4D97-AF65-F5344CB8AC3E}">
        <p14:creationId xmlns:p14="http://schemas.microsoft.com/office/powerpoint/2010/main" val="3516837270"/>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57200" y="1289957"/>
            <a:ext cx="8368393" cy="5094513"/>
          </a:xfrm>
        </p:spPr>
        <p:txBody>
          <a:bodyPr/>
          <a:lstStyle/>
          <a:p>
            <a:pPr marL="342900" indent="-342900" algn="just">
              <a:spcBef>
                <a:spcPts val="300"/>
              </a:spcBef>
              <a:spcAft>
                <a:spcPts val="300"/>
              </a:spcAft>
              <a:buFont typeface="Wingdings" panose="05000000000000000000" pitchFamily="2" charset="2"/>
              <a:buChar char="q"/>
            </a:pPr>
            <a:r>
              <a:rPr lang="en-US" b="1" dirty="0" smtClean="0">
                <a:solidFill>
                  <a:srgbClr val="0070C0"/>
                </a:solidFill>
                <a:ea typeface="Times New Roman"/>
              </a:rPr>
              <a:t>When </a:t>
            </a:r>
            <a:r>
              <a:rPr lang="en-US" b="1" dirty="0">
                <a:solidFill>
                  <a:srgbClr val="0070C0"/>
                </a:solidFill>
                <a:ea typeface="Times New Roman"/>
              </a:rPr>
              <a:t>should the </a:t>
            </a:r>
            <a:r>
              <a:rPr lang="en-US" b="1" dirty="0" smtClean="0">
                <a:solidFill>
                  <a:srgbClr val="0070C0"/>
                </a:solidFill>
                <a:ea typeface="Times New Roman"/>
              </a:rPr>
              <a:t>grievance </a:t>
            </a:r>
            <a:r>
              <a:rPr lang="en-US" b="1" dirty="0">
                <a:solidFill>
                  <a:srgbClr val="0070C0"/>
                </a:solidFill>
                <a:ea typeface="Times New Roman"/>
              </a:rPr>
              <a:t>meeting be held?</a:t>
            </a:r>
          </a:p>
          <a:p>
            <a:pPr lvl="0" algn="just">
              <a:spcBef>
                <a:spcPct val="0"/>
              </a:spcBef>
            </a:pPr>
            <a:endParaRPr lang="en-US" dirty="0" smtClean="0">
              <a:solidFill>
                <a:srgbClr val="EEECE1">
                  <a:lumMod val="10000"/>
                </a:srgbClr>
              </a:solidFill>
              <a:ea typeface="Times New Roman"/>
            </a:endParaRPr>
          </a:p>
          <a:p>
            <a:pPr marL="342900" lvl="0" indent="-342900" algn="just">
              <a:spcBef>
                <a:spcPct val="0"/>
              </a:spcBef>
              <a:buFont typeface="Wingdings" panose="05000000000000000000" pitchFamily="2" charset="2"/>
              <a:buChar char="v"/>
            </a:pPr>
            <a:r>
              <a:rPr lang="en-US" dirty="0" smtClean="0">
                <a:solidFill>
                  <a:srgbClr val="EEECE1">
                    <a:lumMod val="10000"/>
                  </a:srgbClr>
                </a:solidFill>
                <a:ea typeface="Times New Roman"/>
              </a:rPr>
              <a:t>Many contracts identify the time by which a grievance meeting is to be held.</a:t>
            </a:r>
          </a:p>
          <a:p>
            <a:pPr marL="1085850" lvl="1" indent="-342900" algn="just">
              <a:spcBef>
                <a:spcPct val="0"/>
              </a:spcBef>
              <a:buFont typeface="Wingdings" panose="05000000000000000000" pitchFamily="2" charset="2"/>
              <a:buChar char="ü"/>
            </a:pPr>
            <a:r>
              <a:rPr lang="en-US" dirty="0" smtClean="0">
                <a:solidFill>
                  <a:srgbClr val="EEECE1">
                    <a:lumMod val="10000"/>
                  </a:srgbClr>
                </a:solidFill>
                <a:ea typeface="Times New Roman"/>
              </a:rPr>
              <a:t>However, it is the Union’s grievance, and therefore it is the Union’s obligation to push it forward.</a:t>
            </a:r>
          </a:p>
          <a:p>
            <a:pPr marL="1085850" lvl="1" indent="-342900" algn="just">
              <a:spcBef>
                <a:spcPct val="0"/>
              </a:spcBef>
              <a:buFont typeface="Wingdings" panose="05000000000000000000" pitchFamily="2" charset="2"/>
              <a:buChar char="ü"/>
            </a:pPr>
            <a:r>
              <a:rPr lang="en-US" dirty="0" smtClean="0">
                <a:solidFill>
                  <a:srgbClr val="EEECE1">
                    <a:lumMod val="10000"/>
                  </a:srgbClr>
                </a:solidFill>
                <a:ea typeface="Times New Roman"/>
              </a:rPr>
              <a:t>The Employer is not going to lose a grievance because a grievance meeting is held on an agreed-upon date a couple of days “late.”  </a:t>
            </a:r>
          </a:p>
          <a:p>
            <a:pPr marL="1085850" lvl="1" indent="-342900" algn="just">
              <a:spcBef>
                <a:spcPct val="0"/>
              </a:spcBef>
              <a:buFont typeface="Wingdings" panose="05000000000000000000" pitchFamily="2" charset="2"/>
              <a:buChar char="ü"/>
            </a:pPr>
            <a:r>
              <a:rPr lang="en-US" dirty="0" smtClean="0">
                <a:solidFill>
                  <a:srgbClr val="EEECE1">
                    <a:lumMod val="10000"/>
                  </a:srgbClr>
                </a:solidFill>
                <a:ea typeface="Times New Roman"/>
              </a:rPr>
              <a:t>Often the Union will make an information request, and will want to receive and review the requested information before the grievance meeting.  This is reasonable, and also helpful to management.</a:t>
            </a:r>
            <a:endParaRPr lang="en-US" dirty="0">
              <a:solidFill>
                <a:srgbClr val="EEECE1">
                  <a:lumMod val="10000"/>
                </a:srgbClr>
              </a:solidFill>
              <a:ea typeface="Times New Roman"/>
            </a:endParaRPr>
          </a:p>
          <a:p>
            <a:pPr lvl="0" algn="just">
              <a:spcBef>
                <a:spcPct val="0"/>
              </a:spcBef>
            </a:pPr>
            <a:endParaRPr lang="en-US" dirty="0" smtClean="0">
              <a:solidFill>
                <a:srgbClr val="EEECE1">
                  <a:lumMod val="10000"/>
                </a:srgbClr>
              </a:solidFill>
              <a:ea typeface="Times New Roman"/>
            </a:endParaRPr>
          </a:p>
          <a:p>
            <a:endParaRPr lang="en-US" dirty="0">
              <a:solidFill>
                <a:schemeClr val="bg2">
                  <a:lumMod val="10000"/>
                </a:schemeClr>
              </a:solidFill>
            </a:endParaRPr>
          </a:p>
        </p:txBody>
      </p:sp>
      <p:sp>
        <p:nvSpPr>
          <p:cNvPr id="4" name="Date Placeholder 3"/>
          <p:cNvSpPr>
            <a:spLocks noGrp="1"/>
          </p:cNvSpPr>
          <p:nvPr>
            <p:ph type="dt" sz="half" idx="10"/>
          </p:nvPr>
        </p:nvSpPr>
        <p:spPr/>
        <p:txBody>
          <a:bodyPr/>
          <a:lstStyle/>
          <a:p>
            <a:r>
              <a:rPr lang="en-US" sz="900" smtClean="0">
                <a:solidFill>
                  <a:srgbClr val="EEECE1">
                    <a:lumMod val="10000"/>
                  </a:srgbClr>
                </a:solidFill>
              </a:rPr>
              <a:t>2906418_1</a:t>
            </a:r>
            <a:endParaRPr lang="en-US" sz="900">
              <a:solidFill>
                <a:srgbClr val="EEECE1">
                  <a:lumMod val="10000"/>
                </a:srgbClr>
              </a:solidFill>
            </a:endParaRPr>
          </a:p>
        </p:txBody>
      </p:sp>
      <p:sp>
        <p:nvSpPr>
          <p:cNvPr id="6" name="Slide Number Placeholder 5"/>
          <p:cNvSpPr>
            <a:spLocks noGrp="1"/>
          </p:cNvSpPr>
          <p:nvPr>
            <p:ph type="sldNum" sz="quarter" idx="12"/>
          </p:nvPr>
        </p:nvSpPr>
        <p:spPr/>
        <p:txBody>
          <a:bodyPr/>
          <a:lstStyle/>
          <a:p>
            <a:fld id="{3EA74849-DAE2-2C4E-8A30-A8C3411AC971}" type="slidenum">
              <a:rPr lang="en-US" smtClean="0">
                <a:solidFill>
                  <a:srgbClr val="EEECE1">
                    <a:lumMod val="10000"/>
                  </a:srgbClr>
                </a:solidFill>
              </a:rPr>
              <a:pPr/>
              <a:t>16</a:t>
            </a:fld>
            <a:endParaRPr lang="en-US">
              <a:solidFill>
                <a:srgbClr val="EEECE1">
                  <a:lumMod val="10000"/>
                </a:srgbClr>
              </a:solidFill>
            </a:endParaRPr>
          </a:p>
        </p:txBody>
      </p:sp>
    </p:spTree>
    <p:extLst>
      <p:ext uri="{BB962C8B-B14F-4D97-AF65-F5344CB8AC3E}">
        <p14:creationId xmlns:p14="http://schemas.microsoft.com/office/powerpoint/2010/main" val="2641783173"/>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57200" y="1289957"/>
            <a:ext cx="8368393" cy="5094513"/>
          </a:xfrm>
        </p:spPr>
        <p:txBody>
          <a:bodyPr/>
          <a:lstStyle/>
          <a:p>
            <a:pPr marL="342900" lvl="0" indent="-342900" algn="just">
              <a:spcBef>
                <a:spcPts val="300"/>
              </a:spcBef>
              <a:spcAft>
                <a:spcPts val="300"/>
              </a:spcAft>
              <a:buFont typeface="Wingdings" panose="05000000000000000000" pitchFamily="2" charset="2"/>
              <a:buChar char="q"/>
            </a:pPr>
            <a:r>
              <a:rPr lang="en-US" b="1" dirty="0" smtClean="0">
                <a:solidFill>
                  <a:srgbClr val="0070C0"/>
                </a:solidFill>
                <a:ea typeface="Times New Roman"/>
              </a:rPr>
              <a:t>Where and how will the grievance meeting be held?</a:t>
            </a:r>
          </a:p>
          <a:p>
            <a:pPr marL="342900" lvl="0" indent="-342900" algn="just">
              <a:spcBef>
                <a:spcPts val="300"/>
              </a:spcBef>
              <a:spcAft>
                <a:spcPts val="300"/>
              </a:spcAft>
              <a:buFont typeface="Wingdings" panose="05000000000000000000" pitchFamily="2" charset="2"/>
              <a:buChar char="q"/>
            </a:pPr>
            <a:endParaRPr lang="en-US" dirty="0" smtClean="0">
              <a:solidFill>
                <a:srgbClr val="EEECE1">
                  <a:lumMod val="10000"/>
                </a:srgbClr>
              </a:solidFill>
              <a:ea typeface="Times New Roman"/>
            </a:endParaRPr>
          </a:p>
          <a:p>
            <a:pPr marL="342900" lvl="0" indent="-342900" algn="just">
              <a:spcBef>
                <a:spcPts val="300"/>
              </a:spcBef>
              <a:spcAft>
                <a:spcPts val="300"/>
              </a:spcAft>
              <a:buFont typeface="Wingdings" panose="05000000000000000000" pitchFamily="2" charset="2"/>
              <a:buChar char="v"/>
            </a:pPr>
            <a:r>
              <a:rPr lang="en-US" dirty="0" smtClean="0">
                <a:solidFill>
                  <a:srgbClr val="EEECE1">
                    <a:lumMod val="10000"/>
                  </a:srgbClr>
                </a:solidFill>
                <a:ea typeface="Times New Roman"/>
              </a:rPr>
              <a:t>It is much better to hold grievance meeting </a:t>
            </a:r>
            <a:r>
              <a:rPr lang="en-US" b="1" i="1" dirty="0" smtClean="0">
                <a:solidFill>
                  <a:srgbClr val="EEECE1">
                    <a:lumMod val="10000"/>
                  </a:srgbClr>
                </a:solidFill>
                <a:ea typeface="Times New Roman"/>
              </a:rPr>
              <a:t>in-person</a:t>
            </a:r>
            <a:r>
              <a:rPr lang="en-US" dirty="0" smtClean="0">
                <a:solidFill>
                  <a:srgbClr val="EEECE1">
                    <a:lumMod val="10000"/>
                  </a:srgbClr>
                </a:solidFill>
                <a:ea typeface="Times New Roman"/>
              </a:rPr>
              <a:t> than  over the phone.</a:t>
            </a:r>
          </a:p>
          <a:p>
            <a:pPr lvl="0" algn="just">
              <a:spcBef>
                <a:spcPts val="300"/>
              </a:spcBef>
              <a:spcAft>
                <a:spcPts val="300"/>
              </a:spcAft>
            </a:pPr>
            <a:endParaRPr lang="en-US" sz="1200" dirty="0" smtClean="0">
              <a:solidFill>
                <a:srgbClr val="EEECE1">
                  <a:lumMod val="10000"/>
                </a:srgbClr>
              </a:solidFill>
              <a:ea typeface="Times New Roman"/>
            </a:endParaRPr>
          </a:p>
          <a:p>
            <a:pPr marL="342900" lvl="0" indent="-342900" algn="just">
              <a:spcBef>
                <a:spcPts val="300"/>
              </a:spcBef>
              <a:spcAft>
                <a:spcPts val="300"/>
              </a:spcAft>
              <a:buFont typeface="Wingdings" panose="05000000000000000000" pitchFamily="2" charset="2"/>
              <a:buChar char="v"/>
            </a:pPr>
            <a:r>
              <a:rPr lang="en-US" dirty="0" smtClean="0">
                <a:solidFill>
                  <a:srgbClr val="EEECE1">
                    <a:lumMod val="10000"/>
                  </a:srgbClr>
                </a:solidFill>
                <a:ea typeface="Times New Roman"/>
              </a:rPr>
              <a:t>A </a:t>
            </a:r>
            <a:r>
              <a:rPr lang="en-US" b="1" i="1" dirty="0" smtClean="0">
                <a:solidFill>
                  <a:srgbClr val="EEECE1">
                    <a:lumMod val="10000"/>
                  </a:srgbClr>
                </a:solidFill>
                <a:ea typeface="Times New Roman"/>
              </a:rPr>
              <a:t>conference room </a:t>
            </a:r>
            <a:r>
              <a:rPr lang="en-US" dirty="0" smtClean="0">
                <a:solidFill>
                  <a:srgbClr val="EEECE1">
                    <a:lumMod val="10000"/>
                  </a:srgbClr>
                </a:solidFill>
                <a:ea typeface="Times New Roman"/>
              </a:rPr>
              <a:t>is better than a private office.</a:t>
            </a:r>
          </a:p>
          <a:p>
            <a:pPr marL="342900" lvl="0" indent="-342900" algn="just">
              <a:spcBef>
                <a:spcPts val="300"/>
              </a:spcBef>
              <a:spcAft>
                <a:spcPts val="300"/>
              </a:spcAft>
              <a:buFont typeface="Wingdings" panose="05000000000000000000" pitchFamily="2" charset="2"/>
              <a:buChar char="v"/>
            </a:pPr>
            <a:endParaRPr lang="en-US" sz="1200" dirty="0" smtClean="0">
              <a:solidFill>
                <a:srgbClr val="EEECE1">
                  <a:lumMod val="10000"/>
                </a:srgbClr>
              </a:solidFill>
              <a:ea typeface="Times New Roman"/>
            </a:endParaRPr>
          </a:p>
          <a:p>
            <a:pPr marL="342900" lvl="0" indent="-342900" algn="just">
              <a:spcBef>
                <a:spcPts val="300"/>
              </a:spcBef>
              <a:spcAft>
                <a:spcPts val="300"/>
              </a:spcAft>
              <a:buFont typeface="Wingdings" panose="05000000000000000000" pitchFamily="2" charset="2"/>
              <a:buChar char="v"/>
            </a:pPr>
            <a:r>
              <a:rPr lang="en-US" dirty="0" smtClean="0">
                <a:solidFill>
                  <a:srgbClr val="EEECE1">
                    <a:lumMod val="10000"/>
                  </a:srgbClr>
                </a:solidFill>
                <a:ea typeface="Times New Roman"/>
              </a:rPr>
              <a:t>Sometimes it makes sense to hold a grievance meeting </a:t>
            </a:r>
            <a:r>
              <a:rPr lang="en-US" b="1" i="1" dirty="0" smtClean="0">
                <a:solidFill>
                  <a:srgbClr val="EEECE1">
                    <a:lumMod val="10000"/>
                  </a:srgbClr>
                </a:solidFill>
                <a:ea typeface="Times New Roman"/>
              </a:rPr>
              <a:t>offsite </a:t>
            </a:r>
            <a:r>
              <a:rPr lang="en-US" dirty="0" smtClean="0">
                <a:solidFill>
                  <a:srgbClr val="EEECE1">
                    <a:lumMod val="10000"/>
                  </a:srgbClr>
                </a:solidFill>
                <a:ea typeface="Times New Roman"/>
              </a:rPr>
              <a:t>(</a:t>
            </a:r>
            <a:r>
              <a:rPr lang="en-US" i="1" dirty="0" smtClean="0">
                <a:solidFill>
                  <a:srgbClr val="EEECE1">
                    <a:lumMod val="10000"/>
                  </a:srgbClr>
                </a:solidFill>
                <a:ea typeface="Times New Roman"/>
              </a:rPr>
              <a:t>i.e.</a:t>
            </a:r>
            <a:r>
              <a:rPr lang="en-US" dirty="0" smtClean="0">
                <a:solidFill>
                  <a:srgbClr val="EEECE1">
                    <a:lumMod val="10000"/>
                  </a:srgbClr>
                </a:solidFill>
                <a:ea typeface="Times New Roman"/>
              </a:rPr>
              <a:t>, somewhere other than the Employer’s premises).</a:t>
            </a:r>
          </a:p>
          <a:p>
            <a:pPr lvl="0" algn="just">
              <a:spcBef>
                <a:spcPts val="300"/>
              </a:spcBef>
              <a:spcAft>
                <a:spcPts val="300"/>
              </a:spcAft>
            </a:pPr>
            <a:endParaRPr lang="en-US" dirty="0">
              <a:solidFill>
                <a:srgbClr val="EEECE1">
                  <a:lumMod val="10000"/>
                </a:srgbClr>
              </a:solidFill>
              <a:ea typeface="Times New Roman"/>
            </a:endParaRPr>
          </a:p>
          <a:p>
            <a:endParaRPr lang="en-US" dirty="0">
              <a:solidFill>
                <a:schemeClr val="bg2">
                  <a:lumMod val="10000"/>
                </a:schemeClr>
              </a:solidFill>
            </a:endParaRPr>
          </a:p>
        </p:txBody>
      </p:sp>
      <p:sp>
        <p:nvSpPr>
          <p:cNvPr id="4" name="Date Placeholder 3"/>
          <p:cNvSpPr>
            <a:spLocks noGrp="1"/>
          </p:cNvSpPr>
          <p:nvPr>
            <p:ph type="dt" sz="half" idx="10"/>
          </p:nvPr>
        </p:nvSpPr>
        <p:spPr/>
        <p:txBody>
          <a:bodyPr/>
          <a:lstStyle/>
          <a:p>
            <a:r>
              <a:rPr lang="en-US" sz="900" smtClean="0">
                <a:solidFill>
                  <a:srgbClr val="EEECE1">
                    <a:lumMod val="10000"/>
                  </a:srgbClr>
                </a:solidFill>
              </a:rPr>
              <a:t>2906418_1</a:t>
            </a:r>
            <a:endParaRPr lang="en-US" sz="900">
              <a:solidFill>
                <a:srgbClr val="EEECE1">
                  <a:lumMod val="10000"/>
                </a:srgbClr>
              </a:solidFill>
            </a:endParaRPr>
          </a:p>
        </p:txBody>
      </p:sp>
      <p:sp>
        <p:nvSpPr>
          <p:cNvPr id="6" name="Slide Number Placeholder 5"/>
          <p:cNvSpPr>
            <a:spLocks noGrp="1"/>
          </p:cNvSpPr>
          <p:nvPr>
            <p:ph type="sldNum" sz="quarter" idx="12"/>
          </p:nvPr>
        </p:nvSpPr>
        <p:spPr/>
        <p:txBody>
          <a:bodyPr/>
          <a:lstStyle/>
          <a:p>
            <a:fld id="{3EA74849-DAE2-2C4E-8A30-A8C3411AC971}" type="slidenum">
              <a:rPr lang="en-US" smtClean="0">
                <a:solidFill>
                  <a:srgbClr val="EEECE1">
                    <a:lumMod val="10000"/>
                  </a:srgbClr>
                </a:solidFill>
              </a:rPr>
              <a:pPr/>
              <a:t>17</a:t>
            </a:fld>
            <a:endParaRPr lang="en-US">
              <a:solidFill>
                <a:srgbClr val="EEECE1">
                  <a:lumMod val="10000"/>
                </a:srgbClr>
              </a:solidFill>
            </a:endParaRPr>
          </a:p>
        </p:txBody>
      </p:sp>
    </p:spTree>
    <p:extLst>
      <p:ext uri="{BB962C8B-B14F-4D97-AF65-F5344CB8AC3E}">
        <p14:creationId xmlns:p14="http://schemas.microsoft.com/office/powerpoint/2010/main" val="3981916968"/>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57200" y="1289957"/>
            <a:ext cx="8368393" cy="5094513"/>
          </a:xfrm>
        </p:spPr>
        <p:txBody>
          <a:bodyPr/>
          <a:lstStyle/>
          <a:p>
            <a:pPr marL="342900" lvl="0" indent="-342900" algn="just">
              <a:spcBef>
                <a:spcPts val="300"/>
              </a:spcBef>
              <a:spcAft>
                <a:spcPts val="300"/>
              </a:spcAft>
              <a:buFont typeface="Wingdings" panose="05000000000000000000" pitchFamily="2" charset="2"/>
              <a:buChar char="q"/>
            </a:pPr>
            <a:r>
              <a:rPr lang="en-US" b="1" dirty="0" smtClean="0">
                <a:solidFill>
                  <a:srgbClr val="0070C0"/>
                </a:solidFill>
                <a:ea typeface="Times New Roman"/>
              </a:rPr>
              <a:t>Who attends the grievance meeting?</a:t>
            </a:r>
          </a:p>
          <a:p>
            <a:pPr lvl="0" algn="just">
              <a:spcBef>
                <a:spcPct val="0"/>
              </a:spcBef>
            </a:pPr>
            <a:endParaRPr lang="en-US" dirty="0" smtClean="0">
              <a:solidFill>
                <a:srgbClr val="EEECE1">
                  <a:lumMod val="10000"/>
                </a:srgbClr>
              </a:solidFill>
              <a:ea typeface="Times New Roman"/>
            </a:endParaRPr>
          </a:p>
          <a:p>
            <a:pPr marL="342900" lvl="0" indent="-342900" algn="just">
              <a:spcBef>
                <a:spcPct val="0"/>
              </a:spcBef>
              <a:buFont typeface="Wingdings" panose="05000000000000000000" pitchFamily="2" charset="2"/>
              <a:buChar char="v"/>
            </a:pPr>
            <a:r>
              <a:rPr lang="en-US" dirty="0" smtClean="0">
                <a:ea typeface="Times New Roman"/>
              </a:rPr>
              <a:t>Who would we expect to attend on the </a:t>
            </a:r>
            <a:r>
              <a:rPr lang="en-US" b="1" i="1" dirty="0" smtClean="0">
                <a:solidFill>
                  <a:srgbClr val="00B050"/>
                </a:solidFill>
                <a:ea typeface="Times New Roman"/>
              </a:rPr>
              <a:t>Union’s side</a:t>
            </a:r>
            <a:r>
              <a:rPr lang="en-US" dirty="0" smtClean="0">
                <a:ea typeface="Times New Roman"/>
              </a:rPr>
              <a:t>?</a:t>
            </a:r>
          </a:p>
          <a:p>
            <a:pPr marL="1085850" lvl="1" indent="-342900" algn="just">
              <a:spcBef>
                <a:spcPct val="0"/>
              </a:spcBef>
              <a:buFont typeface="Wingdings" panose="05000000000000000000" pitchFamily="2" charset="2"/>
              <a:buChar char="ü"/>
            </a:pPr>
            <a:r>
              <a:rPr lang="en-US" dirty="0" smtClean="0">
                <a:ea typeface="Times New Roman"/>
              </a:rPr>
              <a:t>One or two union stewards.</a:t>
            </a:r>
          </a:p>
          <a:p>
            <a:pPr marL="1085850" lvl="1" indent="-342900" algn="just">
              <a:spcBef>
                <a:spcPct val="0"/>
              </a:spcBef>
              <a:buFont typeface="Wingdings" panose="05000000000000000000" pitchFamily="2" charset="2"/>
              <a:buChar char="ü"/>
            </a:pPr>
            <a:r>
              <a:rPr lang="en-US" dirty="0" smtClean="0">
                <a:ea typeface="Times New Roman"/>
              </a:rPr>
              <a:t>Full-time union agent (usually, but not necessarily).</a:t>
            </a:r>
          </a:p>
          <a:p>
            <a:pPr marL="1085850" lvl="1" indent="-342900" algn="just">
              <a:spcBef>
                <a:spcPct val="0"/>
              </a:spcBef>
              <a:buFont typeface="Wingdings" panose="05000000000000000000" pitchFamily="2" charset="2"/>
              <a:buChar char="ü"/>
            </a:pPr>
            <a:r>
              <a:rPr lang="en-US" dirty="0" smtClean="0">
                <a:ea typeface="Times New Roman"/>
              </a:rPr>
              <a:t>The Grievant(s) (typically not required, though).</a:t>
            </a:r>
          </a:p>
          <a:p>
            <a:pPr marL="1085850" lvl="1" indent="-342900" algn="just">
              <a:spcBef>
                <a:spcPct val="0"/>
              </a:spcBef>
              <a:buFont typeface="Wingdings" panose="05000000000000000000" pitchFamily="2" charset="2"/>
              <a:buChar char="ü"/>
            </a:pPr>
            <a:r>
              <a:rPr lang="en-US" dirty="0" smtClean="0">
                <a:ea typeface="Times New Roman"/>
              </a:rPr>
              <a:t>Employee witness(</a:t>
            </a:r>
            <a:r>
              <a:rPr lang="en-US" dirty="0" err="1" smtClean="0">
                <a:ea typeface="Times New Roman"/>
              </a:rPr>
              <a:t>es</a:t>
            </a:r>
            <a:r>
              <a:rPr lang="en-US" dirty="0" smtClean="0">
                <a:ea typeface="Times New Roman"/>
              </a:rPr>
              <a:t>).</a:t>
            </a:r>
          </a:p>
          <a:p>
            <a:pPr lvl="1" indent="0" algn="just">
              <a:spcBef>
                <a:spcPct val="0"/>
              </a:spcBef>
              <a:buNone/>
            </a:pPr>
            <a:endParaRPr lang="en-US" dirty="0" smtClean="0">
              <a:solidFill>
                <a:srgbClr val="EEECE1">
                  <a:lumMod val="10000"/>
                </a:srgbClr>
              </a:solidFill>
              <a:ea typeface="Times New Roman"/>
            </a:endParaRPr>
          </a:p>
          <a:p>
            <a:pPr marL="1588" lvl="1" indent="0">
              <a:spcBef>
                <a:spcPct val="0"/>
              </a:spcBef>
              <a:buNone/>
            </a:pPr>
            <a:endParaRPr lang="en-US" sz="2200" dirty="0">
              <a:solidFill>
                <a:srgbClr val="0070C0"/>
              </a:solidFill>
              <a:ea typeface="Times New Roman"/>
            </a:endParaRPr>
          </a:p>
          <a:p>
            <a:endParaRPr lang="en-US" dirty="0">
              <a:solidFill>
                <a:schemeClr val="bg2">
                  <a:lumMod val="10000"/>
                </a:schemeClr>
              </a:solidFill>
            </a:endParaRPr>
          </a:p>
        </p:txBody>
      </p:sp>
      <p:sp>
        <p:nvSpPr>
          <p:cNvPr id="4" name="Date Placeholder 3"/>
          <p:cNvSpPr>
            <a:spLocks noGrp="1"/>
          </p:cNvSpPr>
          <p:nvPr>
            <p:ph type="dt" sz="half" idx="10"/>
          </p:nvPr>
        </p:nvSpPr>
        <p:spPr/>
        <p:txBody>
          <a:bodyPr/>
          <a:lstStyle/>
          <a:p>
            <a:r>
              <a:rPr lang="en-US" sz="900" smtClean="0">
                <a:solidFill>
                  <a:srgbClr val="EEECE1">
                    <a:lumMod val="10000"/>
                  </a:srgbClr>
                </a:solidFill>
              </a:rPr>
              <a:t>2906418_1</a:t>
            </a:r>
            <a:endParaRPr lang="en-US" sz="900">
              <a:solidFill>
                <a:srgbClr val="EEECE1">
                  <a:lumMod val="10000"/>
                </a:srgbClr>
              </a:solidFill>
            </a:endParaRPr>
          </a:p>
        </p:txBody>
      </p:sp>
      <p:sp>
        <p:nvSpPr>
          <p:cNvPr id="6" name="Slide Number Placeholder 5"/>
          <p:cNvSpPr>
            <a:spLocks noGrp="1"/>
          </p:cNvSpPr>
          <p:nvPr>
            <p:ph type="sldNum" sz="quarter" idx="12"/>
          </p:nvPr>
        </p:nvSpPr>
        <p:spPr/>
        <p:txBody>
          <a:bodyPr/>
          <a:lstStyle/>
          <a:p>
            <a:fld id="{3EA74849-DAE2-2C4E-8A30-A8C3411AC971}" type="slidenum">
              <a:rPr lang="en-US" smtClean="0">
                <a:solidFill>
                  <a:srgbClr val="EEECE1">
                    <a:lumMod val="10000"/>
                  </a:srgbClr>
                </a:solidFill>
              </a:rPr>
              <a:pPr/>
              <a:t>18</a:t>
            </a:fld>
            <a:endParaRPr lang="en-US">
              <a:solidFill>
                <a:srgbClr val="EEECE1">
                  <a:lumMod val="10000"/>
                </a:srgbClr>
              </a:solidFill>
            </a:endParaRPr>
          </a:p>
        </p:txBody>
      </p:sp>
    </p:spTree>
    <p:extLst>
      <p:ext uri="{BB962C8B-B14F-4D97-AF65-F5344CB8AC3E}">
        <p14:creationId xmlns:p14="http://schemas.microsoft.com/office/powerpoint/2010/main" val="2229381727"/>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57200" y="1289957"/>
            <a:ext cx="8368393" cy="5094513"/>
          </a:xfrm>
        </p:spPr>
        <p:txBody>
          <a:bodyPr>
            <a:normAutofit/>
          </a:bodyPr>
          <a:lstStyle/>
          <a:p>
            <a:pPr marL="342900" lvl="0" indent="-342900" algn="just">
              <a:spcBef>
                <a:spcPts val="300"/>
              </a:spcBef>
              <a:spcAft>
                <a:spcPts val="300"/>
              </a:spcAft>
              <a:buFont typeface="Wingdings" panose="05000000000000000000" pitchFamily="2" charset="2"/>
              <a:buChar char="q"/>
            </a:pPr>
            <a:r>
              <a:rPr lang="en-US" b="1" dirty="0" smtClean="0">
                <a:solidFill>
                  <a:srgbClr val="0070C0"/>
                </a:solidFill>
                <a:ea typeface="Times New Roman"/>
              </a:rPr>
              <a:t>Who attends the grievance meeting?</a:t>
            </a:r>
          </a:p>
          <a:p>
            <a:pPr lvl="0" algn="just">
              <a:spcBef>
                <a:spcPct val="0"/>
              </a:spcBef>
            </a:pPr>
            <a:endParaRPr lang="en-US" dirty="0">
              <a:solidFill>
                <a:srgbClr val="EEECE1">
                  <a:lumMod val="10000"/>
                </a:srgbClr>
              </a:solidFill>
              <a:ea typeface="Times New Roman"/>
            </a:endParaRPr>
          </a:p>
          <a:p>
            <a:pPr lvl="0" algn="ctr">
              <a:spcBef>
                <a:spcPct val="0"/>
              </a:spcBef>
            </a:pPr>
            <a:r>
              <a:rPr lang="en-US" b="1" dirty="0" smtClean="0">
                <a:solidFill>
                  <a:srgbClr val="EEECE1">
                    <a:lumMod val="10000"/>
                  </a:srgbClr>
                </a:solidFill>
                <a:ea typeface="Times New Roman"/>
              </a:rPr>
              <a:t>Question #3</a:t>
            </a:r>
            <a:endParaRPr lang="en-US" dirty="0" smtClean="0">
              <a:solidFill>
                <a:srgbClr val="EEECE1">
                  <a:lumMod val="10000"/>
                </a:srgbClr>
              </a:solidFill>
              <a:ea typeface="Times New Roman"/>
            </a:endParaRPr>
          </a:p>
          <a:p>
            <a:pPr marL="1588" lvl="1" indent="0" algn="just">
              <a:spcBef>
                <a:spcPct val="0"/>
              </a:spcBef>
              <a:buNone/>
            </a:pPr>
            <a:r>
              <a:rPr lang="en-US" dirty="0" smtClean="0">
                <a:solidFill>
                  <a:srgbClr val="EEECE1">
                    <a:lumMod val="10000"/>
                  </a:srgbClr>
                </a:solidFill>
                <a:ea typeface="Times New Roman"/>
              </a:rPr>
              <a:t>Who should attend the grievance meeting on behalf of </a:t>
            </a:r>
            <a:r>
              <a:rPr lang="en-US" b="1" i="1" dirty="0" smtClean="0">
                <a:solidFill>
                  <a:srgbClr val="00B050"/>
                </a:solidFill>
                <a:ea typeface="Times New Roman"/>
              </a:rPr>
              <a:t>management</a:t>
            </a:r>
            <a:r>
              <a:rPr lang="en-US" dirty="0" smtClean="0">
                <a:solidFill>
                  <a:srgbClr val="EEECE1">
                    <a:lumMod val="10000"/>
                  </a:srgbClr>
                </a:solidFill>
                <a:ea typeface="Times New Roman"/>
              </a:rPr>
              <a:t>?</a:t>
            </a:r>
          </a:p>
          <a:p>
            <a:pPr marL="458788" lvl="1" indent="-457200" algn="just">
              <a:spcBef>
                <a:spcPct val="0"/>
              </a:spcBef>
              <a:buFont typeface="+mj-lt"/>
              <a:buAutoNum type="alphaLcParenR"/>
            </a:pPr>
            <a:r>
              <a:rPr lang="en-US" dirty="0" smtClean="0">
                <a:solidFill>
                  <a:srgbClr val="EEECE1">
                    <a:lumMod val="10000"/>
                  </a:srgbClr>
                </a:solidFill>
                <a:ea typeface="Times New Roman"/>
              </a:rPr>
              <a:t>Only Marcus Gonzalez; it’s a waste of time and resources to have anyone else present on behalf of management.</a:t>
            </a:r>
          </a:p>
          <a:p>
            <a:pPr marL="458788" lvl="1" indent="-457200" algn="just">
              <a:spcBef>
                <a:spcPct val="0"/>
              </a:spcBef>
              <a:buFont typeface="+mj-lt"/>
              <a:buAutoNum type="alphaLcParenR"/>
            </a:pPr>
            <a:r>
              <a:rPr lang="en-US" dirty="0" smtClean="0">
                <a:solidFill>
                  <a:srgbClr val="EEECE1">
                    <a:lumMod val="10000"/>
                  </a:srgbClr>
                </a:solidFill>
                <a:ea typeface="Times New Roman"/>
              </a:rPr>
              <a:t>Marcus Gonzalez and one or two additional members of the HR team or management.</a:t>
            </a:r>
            <a:endParaRPr lang="en-US" dirty="0">
              <a:solidFill>
                <a:srgbClr val="EEECE1">
                  <a:lumMod val="10000"/>
                </a:srgbClr>
              </a:solidFill>
              <a:ea typeface="Times New Roman"/>
            </a:endParaRPr>
          </a:p>
          <a:p>
            <a:pPr marL="458788" lvl="1" indent="-457200" algn="just">
              <a:spcBef>
                <a:spcPct val="0"/>
              </a:spcBef>
              <a:buFont typeface="+mj-lt"/>
              <a:buAutoNum type="alphaLcParenR"/>
            </a:pPr>
            <a:r>
              <a:rPr lang="en-US" dirty="0" smtClean="0">
                <a:solidFill>
                  <a:srgbClr val="EEECE1">
                    <a:lumMod val="10000"/>
                  </a:srgbClr>
                </a:solidFill>
                <a:ea typeface="Times New Roman"/>
              </a:rPr>
              <a:t>The entire leadership team as a show of unity, strength, and support.</a:t>
            </a:r>
          </a:p>
          <a:p>
            <a:endParaRPr lang="en-US" dirty="0">
              <a:solidFill>
                <a:schemeClr val="bg2">
                  <a:lumMod val="10000"/>
                </a:schemeClr>
              </a:solidFill>
            </a:endParaRPr>
          </a:p>
        </p:txBody>
      </p:sp>
      <p:sp>
        <p:nvSpPr>
          <p:cNvPr id="4" name="Date Placeholder 3"/>
          <p:cNvSpPr>
            <a:spLocks noGrp="1"/>
          </p:cNvSpPr>
          <p:nvPr>
            <p:ph type="dt" sz="half" idx="10"/>
          </p:nvPr>
        </p:nvSpPr>
        <p:spPr/>
        <p:txBody>
          <a:bodyPr/>
          <a:lstStyle/>
          <a:p>
            <a:r>
              <a:rPr lang="en-US" sz="900" smtClean="0">
                <a:solidFill>
                  <a:srgbClr val="EEECE1">
                    <a:lumMod val="10000"/>
                  </a:srgbClr>
                </a:solidFill>
              </a:rPr>
              <a:t>2906418_1</a:t>
            </a:r>
            <a:endParaRPr lang="en-US" sz="900">
              <a:solidFill>
                <a:srgbClr val="EEECE1">
                  <a:lumMod val="10000"/>
                </a:srgbClr>
              </a:solidFill>
            </a:endParaRPr>
          </a:p>
        </p:txBody>
      </p:sp>
      <p:sp>
        <p:nvSpPr>
          <p:cNvPr id="6" name="Slide Number Placeholder 5"/>
          <p:cNvSpPr>
            <a:spLocks noGrp="1"/>
          </p:cNvSpPr>
          <p:nvPr>
            <p:ph type="sldNum" sz="quarter" idx="12"/>
          </p:nvPr>
        </p:nvSpPr>
        <p:spPr/>
        <p:txBody>
          <a:bodyPr/>
          <a:lstStyle/>
          <a:p>
            <a:fld id="{3EA74849-DAE2-2C4E-8A30-A8C3411AC971}" type="slidenum">
              <a:rPr lang="en-US" smtClean="0">
                <a:solidFill>
                  <a:srgbClr val="EEECE1">
                    <a:lumMod val="10000"/>
                  </a:srgbClr>
                </a:solidFill>
              </a:rPr>
              <a:pPr/>
              <a:t>19</a:t>
            </a:fld>
            <a:endParaRPr lang="en-US">
              <a:solidFill>
                <a:srgbClr val="EEECE1">
                  <a:lumMod val="10000"/>
                </a:srgbClr>
              </a:solidFill>
            </a:endParaRPr>
          </a:p>
        </p:txBody>
      </p:sp>
    </p:spTree>
    <p:extLst>
      <p:ext uri="{BB962C8B-B14F-4D97-AF65-F5344CB8AC3E}">
        <p14:creationId xmlns:p14="http://schemas.microsoft.com/office/powerpoint/2010/main" val="387194101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57200" y="1289957"/>
            <a:ext cx="8368393" cy="5094513"/>
          </a:xfrm>
        </p:spPr>
        <p:txBody>
          <a:bodyPr/>
          <a:lstStyle/>
          <a:p>
            <a:pPr marR="0" algn="ctr">
              <a:spcBef>
                <a:spcPct val="0"/>
              </a:spcBef>
              <a:spcAft>
                <a:spcPct val="0"/>
              </a:spcAft>
            </a:pPr>
            <a:r>
              <a:rPr lang="en-US" b="1" dirty="0" smtClean="0">
                <a:ea typeface="Times New Roman"/>
              </a:rPr>
              <a:t>What is a grievance?</a:t>
            </a:r>
          </a:p>
          <a:p>
            <a:pPr marR="0" algn="just">
              <a:spcBef>
                <a:spcPct val="0"/>
              </a:spcBef>
              <a:spcAft>
                <a:spcPct val="0"/>
              </a:spcAft>
            </a:pPr>
            <a:endParaRPr lang="en-US" b="1" dirty="0">
              <a:solidFill>
                <a:schemeClr val="bg2">
                  <a:lumMod val="10000"/>
                </a:schemeClr>
              </a:solidFill>
              <a:ea typeface="Times New Roman"/>
            </a:endParaRPr>
          </a:p>
          <a:p>
            <a:pPr marL="342900" marR="0" indent="-342900" algn="just">
              <a:spcBef>
                <a:spcPct val="0"/>
              </a:spcBef>
              <a:spcAft>
                <a:spcPct val="0"/>
              </a:spcAft>
              <a:buFont typeface="Wingdings" panose="05000000000000000000" pitchFamily="2" charset="2"/>
              <a:buChar char="§"/>
            </a:pPr>
            <a:r>
              <a:rPr lang="en-US" b="1" i="1" dirty="0" smtClean="0">
                <a:ea typeface="Times New Roman"/>
              </a:rPr>
              <a:t>In general</a:t>
            </a:r>
            <a:r>
              <a:rPr lang="en-US" dirty="0" smtClean="0">
                <a:ea typeface="Times New Roman"/>
              </a:rPr>
              <a:t>, a </a:t>
            </a:r>
            <a:r>
              <a:rPr lang="en-US" b="1" i="1" dirty="0" smtClean="0">
                <a:solidFill>
                  <a:srgbClr val="00B0F0"/>
                </a:solidFill>
                <a:ea typeface="Times New Roman"/>
              </a:rPr>
              <a:t>grievance</a:t>
            </a:r>
            <a:r>
              <a:rPr lang="en-US" dirty="0" smtClean="0">
                <a:ea typeface="Times New Roman"/>
              </a:rPr>
              <a:t> is a formal claim by the Union that the Employer has, in some manner, violated or breached the union contract a/k/a the collective bargaining agreement.</a:t>
            </a:r>
          </a:p>
          <a:p>
            <a:pPr marR="0" algn="just">
              <a:spcBef>
                <a:spcPct val="0"/>
              </a:spcBef>
              <a:spcAft>
                <a:spcPct val="0"/>
              </a:spcAft>
            </a:pPr>
            <a:endParaRPr lang="en-US" dirty="0">
              <a:ea typeface="Times New Roman"/>
            </a:endParaRPr>
          </a:p>
          <a:p>
            <a:pPr marL="342900" marR="0" indent="-342900" algn="just">
              <a:spcBef>
                <a:spcPct val="0"/>
              </a:spcBef>
              <a:spcAft>
                <a:spcPct val="0"/>
              </a:spcAft>
              <a:buFont typeface="Wingdings" panose="05000000000000000000" pitchFamily="2" charset="2"/>
              <a:buChar char="§"/>
            </a:pPr>
            <a:r>
              <a:rPr lang="en-US" dirty="0" smtClean="0">
                <a:ea typeface="Times New Roman"/>
              </a:rPr>
              <a:t>Most collective bargaining agreements contain a definition for a “grievance.”  Sometimes a contractual provision will specifically state that a dispute over that provision is subject to the grievance procedure.  </a:t>
            </a:r>
          </a:p>
          <a:p>
            <a:pPr marR="0" algn="just">
              <a:spcBef>
                <a:spcPct val="0"/>
              </a:spcBef>
              <a:spcAft>
                <a:spcPct val="0"/>
              </a:spcAft>
            </a:pPr>
            <a:endParaRPr lang="en-US" dirty="0">
              <a:ea typeface="Times New Roman"/>
            </a:endParaRPr>
          </a:p>
          <a:p>
            <a:pPr marR="0" algn="just">
              <a:spcBef>
                <a:spcPct val="0"/>
              </a:spcBef>
              <a:spcAft>
                <a:spcPct val="0"/>
              </a:spcAft>
            </a:pPr>
            <a:endParaRPr lang="en-US" dirty="0" smtClean="0">
              <a:ea typeface="Times New Roman"/>
            </a:endParaRPr>
          </a:p>
          <a:p>
            <a:endParaRPr lang="en-US" dirty="0"/>
          </a:p>
        </p:txBody>
      </p:sp>
      <p:sp>
        <p:nvSpPr>
          <p:cNvPr id="4" name="Date Placeholder 3"/>
          <p:cNvSpPr>
            <a:spLocks noGrp="1"/>
          </p:cNvSpPr>
          <p:nvPr>
            <p:ph type="dt" sz="half" idx="10"/>
          </p:nvPr>
        </p:nvSpPr>
        <p:spPr/>
        <p:txBody>
          <a:bodyPr/>
          <a:lstStyle/>
          <a:p>
            <a:r>
              <a:rPr lang="en-US" sz="900" smtClean="0">
                <a:solidFill>
                  <a:srgbClr val="EEECE1">
                    <a:lumMod val="10000"/>
                  </a:srgbClr>
                </a:solidFill>
              </a:rPr>
              <a:t>2906418_1</a:t>
            </a:r>
            <a:endParaRPr lang="en-US" sz="900">
              <a:solidFill>
                <a:srgbClr val="EEECE1">
                  <a:lumMod val="10000"/>
                </a:srgbClr>
              </a:solidFill>
            </a:endParaRPr>
          </a:p>
        </p:txBody>
      </p:sp>
      <p:sp>
        <p:nvSpPr>
          <p:cNvPr id="6" name="Slide Number Placeholder 5"/>
          <p:cNvSpPr>
            <a:spLocks noGrp="1"/>
          </p:cNvSpPr>
          <p:nvPr>
            <p:ph type="sldNum" sz="quarter" idx="12"/>
          </p:nvPr>
        </p:nvSpPr>
        <p:spPr/>
        <p:txBody>
          <a:bodyPr/>
          <a:lstStyle/>
          <a:p>
            <a:fld id="{3EA74849-DAE2-2C4E-8A30-A8C3411AC971}" type="slidenum">
              <a:rPr lang="en-US" smtClean="0">
                <a:solidFill>
                  <a:srgbClr val="EEECE1">
                    <a:lumMod val="10000"/>
                  </a:srgbClr>
                </a:solidFill>
              </a:rPr>
              <a:pPr/>
              <a:t>2</a:t>
            </a:fld>
            <a:endParaRPr lang="en-US">
              <a:solidFill>
                <a:srgbClr val="EEECE1">
                  <a:lumMod val="10000"/>
                </a:srgbClr>
              </a:solidFill>
            </a:endParaRPr>
          </a:p>
        </p:txBody>
      </p:sp>
    </p:spTree>
    <p:extLst>
      <p:ext uri="{BB962C8B-B14F-4D97-AF65-F5344CB8AC3E}">
        <p14:creationId xmlns:p14="http://schemas.microsoft.com/office/powerpoint/2010/main" val="3648947316"/>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57200" y="1289957"/>
            <a:ext cx="8368393" cy="5094513"/>
          </a:xfrm>
        </p:spPr>
        <p:txBody>
          <a:bodyPr>
            <a:normAutofit lnSpcReduction="10000"/>
          </a:bodyPr>
          <a:lstStyle/>
          <a:p>
            <a:pPr marL="342900" lvl="0" indent="-342900" algn="just">
              <a:spcBef>
                <a:spcPts val="300"/>
              </a:spcBef>
              <a:spcAft>
                <a:spcPts val="300"/>
              </a:spcAft>
              <a:buFont typeface="Wingdings" panose="05000000000000000000" pitchFamily="2" charset="2"/>
              <a:buChar char="q"/>
            </a:pPr>
            <a:r>
              <a:rPr lang="en-US" b="1" dirty="0" smtClean="0">
                <a:solidFill>
                  <a:srgbClr val="0070C0"/>
                </a:solidFill>
                <a:ea typeface="Times New Roman"/>
              </a:rPr>
              <a:t>Who attends the grievance meeting?</a:t>
            </a:r>
          </a:p>
          <a:p>
            <a:pPr lvl="0" algn="just">
              <a:spcBef>
                <a:spcPct val="0"/>
              </a:spcBef>
            </a:pPr>
            <a:endParaRPr lang="en-US" dirty="0">
              <a:solidFill>
                <a:srgbClr val="EEECE1">
                  <a:lumMod val="10000"/>
                </a:srgbClr>
              </a:solidFill>
              <a:ea typeface="Times New Roman"/>
            </a:endParaRPr>
          </a:p>
          <a:p>
            <a:pPr lvl="0" algn="ctr">
              <a:spcBef>
                <a:spcPct val="0"/>
              </a:spcBef>
            </a:pPr>
            <a:r>
              <a:rPr lang="en-US" b="1" dirty="0" smtClean="0">
                <a:solidFill>
                  <a:srgbClr val="EEECE1">
                    <a:lumMod val="10000"/>
                  </a:srgbClr>
                </a:solidFill>
                <a:ea typeface="Times New Roman"/>
              </a:rPr>
              <a:t>Question #4</a:t>
            </a:r>
            <a:endParaRPr lang="en-US" dirty="0" smtClean="0">
              <a:solidFill>
                <a:srgbClr val="EEECE1">
                  <a:lumMod val="10000"/>
                </a:srgbClr>
              </a:solidFill>
              <a:ea typeface="Times New Roman"/>
            </a:endParaRPr>
          </a:p>
          <a:p>
            <a:pPr marL="1588" lvl="1" indent="0" algn="just">
              <a:spcBef>
                <a:spcPct val="0"/>
              </a:spcBef>
              <a:buNone/>
            </a:pPr>
            <a:r>
              <a:rPr lang="en-US" dirty="0" smtClean="0">
                <a:solidFill>
                  <a:srgbClr val="EEECE1">
                    <a:lumMod val="10000"/>
                  </a:srgbClr>
                </a:solidFill>
                <a:ea typeface="Times New Roman"/>
              </a:rPr>
              <a:t>Union representative Ursula Robinson sends an e-mail message to Marcus Gonzalez </a:t>
            </a:r>
            <a:r>
              <a:rPr lang="en-US" i="1" dirty="0" smtClean="0">
                <a:solidFill>
                  <a:srgbClr val="EEECE1">
                    <a:lumMod val="10000"/>
                  </a:srgbClr>
                </a:solidFill>
                <a:ea typeface="Times New Roman"/>
              </a:rPr>
              <a:t>(i.e</a:t>
            </a:r>
            <a:r>
              <a:rPr lang="en-US" dirty="0" smtClean="0">
                <a:solidFill>
                  <a:srgbClr val="EEECE1">
                    <a:lumMod val="10000"/>
                  </a:srgbClr>
                </a:solidFill>
                <a:ea typeface="Times New Roman"/>
              </a:rPr>
              <a:t>., you), requesting that supervisor Johnny (“Pyro”) Johnson be in attendance at the grievance meeting.  How do you respond to Ursula?   </a:t>
            </a:r>
          </a:p>
          <a:p>
            <a:pPr marL="458788" lvl="1" indent="-457200" algn="just">
              <a:spcBef>
                <a:spcPct val="0"/>
              </a:spcBef>
              <a:buFont typeface="+mj-lt"/>
              <a:buAutoNum type="alphaLcParenR"/>
            </a:pPr>
            <a:r>
              <a:rPr lang="en-US" dirty="0" smtClean="0">
                <a:solidFill>
                  <a:srgbClr val="EEECE1">
                    <a:lumMod val="10000"/>
                  </a:srgbClr>
                </a:solidFill>
                <a:ea typeface="Times New Roman"/>
              </a:rPr>
              <a:t>“Never.  Absolutely not.  Have a nice day.  </a:t>
            </a:r>
            <a:r>
              <a:rPr lang="en-US" dirty="0" smtClean="0">
                <a:solidFill>
                  <a:srgbClr val="EEECE1">
                    <a:lumMod val="10000"/>
                  </a:srgbClr>
                </a:solidFill>
                <a:ea typeface="Times New Roman"/>
                <a:sym typeface="Wingdings" panose="05000000000000000000" pitchFamily="2" charset="2"/>
              </a:rPr>
              <a:t>”</a:t>
            </a:r>
          </a:p>
          <a:p>
            <a:pPr marL="458788" lvl="1" indent="-457200" algn="just">
              <a:spcBef>
                <a:spcPct val="0"/>
              </a:spcBef>
              <a:buFont typeface="+mj-lt"/>
              <a:buAutoNum type="alphaLcParenR"/>
            </a:pPr>
            <a:r>
              <a:rPr lang="en-US" dirty="0" smtClean="0">
                <a:solidFill>
                  <a:srgbClr val="EEECE1">
                    <a:lumMod val="10000"/>
                  </a:srgbClr>
                </a:solidFill>
                <a:ea typeface="Times New Roman"/>
                <a:sym typeface="Wingdings" panose="05000000000000000000" pitchFamily="2" charset="2"/>
              </a:rPr>
              <a:t>“Hello.  Mr. Johnson was not involved in the investigation or the decision to terminate the Grievant.  Could you please explain why you are requesting his presence at the grievance meeting?”</a:t>
            </a:r>
            <a:endParaRPr lang="en-US" dirty="0" smtClean="0">
              <a:solidFill>
                <a:srgbClr val="EEECE1">
                  <a:lumMod val="10000"/>
                </a:srgbClr>
              </a:solidFill>
              <a:ea typeface="Times New Roman"/>
            </a:endParaRPr>
          </a:p>
          <a:p>
            <a:pPr marL="458788" lvl="1" indent="-457200" algn="just">
              <a:spcBef>
                <a:spcPct val="0"/>
              </a:spcBef>
              <a:buFont typeface="+mj-lt"/>
              <a:buAutoNum type="alphaLcParenR"/>
            </a:pPr>
            <a:r>
              <a:rPr lang="en-US" dirty="0" smtClean="0">
                <a:solidFill>
                  <a:srgbClr val="EEECE1">
                    <a:lumMod val="10000"/>
                  </a:srgbClr>
                </a:solidFill>
                <a:ea typeface="Times New Roman"/>
              </a:rPr>
              <a:t>“Of course.  Is there anyone else you want me to have there?  Also, what is your favorite afternoon snack?”</a:t>
            </a:r>
          </a:p>
          <a:p>
            <a:endParaRPr lang="en-US" dirty="0">
              <a:solidFill>
                <a:schemeClr val="bg2">
                  <a:lumMod val="10000"/>
                </a:schemeClr>
              </a:solidFill>
            </a:endParaRPr>
          </a:p>
        </p:txBody>
      </p:sp>
      <p:sp>
        <p:nvSpPr>
          <p:cNvPr id="4" name="Date Placeholder 3"/>
          <p:cNvSpPr>
            <a:spLocks noGrp="1"/>
          </p:cNvSpPr>
          <p:nvPr>
            <p:ph type="dt" sz="half" idx="10"/>
          </p:nvPr>
        </p:nvSpPr>
        <p:spPr/>
        <p:txBody>
          <a:bodyPr/>
          <a:lstStyle/>
          <a:p>
            <a:r>
              <a:rPr lang="en-US" sz="900" smtClean="0">
                <a:solidFill>
                  <a:srgbClr val="EEECE1">
                    <a:lumMod val="10000"/>
                  </a:srgbClr>
                </a:solidFill>
              </a:rPr>
              <a:t>2906418_1</a:t>
            </a:r>
            <a:endParaRPr lang="en-US" sz="900">
              <a:solidFill>
                <a:srgbClr val="EEECE1">
                  <a:lumMod val="10000"/>
                </a:srgbClr>
              </a:solidFill>
            </a:endParaRPr>
          </a:p>
        </p:txBody>
      </p:sp>
      <p:sp>
        <p:nvSpPr>
          <p:cNvPr id="6" name="Slide Number Placeholder 5"/>
          <p:cNvSpPr>
            <a:spLocks noGrp="1"/>
          </p:cNvSpPr>
          <p:nvPr>
            <p:ph type="sldNum" sz="quarter" idx="12"/>
          </p:nvPr>
        </p:nvSpPr>
        <p:spPr/>
        <p:txBody>
          <a:bodyPr/>
          <a:lstStyle/>
          <a:p>
            <a:fld id="{3EA74849-DAE2-2C4E-8A30-A8C3411AC971}" type="slidenum">
              <a:rPr lang="en-US" smtClean="0">
                <a:solidFill>
                  <a:srgbClr val="EEECE1">
                    <a:lumMod val="10000"/>
                  </a:srgbClr>
                </a:solidFill>
              </a:rPr>
              <a:pPr/>
              <a:t>20</a:t>
            </a:fld>
            <a:endParaRPr lang="en-US">
              <a:solidFill>
                <a:srgbClr val="EEECE1">
                  <a:lumMod val="10000"/>
                </a:srgbClr>
              </a:solidFill>
            </a:endParaRPr>
          </a:p>
        </p:txBody>
      </p:sp>
    </p:spTree>
    <p:extLst>
      <p:ext uri="{BB962C8B-B14F-4D97-AF65-F5344CB8AC3E}">
        <p14:creationId xmlns:p14="http://schemas.microsoft.com/office/powerpoint/2010/main" val="4240195296"/>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57200" y="1289957"/>
            <a:ext cx="8368393" cy="5094513"/>
          </a:xfrm>
        </p:spPr>
        <p:txBody>
          <a:bodyPr/>
          <a:lstStyle/>
          <a:p>
            <a:pPr marL="342900" lvl="0" indent="-342900" algn="just">
              <a:spcBef>
                <a:spcPts val="300"/>
              </a:spcBef>
              <a:spcAft>
                <a:spcPts val="300"/>
              </a:spcAft>
              <a:buFont typeface="Wingdings" panose="05000000000000000000" pitchFamily="2" charset="2"/>
              <a:buChar char="q"/>
            </a:pPr>
            <a:r>
              <a:rPr lang="en-US" b="1" dirty="0">
                <a:solidFill>
                  <a:srgbClr val="0070C0"/>
                </a:solidFill>
                <a:ea typeface="Times New Roman"/>
              </a:rPr>
              <a:t>What should happen during the grievance meeting (including tips for management</a:t>
            </a:r>
            <a:r>
              <a:rPr lang="en-US" b="1" dirty="0" smtClean="0">
                <a:solidFill>
                  <a:srgbClr val="0070C0"/>
                </a:solidFill>
                <a:ea typeface="Times New Roman"/>
              </a:rPr>
              <a:t>)?</a:t>
            </a:r>
          </a:p>
          <a:p>
            <a:pPr marL="342900" lvl="0" indent="-342900" algn="just">
              <a:spcBef>
                <a:spcPts val="300"/>
              </a:spcBef>
              <a:spcAft>
                <a:spcPts val="300"/>
              </a:spcAft>
              <a:buFont typeface="Wingdings" panose="05000000000000000000" pitchFamily="2" charset="2"/>
              <a:buChar char="q"/>
            </a:pPr>
            <a:endParaRPr lang="en-US" dirty="0">
              <a:solidFill>
                <a:srgbClr val="EEECE1">
                  <a:lumMod val="10000"/>
                </a:srgbClr>
              </a:solidFill>
              <a:ea typeface="Times New Roman"/>
            </a:endParaRPr>
          </a:p>
          <a:p>
            <a:pPr lvl="0" algn="just">
              <a:spcBef>
                <a:spcPts val="300"/>
              </a:spcBef>
              <a:spcAft>
                <a:spcPts val="300"/>
              </a:spcAft>
            </a:pPr>
            <a:r>
              <a:rPr lang="en-US" dirty="0" smtClean="0">
                <a:solidFill>
                  <a:srgbClr val="EEECE1">
                    <a:lumMod val="10000"/>
                  </a:srgbClr>
                </a:solidFill>
                <a:ea typeface="Times New Roman"/>
              </a:rPr>
              <a:t>The purpose of the grievance meeting is for the Union…</a:t>
            </a:r>
          </a:p>
          <a:p>
            <a:pPr marL="914400" lvl="1" indent="-457200" algn="just">
              <a:spcBef>
                <a:spcPts val="300"/>
              </a:spcBef>
              <a:spcAft>
                <a:spcPts val="300"/>
              </a:spcAft>
              <a:buFont typeface="+mj-lt"/>
              <a:buAutoNum type="arabicParenR"/>
            </a:pPr>
            <a:r>
              <a:rPr lang="en-US" dirty="0" smtClean="0">
                <a:solidFill>
                  <a:srgbClr val="EEECE1">
                    <a:lumMod val="10000"/>
                  </a:srgbClr>
                </a:solidFill>
                <a:ea typeface="Times New Roman"/>
              </a:rPr>
              <a:t>to explain – in detail – the Union’s basis for its claim that the Employer has breached the contract; and </a:t>
            </a:r>
          </a:p>
          <a:p>
            <a:pPr marL="914400" lvl="1" indent="-457200" algn="just">
              <a:spcBef>
                <a:spcPts val="300"/>
              </a:spcBef>
              <a:spcAft>
                <a:spcPts val="300"/>
              </a:spcAft>
              <a:buFont typeface="+mj-lt"/>
              <a:buAutoNum type="arabicParenR"/>
            </a:pPr>
            <a:r>
              <a:rPr lang="en-US" dirty="0" smtClean="0">
                <a:solidFill>
                  <a:srgbClr val="EEECE1">
                    <a:lumMod val="10000"/>
                  </a:srgbClr>
                </a:solidFill>
                <a:ea typeface="Times New Roman"/>
              </a:rPr>
              <a:t>to specify exactly what the Union is seeking to remedy in the grievance.</a:t>
            </a:r>
          </a:p>
          <a:p>
            <a:pPr marL="914400" lvl="1" indent="-457200" algn="just">
              <a:spcBef>
                <a:spcPts val="300"/>
              </a:spcBef>
              <a:spcAft>
                <a:spcPts val="300"/>
              </a:spcAft>
              <a:buFont typeface="+mj-lt"/>
              <a:buAutoNum type="arabicParenR"/>
            </a:pPr>
            <a:endParaRPr lang="en-US" dirty="0">
              <a:solidFill>
                <a:srgbClr val="EEECE1">
                  <a:lumMod val="10000"/>
                </a:srgbClr>
              </a:solidFill>
              <a:ea typeface="Times New Roman"/>
            </a:endParaRPr>
          </a:p>
          <a:p>
            <a:pPr marL="3314700" lvl="6" indent="-342900" algn="just">
              <a:spcBef>
                <a:spcPts val="300"/>
              </a:spcBef>
              <a:spcAft>
                <a:spcPts val="300"/>
              </a:spcAft>
              <a:buFont typeface="Wingdings" panose="05000000000000000000" pitchFamily="2" charset="2"/>
              <a:buChar char="Ø"/>
            </a:pPr>
            <a:r>
              <a:rPr lang="en-US" sz="2400" dirty="0" smtClean="0">
                <a:solidFill>
                  <a:srgbClr val="0070C0"/>
                </a:solidFill>
                <a:latin typeface="Calibri" panose="020F0502020204030204" pitchFamily="34" charset="0"/>
                <a:ea typeface="Times New Roman"/>
              </a:rPr>
              <a:t>Continued, next slides</a:t>
            </a:r>
          </a:p>
          <a:p>
            <a:pPr lvl="0" algn="just">
              <a:spcBef>
                <a:spcPts val="300"/>
              </a:spcBef>
              <a:spcAft>
                <a:spcPts val="300"/>
              </a:spcAft>
            </a:pPr>
            <a:endParaRPr lang="en-US" dirty="0">
              <a:solidFill>
                <a:srgbClr val="EEECE1">
                  <a:lumMod val="10000"/>
                </a:srgbClr>
              </a:solidFill>
              <a:ea typeface="Times New Roman"/>
            </a:endParaRPr>
          </a:p>
          <a:p>
            <a:endParaRPr lang="en-US" dirty="0">
              <a:solidFill>
                <a:schemeClr val="bg2">
                  <a:lumMod val="10000"/>
                </a:schemeClr>
              </a:solidFill>
            </a:endParaRPr>
          </a:p>
        </p:txBody>
      </p:sp>
      <p:sp>
        <p:nvSpPr>
          <p:cNvPr id="4" name="Date Placeholder 3"/>
          <p:cNvSpPr>
            <a:spLocks noGrp="1"/>
          </p:cNvSpPr>
          <p:nvPr>
            <p:ph type="dt" sz="half" idx="10"/>
          </p:nvPr>
        </p:nvSpPr>
        <p:spPr/>
        <p:txBody>
          <a:bodyPr/>
          <a:lstStyle/>
          <a:p>
            <a:r>
              <a:rPr lang="en-US" sz="900" smtClean="0">
                <a:solidFill>
                  <a:srgbClr val="EEECE1">
                    <a:lumMod val="10000"/>
                  </a:srgbClr>
                </a:solidFill>
              </a:rPr>
              <a:t>2906418_1</a:t>
            </a:r>
            <a:endParaRPr lang="en-US" sz="900">
              <a:solidFill>
                <a:srgbClr val="EEECE1">
                  <a:lumMod val="10000"/>
                </a:srgbClr>
              </a:solidFill>
            </a:endParaRPr>
          </a:p>
        </p:txBody>
      </p:sp>
      <p:sp>
        <p:nvSpPr>
          <p:cNvPr id="6" name="Slide Number Placeholder 5"/>
          <p:cNvSpPr>
            <a:spLocks noGrp="1"/>
          </p:cNvSpPr>
          <p:nvPr>
            <p:ph type="sldNum" sz="quarter" idx="12"/>
          </p:nvPr>
        </p:nvSpPr>
        <p:spPr/>
        <p:txBody>
          <a:bodyPr/>
          <a:lstStyle/>
          <a:p>
            <a:fld id="{3EA74849-DAE2-2C4E-8A30-A8C3411AC971}" type="slidenum">
              <a:rPr lang="en-US" smtClean="0">
                <a:solidFill>
                  <a:srgbClr val="EEECE1">
                    <a:lumMod val="10000"/>
                  </a:srgbClr>
                </a:solidFill>
              </a:rPr>
              <a:pPr/>
              <a:t>21</a:t>
            </a:fld>
            <a:endParaRPr lang="en-US">
              <a:solidFill>
                <a:srgbClr val="EEECE1">
                  <a:lumMod val="10000"/>
                </a:srgbClr>
              </a:solidFill>
            </a:endParaRPr>
          </a:p>
        </p:txBody>
      </p:sp>
    </p:spTree>
    <p:extLst>
      <p:ext uri="{BB962C8B-B14F-4D97-AF65-F5344CB8AC3E}">
        <p14:creationId xmlns:p14="http://schemas.microsoft.com/office/powerpoint/2010/main" val="3456106311"/>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57200" y="1289957"/>
            <a:ext cx="8368393" cy="5094513"/>
          </a:xfrm>
        </p:spPr>
        <p:txBody>
          <a:bodyPr/>
          <a:lstStyle/>
          <a:p>
            <a:pPr lvl="0" algn="just">
              <a:spcBef>
                <a:spcPts val="300"/>
              </a:spcBef>
              <a:spcAft>
                <a:spcPts val="300"/>
              </a:spcAft>
            </a:pPr>
            <a:r>
              <a:rPr lang="en-US" dirty="0" smtClean="0">
                <a:solidFill>
                  <a:srgbClr val="EEECE1">
                    <a:lumMod val="10000"/>
                  </a:srgbClr>
                </a:solidFill>
                <a:ea typeface="Times New Roman"/>
              </a:rPr>
              <a:t>Your job at the grievance meeting is to get the Union to explain – in detail – </a:t>
            </a:r>
          </a:p>
          <a:p>
            <a:pPr marL="1085850" lvl="1" indent="-342900" algn="just">
              <a:spcBef>
                <a:spcPts val="300"/>
              </a:spcBef>
              <a:spcAft>
                <a:spcPts val="300"/>
              </a:spcAft>
              <a:buFont typeface="Courier New" panose="02070309020205020404" pitchFamily="49" charset="0"/>
              <a:buChar char="o"/>
            </a:pPr>
            <a:r>
              <a:rPr lang="en-US" dirty="0" smtClean="0">
                <a:solidFill>
                  <a:srgbClr val="EEECE1">
                    <a:lumMod val="10000"/>
                  </a:srgbClr>
                </a:solidFill>
                <a:ea typeface="Times New Roman"/>
              </a:rPr>
              <a:t>The </a:t>
            </a:r>
            <a:r>
              <a:rPr lang="en-US" b="1" i="1" dirty="0" smtClean="0">
                <a:solidFill>
                  <a:srgbClr val="0070C0"/>
                </a:solidFill>
                <a:ea typeface="Times New Roman"/>
              </a:rPr>
              <a:t>facts</a:t>
            </a:r>
            <a:r>
              <a:rPr lang="en-US" dirty="0" smtClean="0">
                <a:solidFill>
                  <a:srgbClr val="EEECE1">
                    <a:lumMod val="10000"/>
                  </a:srgbClr>
                </a:solidFill>
                <a:ea typeface="Times New Roman"/>
              </a:rPr>
              <a:t> that the Union is relying upon.</a:t>
            </a:r>
          </a:p>
          <a:p>
            <a:pPr marL="1085850" lvl="1" indent="-342900" algn="just">
              <a:spcBef>
                <a:spcPts val="300"/>
              </a:spcBef>
              <a:spcAft>
                <a:spcPts val="300"/>
              </a:spcAft>
              <a:buFont typeface="Courier New" panose="02070309020205020404" pitchFamily="49" charset="0"/>
              <a:buChar char="o"/>
            </a:pPr>
            <a:r>
              <a:rPr lang="en-US" dirty="0" smtClean="0">
                <a:solidFill>
                  <a:srgbClr val="EEECE1">
                    <a:lumMod val="10000"/>
                  </a:srgbClr>
                </a:solidFill>
                <a:ea typeface="Times New Roman"/>
              </a:rPr>
              <a:t>The </a:t>
            </a:r>
            <a:r>
              <a:rPr lang="en-US" b="1" i="1" dirty="0" smtClean="0">
                <a:solidFill>
                  <a:srgbClr val="0070C0"/>
                </a:solidFill>
                <a:ea typeface="Times New Roman"/>
              </a:rPr>
              <a:t>precise articles or sections of the contract </a:t>
            </a:r>
            <a:r>
              <a:rPr lang="en-US" dirty="0" smtClean="0">
                <a:solidFill>
                  <a:srgbClr val="EEECE1">
                    <a:lumMod val="10000"/>
                  </a:srgbClr>
                </a:solidFill>
                <a:ea typeface="Times New Roman"/>
              </a:rPr>
              <a:t>that the Union is contending were breached.</a:t>
            </a:r>
          </a:p>
          <a:p>
            <a:pPr marL="1085850" lvl="1" indent="-342900" algn="just">
              <a:spcBef>
                <a:spcPts val="300"/>
              </a:spcBef>
              <a:spcAft>
                <a:spcPts val="300"/>
              </a:spcAft>
              <a:buFont typeface="Courier New" panose="02070309020205020404" pitchFamily="49" charset="0"/>
              <a:buChar char="o"/>
            </a:pPr>
            <a:r>
              <a:rPr lang="en-US" dirty="0" smtClean="0">
                <a:solidFill>
                  <a:srgbClr val="EEECE1">
                    <a:lumMod val="10000"/>
                  </a:srgbClr>
                </a:solidFill>
                <a:ea typeface="Times New Roman"/>
              </a:rPr>
              <a:t>How the relied-upon facts result in or translate to a violation of the cited contract provision(s).</a:t>
            </a:r>
          </a:p>
          <a:p>
            <a:pPr marL="342900" lvl="0" indent="-342900" algn="just">
              <a:spcBef>
                <a:spcPts val="300"/>
              </a:spcBef>
              <a:spcAft>
                <a:spcPts val="300"/>
              </a:spcAft>
              <a:buFont typeface="Wingdings" panose="05000000000000000000" pitchFamily="2" charset="2"/>
              <a:buChar char="q"/>
            </a:pPr>
            <a:endParaRPr lang="en-US" dirty="0">
              <a:solidFill>
                <a:srgbClr val="EEECE1">
                  <a:lumMod val="10000"/>
                </a:srgbClr>
              </a:solidFill>
              <a:ea typeface="Times New Roman"/>
            </a:endParaRPr>
          </a:p>
          <a:p>
            <a:pPr lvl="2" indent="-400050" algn="just">
              <a:spcBef>
                <a:spcPts val="300"/>
              </a:spcBef>
              <a:spcAft>
                <a:spcPts val="300"/>
              </a:spcAft>
              <a:buFont typeface="Courier New" panose="02070309020205020404" pitchFamily="49" charset="0"/>
              <a:buChar char="o"/>
            </a:pPr>
            <a:r>
              <a:rPr lang="en-US" dirty="0" smtClean="0">
                <a:solidFill>
                  <a:srgbClr val="EEECE1">
                    <a:lumMod val="10000"/>
                  </a:srgbClr>
                </a:solidFill>
                <a:ea typeface="Times New Roman"/>
              </a:rPr>
              <a:t>What the Union is asking the Employer to do in order to </a:t>
            </a:r>
            <a:r>
              <a:rPr lang="en-US" b="1" i="1" dirty="0" smtClean="0">
                <a:solidFill>
                  <a:srgbClr val="0070C0"/>
                </a:solidFill>
                <a:ea typeface="Times New Roman"/>
              </a:rPr>
              <a:t>remedy</a:t>
            </a:r>
            <a:r>
              <a:rPr lang="en-US" dirty="0" smtClean="0">
                <a:solidFill>
                  <a:srgbClr val="EEECE1">
                    <a:lumMod val="10000"/>
                  </a:srgbClr>
                </a:solidFill>
                <a:ea typeface="Times New Roman"/>
              </a:rPr>
              <a:t> the alleged breach.</a:t>
            </a:r>
          </a:p>
          <a:p>
            <a:pPr lvl="2" indent="-400050" algn="just">
              <a:spcBef>
                <a:spcPts val="300"/>
              </a:spcBef>
              <a:spcAft>
                <a:spcPts val="300"/>
              </a:spcAft>
              <a:buFont typeface="Courier New" panose="02070309020205020404" pitchFamily="49" charset="0"/>
              <a:buChar char="o"/>
            </a:pPr>
            <a:r>
              <a:rPr lang="en-US" dirty="0" smtClean="0">
                <a:solidFill>
                  <a:srgbClr val="EEECE1">
                    <a:lumMod val="10000"/>
                  </a:srgbClr>
                </a:solidFill>
                <a:ea typeface="Times New Roman"/>
              </a:rPr>
              <a:t>What is the basis or rationale for seeking that as the remedy.  </a:t>
            </a:r>
            <a:endParaRPr lang="en-US" dirty="0">
              <a:solidFill>
                <a:srgbClr val="EEECE1">
                  <a:lumMod val="10000"/>
                </a:srgbClr>
              </a:solidFill>
              <a:ea typeface="Times New Roman"/>
            </a:endParaRPr>
          </a:p>
          <a:p>
            <a:pPr lvl="0" algn="just">
              <a:spcBef>
                <a:spcPts val="300"/>
              </a:spcBef>
              <a:spcAft>
                <a:spcPts val="300"/>
              </a:spcAft>
            </a:pPr>
            <a:endParaRPr lang="en-US" dirty="0">
              <a:solidFill>
                <a:srgbClr val="EEECE1">
                  <a:lumMod val="10000"/>
                </a:srgbClr>
              </a:solidFill>
              <a:ea typeface="Times New Roman"/>
            </a:endParaRPr>
          </a:p>
          <a:p>
            <a:endParaRPr lang="en-US" dirty="0">
              <a:solidFill>
                <a:schemeClr val="bg2">
                  <a:lumMod val="10000"/>
                </a:schemeClr>
              </a:solidFill>
            </a:endParaRPr>
          </a:p>
        </p:txBody>
      </p:sp>
      <p:sp>
        <p:nvSpPr>
          <p:cNvPr id="4" name="Date Placeholder 3"/>
          <p:cNvSpPr>
            <a:spLocks noGrp="1"/>
          </p:cNvSpPr>
          <p:nvPr>
            <p:ph type="dt" sz="half" idx="10"/>
          </p:nvPr>
        </p:nvSpPr>
        <p:spPr/>
        <p:txBody>
          <a:bodyPr/>
          <a:lstStyle/>
          <a:p>
            <a:r>
              <a:rPr lang="en-US" sz="900" smtClean="0">
                <a:solidFill>
                  <a:srgbClr val="EEECE1">
                    <a:lumMod val="10000"/>
                  </a:srgbClr>
                </a:solidFill>
              </a:rPr>
              <a:t>2906418_1</a:t>
            </a:r>
            <a:endParaRPr lang="en-US" sz="900">
              <a:solidFill>
                <a:srgbClr val="EEECE1">
                  <a:lumMod val="10000"/>
                </a:srgbClr>
              </a:solidFill>
            </a:endParaRPr>
          </a:p>
        </p:txBody>
      </p:sp>
      <p:sp>
        <p:nvSpPr>
          <p:cNvPr id="6" name="Slide Number Placeholder 5"/>
          <p:cNvSpPr>
            <a:spLocks noGrp="1"/>
          </p:cNvSpPr>
          <p:nvPr>
            <p:ph type="sldNum" sz="quarter" idx="12"/>
          </p:nvPr>
        </p:nvSpPr>
        <p:spPr/>
        <p:txBody>
          <a:bodyPr/>
          <a:lstStyle/>
          <a:p>
            <a:fld id="{3EA74849-DAE2-2C4E-8A30-A8C3411AC971}" type="slidenum">
              <a:rPr lang="en-US" smtClean="0">
                <a:solidFill>
                  <a:srgbClr val="EEECE1">
                    <a:lumMod val="10000"/>
                  </a:srgbClr>
                </a:solidFill>
              </a:rPr>
              <a:pPr/>
              <a:t>22</a:t>
            </a:fld>
            <a:endParaRPr lang="en-US">
              <a:solidFill>
                <a:srgbClr val="EEECE1">
                  <a:lumMod val="10000"/>
                </a:srgbClr>
              </a:solidFill>
            </a:endParaRPr>
          </a:p>
        </p:txBody>
      </p:sp>
      <p:sp>
        <p:nvSpPr>
          <p:cNvPr id="5" name="Left Brace 4"/>
          <p:cNvSpPr/>
          <p:nvPr/>
        </p:nvSpPr>
        <p:spPr>
          <a:xfrm>
            <a:off x="947530" y="4625009"/>
            <a:ext cx="251791" cy="1577008"/>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 name="Left Brace 7"/>
          <p:cNvSpPr/>
          <p:nvPr/>
        </p:nvSpPr>
        <p:spPr>
          <a:xfrm>
            <a:off x="940904" y="2173357"/>
            <a:ext cx="231913" cy="1934817"/>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272291880"/>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73765" y="1366415"/>
            <a:ext cx="8384958" cy="5094513"/>
          </a:xfrm>
        </p:spPr>
        <p:txBody>
          <a:bodyPr/>
          <a:lstStyle/>
          <a:p>
            <a:pPr lvl="0" algn="ctr">
              <a:spcBef>
                <a:spcPct val="0"/>
              </a:spcBef>
            </a:pPr>
            <a:r>
              <a:rPr lang="en-US" b="1" dirty="0" smtClean="0">
                <a:solidFill>
                  <a:srgbClr val="EEECE1">
                    <a:lumMod val="10000"/>
                  </a:srgbClr>
                </a:solidFill>
                <a:ea typeface="Times New Roman"/>
              </a:rPr>
              <a:t>Why do we want to get this info from the </a:t>
            </a:r>
          </a:p>
          <a:p>
            <a:pPr lvl="0" algn="ctr">
              <a:spcBef>
                <a:spcPct val="0"/>
              </a:spcBef>
            </a:pPr>
            <a:r>
              <a:rPr lang="en-US" b="1" dirty="0" smtClean="0">
                <a:solidFill>
                  <a:srgbClr val="EEECE1">
                    <a:lumMod val="10000"/>
                  </a:srgbClr>
                </a:solidFill>
                <a:ea typeface="Times New Roman"/>
              </a:rPr>
              <a:t>Union during the grievance meeting?</a:t>
            </a:r>
            <a:endParaRPr lang="en-US" dirty="0">
              <a:solidFill>
                <a:srgbClr val="EEECE1">
                  <a:lumMod val="10000"/>
                </a:srgbClr>
              </a:solidFill>
              <a:ea typeface="Times New Roman"/>
            </a:endParaRPr>
          </a:p>
          <a:p>
            <a:pPr marL="457200" lvl="0" indent="-457200" algn="just">
              <a:spcBef>
                <a:spcPct val="0"/>
              </a:spcBef>
              <a:buFont typeface="+mj-lt"/>
              <a:buAutoNum type="arabicPeriod"/>
            </a:pPr>
            <a:r>
              <a:rPr lang="en-US" dirty="0" smtClean="0">
                <a:solidFill>
                  <a:srgbClr val="EEECE1">
                    <a:lumMod val="10000"/>
                  </a:srgbClr>
                </a:solidFill>
                <a:ea typeface="Times New Roman"/>
              </a:rPr>
              <a:t>To determine the merits of the Union’s grievance (or lack thereof).</a:t>
            </a:r>
          </a:p>
          <a:p>
            <a:pPr marL="457200" lvl="0" indent="-457200" algn="just">
              <a:spcBef>
                <a:spcPct val="0"/>
              </a:spcBef>
              <a:buFont typeface="+mj-lt"/>
              <a:buAutoNum type="arabicPeriod"/>
            </a:pPr>
            <a:r>
              <a:rPr lang="en-US" dirty="0" smtClean="0">
                <a:solidFill>
                  <a:srgbClr val="EEECE1">
                    <a:lumMod val="10000"/>
                  </a:srgbClr>
                </a:solidFill>
                <a:ea typeface="Times New Roman"/>
              </a:rPr>
              <a:t>To assess whether it makes sense to resolve the grievance or fight it (depends upon merits and requested remedy).</a:t>
            </a:r>
          </a:p>
          <a:p>
            <a:pPr marL="457200" lvl="0" indent="-457200" algn="just">
              <a:spcBef>
                <a:spcPct val="0"/>
              </a:spcBef>
              <a:buFont typeface="+mj-lt"/>
              <a:buAutoNum type="arabicPeriod"/>
            </a:pPr>
            <a:r>
              <a:rPr lang="en-US" dirty="0" smtClean="0">
                <a:solidFill>
                  <a:srgbClr val="EEECE1">
                    <a:lumMod val="10000"/>
                  </a:srgbClr>
                </a:solidFill>
                <a:ea typeface="Times New Roman"/>
              </a:rPr>
              <a:t>To enhance management’s ability to thoroughly and efficiently prepare for an arbitration hearing.</a:t>
            </a:r>
          </a:p>
          <a:p>
            <a:pPr marL="457200" lvl="0" indent="-457200" algn="just">
              <a:spcBef>
                <a:spcPct val="0"/>
              </a:spcBef>
              <a:buFont typeface="+mj-lt"/>
              <a:buAutoNum type="arabicPeriod"/>
            </a:pPr>
            <a:r>
              <a:rPr lang="en-US" dirty="0" smtClean="0">
                <a:solidFill>
                  <a:srgbClr val="EEECE1">
                    <a:lumMod val="10000"/>
                  </a:srgbClr>
                </a:solidFill>
              </a:rPr>
              <a:t>To box the Union in.</a:t>
            </a:r>
          </a:p>
          <a:p>
            <a:pPr marL="914400" lvl="1" indent="-457200" algn="just">
              <a:spcBef>
                <a:spcPct val="0"/>
              </a:spcBef>
              <a:buFont typeface="+mj-lt"/>
              <a:buAutoNum type="alphaLcPeriod"/>
            </a:pPr>
            <a:r>
              <a:rPr lang="en-US" dirty="0" smtClean="0">
                <a:solidFill>
                  <a:srgbClr val="EEECE1">
                    <a:lumMod val="10000"/>
                  </a:srgbClr>
                </a:solidFill>
              </a:rPr>
              <a:t>Limit the Union’s ability to make shifting arguments.</a:t>
            </a:r>
          </a:p>
          <a:p>
            <a:pPr marL="914400" lvl="1" indent="-457200" algn="just">
              <a:spcBef>
                <a:spcPct val="0"/>
              </a:spcBef>
              <a:buFont typeface="+mj-lt"/>
              <a:buAutoNum type="alphaLcPeriod"/>
            </a:pPr>
            <a:r>
              <a:rPr lang="en-US" dirty="0" smtClean="0">
                <a:solidFill>
                  <a:srgbClr val="EEECE1">
                    <a:lumMod val="10000"/>
                  </a:srgbClr>
                </a:solidFill>
              </a:rPr>
              <a:t>Prevent the Union from changing its legal position.</a:t>
            </a:r>
          </a:p>
          <a:p>
            <a:pPr marL="914400" lvl="1" indent="-457200" algn="just">
              <a:spcBef>
                <a:spcPct val="0"/>
              </a:spcBef>
              <a:buFont typeface="+mj-lt"/>
              <a:buAutoNum type="alphaLcPeriod"/>
            </a:pPr>
            <a:r>
              <a:rPr lang="en-US" dirty="0" smtClean="0">
                <a:solidFill>
                  <a:srgbClr val="EEECE1">
                    <a:lumMod val="10000"/>
                  </a:srgbClr>
                </a:solidFill>
              </a:rPr>
              <a:t>Prevent the Union’s witnesses from later making-up facts or changing their stories.</a:t>
            </a:r>
            <a:endParaRPr lang="en-US" dirty="0">
              <a:solidFill>
                <a:schemeClr val="bg2">
                  <a:lumMod val="10000"/>
                </a:schemeClr>
              </a:solidFill>
            </a:endParaRPr>
          </a:p>
        </p:txBody>
      </p:sp>
      <p:sp>
        <p:nvSpPr>
          <p:cNvPr id="4" name="Date Placeholder 3"/>
          <p:cNvSpPr>
            <a:spLocks noGrp="1"/>
          </p:cNvSpPr>
          <p:nvPr>
            <p:ph type="dt" sz="half" idx="10"/>
          </p:nvPr>
        </p:nvSpPr>
        <p:spPr/>
        <p:txBody>
          <a:bodyPr/>
          <a:lstStyle/>
          <a:p>
            <a:r>
              <a:rPr lang="en-US" sz="900" smtClean="0">
                <a:solidFill>
                  <a:srgbClr val="EEECE1">
                    <a:lumMod val="10000"/>
                  </a:srgbClr>
                </a:solidFill>
              </a:rPr>
              <a:t>2906418_1</a:t>
            </a:r>
            <a:endParaRPr lang="en-US" sz="900">
              <a:solidFill>
                <a:srgbClr val="EEECE1">
                  <a:lumMod val="10000"/>
                </a:srgbClr>
              </a:solidFill>
            </a:endParaRPr>
          </a:p>
        </p:txBody>
      </p:sp>
      <p:sp>
        <p:nvSpPr>
          <p:cNvPr id="6" name="Slide Number Placeholder 5"/>
          <p:cNvSpPr>
            <a:spLocks noGrp="1"/>
          </p:cNvSpPr>
          <p:nvPr>
            <p:ph type="sldNum" sz="quarter" idx="12"/>
          </p:nvPr>
        </p:nvSpPr>
        <p:spPr/>
        <p:txBody>
          <a:bodyPr/>
          <a:lstStyle/>
          <a:p>
            <a:fld id="{3EA74849-DAE2-2C4E-8A30-A8C3411AC971}" type="slidenum">
              <a:rPr lang="en-US" smtClean="0">
                <a:solidFill>
                  <a:srgbClr val="EEECE1">
                    <a:lumMod val="10000"/>
                  </a:srgbClr>
                </a:solidFill>
              </a:rPr>
              <a:pPr/>
              <a:t>23</a:t>
            </a:fld>
            <a:endParaRPr lang="en-US">
              <a:solidFill>
                <a:srgbClr val="EEECE1">
                  <a:lumMod val="10000"/>
                </a:srgbClr>
              </a:solidFill>
            </a:endParaRPr>
          </a:p>
        </p:txBody>
      </p:sp>
      <p:sp>
        <p:nvSpPr>
          <p:cNvPr id="7" name="Left Brace 6"/>
          <p:cNvSpPr/>
          <p:nvPr/>
        </p:nvSpPr>
        <p:spPr>
          <a:xfrm>
            <a:off x="337930" y="2067339"/>
            <a:ext cx="135835" cy="1272209"/>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 name="Left Brace 7"/>
          <p:cNvSpPr/>
          <p:nvPr/>
        </p:nvSpPr>
        <p:spPr>
          <a:xfrm>
            <a:off x="337930" y="3657600"/>
            <a:ext cx="119270" cy="2531165"/>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757824849"/>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57200" y="1289957"/>
            <a:ext cx="8368393" cy="5094513"/>
          </a:xfrm>
        </p:spPr>
        <p:txBody>
          <a:bodyPr/>
          <a:lstStyle/>
          <a:p>
            <a:pPr lvl="0" algn="just">
              <a:spcBef>
                <a:spcPct val="0"/>
              </a:spcBef>
            </a:pPr>
            <a:r>
              <a:rPr lang="en-US" b="1" dirty="0" smtClean="0">
                <a:solidFill>
                  <a:srgbClr val="EEECE1">
                    <a:lumMod val="10000"/>
                  </a:srgbClr>
                </a:solidFill>
                <a:ea typeface="Times New Roman"/>
              </a:rPr>
              <a:t>The grievance meeting is </a:t>
            </a:r>
            <a:r>
              <a:rPr lang="en-US" b="1" u="sng" dirty="0" smtClean="0">
                <a:solidFill>
                  <a:srgbClr val="EEECE1">
                    <a:lumMod val="10000"/>
                  </a:srgbClr>
                </a:solidFill>
                <a:ea typeface="Times New Roman"/>
              </a:rPr>
              <a:t>NOT</a:t>
            </a:r>
            <a:r>
              <a:rPr lang="en-US" b="1" dirty="0" smtClean="0">
                <a:solidFill>
                  <a:srgbClr val="EEECE1">
                    <a:lumMod val="10000"/>
                  </a:srgbClr>
                </a:solidFill>
                <a:ea typeface="Times New Roman"/>
              </a:rPr>
              <a:t>….</a:t>
            </a:r>
            <a:endParaRPr lang="en-US" dirty="0" smtClean="0">
              <a:solidFill>
                <a:srgbClr val="EEECE1">
                  <a:lumMod val="10000"/>
                </a:srgbClr>
              </a:solidFill>
              <a:ea typeface="Times New Roman"/>
            </a:endParaRPr>
          </a:p>
          <a:p>
            <a:pPr marL="342900" indent="-342900" algn="just">
              <a:spcBef>
                <a:spcPct val="0"/>
              </a:spcBef>
              <a:buFont typeface="Arial" panose="020B0604020202020204" pitchFamily="34" charset="0"/>
              <a:buChar char="•"/>
            </a:pPr>
            <a:r>
              <a:rPr lang="en-US" dirty="0" smtClean="0">
                <a:solidFill>
                  <a:srgbClr val="EEECE1">
                    <a:lumMod val="10000"/>
                  </a:srgbClr>
                </a:solidFill>
                <a:ea typeface="Times New Roman"/>
              </a:rPr>
              <a:t>… a forum for the Union to conduct </a:t>
            </a:r>
            <a:r>
              <a:rPr lang="en-US" i="1" dirty="0" smtClean="0">
                <a:solidFill>
                  <a:srgbClr val="EEECE1">
                    <a:lumMod val="10000"/>
                  </a:srgbClr>
                </a:solidFill>
                <a:ea typeface="Times New Roman"/>
              </a:rPr>
              <a:t>its</a:t>
            </a:r>
            <a:r>
              <a:rPr lang="en-US" dirty="0" smtClean="0">
                <a:solidFill>
                  <a:srgbClr val="EEECE1">
                    <a:lumMod val="10000"/>
                  </a:srgbClr>
                </a:solidFill>
                <a:ea typeface="Times New Roman"/>
              </a:rPr>
              <a:t> investigation into the grievance.</a:t>
            </a:r>
          </a:p>
          <a:p>
            <a:pPr marL="342900" indent="-342900" algn="just">
              <a:spcBef>
                <a:spcPct val="0"/>
              </a:spcBef>
              <a:buFont typeface="Arial" panose="020B0604020202020204" pitchFamily="34" charset="0"/>
              <a:buChar char="•"/>
            </a:pPr>
            <a:r>
              <a:rPr lang="en-US" dirty="0" smtClean="0">
                <a:solidFill>
                  <a:srgbClr val="EEECE1">
                    <a:lumMod val="10000"/>
                  </a:srgbClr>
                </a:solidFill>
                <a:ea typeface="Times New Roman"/>
              </a:rPr>
              <a:t>… an opportunity for the Union to cross-examine HR or department leadership.</a:t>
            </a:r>
          </a:p>
          <a:p>
            <a:pPr marL="342900" indent="-342900" algn="just">
              <a:spcBef>
                <a:spcPct val="0"/>
              </a:spcBef>
              <a:buFont typeface="Arial" panose="020B0604020202020204" pitchFamily="34" charset="0"/>
              <a:buChar char="•"/>
            </a:pPr>
            <a:r>
              <a:rPr lang="en-US" dirty="0" smtClean="0">
                <a:solidFill>
                  <a:srgbClr val="EEECE1">
                    <a:lumMod val="10000"/>
                  </a:srgbClr>
                </a:solidFill>
                <a:ea typeface="Times New Roman"/>
              </a:rPr>
              <a:t>… the venue or setting for the Union to extract management’s justification for whatever the Employer supposedly did or didn’t do that precipitated the grievance.   </a:t>
            </a:r>
          </a:p>
          <a:p>
            <a:pPr lvl="1" algn="just">
              <a:spcBef>
                <a:spcPct val="0"/>
              </a:spcBef>
            </a:pPr>
            <a:r>
              <a:rPr lang="en-US" sz="2250" dirty="0" smtClean="0">
                <a:solidFill>
                  <a:srgbClr val="EEECE1">
                    <a:lumMod val="10000"/>
                  </a:srgbClr>
                </a:solidFill>
                <a:ea typeface="Times New Roman"/>
              </a:rPr>
              <a:t>Always remember that the grievance meeting is </a:t>
            </a:r>
            <a:r>
              <a:rPr lang="en-US" sz="2250" b="1" i="1" dirty="0" smtClean="0">
                <a:solidFill>
                  <a:srgbClr val="EEECE1">
                    <a:lumMod val="10000"/>
                  </a:srgbClr>
                </a:solidFill>
                <a:ea typeface="Times New Roman"/>
              </a:rPr>
              <a:t>for the Union to convince the Employer </a:t>
            </a:r>
            <a:r>
              <a:rPr lang="en-US" sz="2250" dirty="0" smtClean="0">
                <a:solidFill>
                  <a:srgbClr val="EEECE1">
                    <a:lumMod val="10000"/>
                  </a:srgbClr>
                </a:solidFill>
                <a:ea typeface="Times New Roman"/>
              </a:rPr>
              <a:t>that it should agree to whatever the Union is seeking.</a:t>
            </a:r>
          </a:p>
          <a:p>
            <a:pPr lvl="1" algn="just">
              <a:spcBef>
                <a:spcPct val="0"/>
              </a:spcBef>
            </a:pPr>
            <a:r>
              <a:rPr lang="en-US" sz="2250" dirty="0" smtClean="0">
                <a:solidFill>
                  <a:srgbClr val="EEECE1">
                    <a:lumMod val="10000"/>
                  </a:srgbClr>
                </a:solidFill>
                <a:ea typeface="Times New Roman"/>
              </a:rPr>
              <a:t>This does mean that you should be very careful and deliberate about what you share with the Union during the grievance meeting.  </a:t>
            </a:r>
            <a:endParaRPr lang="en-US" sz="2250" dirty="0">
              <a:solidFill>
                <a:srgbClr val="EEECE1">
                  <a:lumMod val="10000"/>
                </a:srgbClr>
              </a:solidFill>
              <a:ea typeface="Times New Roman"/>
            </a:endParaRPr>
          </a:p>
          <a:p>
            <a:endParaRPr lang="en-US" dirty="0">
              <a:solidFill>
                <a:schemeClr val="bg2">
                  <a:lumMod val="10000"/>
                </a:schemeClr>
              </a:solidFill>
            </a:endParaRPr>
          </a:p>
        </p:txBody>
      </p:sp>
      <p:sp>
        <p:nvSpPr>
          <p:cNvPr id="4" name="Date Placeholder 3"/>
          <p:cNvSpPr>
            <a:spLocks noGrp="1"/>
          </p:cNvSpPr>
          <p:nvPr>
            <p:ph type="dt" sz="half" idx="10"/>
          </p:nvPr>
        </p:nvSpPr>
        <p:spPr/>
        <p:txBody>
          <a:bodyPr/>
          <a:lstStyle/>
          <a:p>
            <a:r>
              <a:rPr lang="en-US" sz="900" smtClean="0">
                <a:solidFill>
                  <a:srgbClr val="EEECE1">
                    <a:lumMod val="10000"/>
                  </a:srgbClr>
                </a:solidFill>
              </a:rPr>
              <a:t>2906418_1</a:t>
            </a:r>
            <a:endParaRPr lang="en-US" sz="900">
              <a:solidFill>
                <a:srgbClr val="EEECE1">
                  <a:lumMod val="10000"/>
                </a:srgbClr>
              </a:solidFill>
            </a:endParaRPr>
          </a:p>
        </p:txBody>
      </p:sp>
      <p:sp>
        <p:nvSpPr>
          <p:cNvPr id="6" name="Slide Number Placeholder 5"/>
          <p:cNvSpPr>
            <a:spLocks noGrp="1"/>
          </p:cNvSpPr>
          <p:nvPr>
            <p:ph type="sldNum" sz="quarter" idx="12"/>
          </p:nvPr>
        </p:nvSpPr>
        <p:spPr/>
        <p:txBody>
          <a:bodyPr/>
          <a:lstStyle/>
          <a:p>
            <a:fld id="{3EA74849-DAE2-2C4E-8A30-A8C3411AC971}" type="slidenum">
              <a:rPr lang="en-US" smtClean="0">
                <a:solidFill>
                  <a:srgbClr val="EEECE1">
                    <a:lumMod val="10000"/>
                  </a:srgbClr>
                </a:solidFill>
              </a:rPr>
              <a:pPr/>
              <a:t>24</a:t>
            </a:fld>
            <a:endParaRPr lang="en-US">
              <a:solidFill>
                <a:srgbClr val="EEECE1">
                  <a:lumMod val="10000"/>
                </a:srgbClr>
              </a:solidFill>
            </a:endParaRPr>
          </a:p>
        </p:txBody>
      </p:sp>
    </p:spTree>
    <p:extLst>
      <p:ext uri="{BB962C8B-B14F-4D97-AF65-F5344CB8AC3E}">
        <p14:creationId xmlns:p14="http://schemas.microsoft.com/office/powerpoint/2010/main" val="3893508828"/>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57200" y="1289957"/>
            <a:ext cx="8368393" cy="5094513"/>
          </a:xfrm>
        </p:spPr>
        <p:txBody>
          <a:bodyPr>
            <a:normAutofit fontScale="92500"/>
          </a:bodyPr>
          <a:lstStyle/>
          <a:p>
            <a:pPr algn="ctr"/>
            <a:r>
              <a:rPr lang="en-US" b="1" dirty="0" smtClean="0"/>
              <a:t>Question #5</a:t>
            </a:r>
          </a:p>
          <a:p>
            <a:pPr algn="just"/>
            <a:r>
              <a:rPr lang="en-US" dirty="0" smtClean="0"/>
              <a:t>Without getting an explanation from Ursula, you bring Johnny (“Pyro”) Johnson to the grievance meeting.  At the start of the meeting, she starts asking Johnny questions about </a:t>
            </a:r>
            <a:r>
              <a:rPr lang="en-US" i="1" dirty="0" smtClean="0"/>
              <a:t>him</a:t>
            </a:r>
            <a:r>
              <a:rPr lang="en-US" dirty="0" smtClean="0"/>
              <a:t> lighting-off fireworks in the parking lot, and being present on other instances when different employees were doing so.  How do you handle the situation?  </a:t>
            </a:r>
          </a:p>
          <a:p>
            <a:pPr marL="457200" indent="-457200" algn="just">
              <a:buFont typeface="+mj-lt"/>
              <a:buAutoNum type="alphaLcParenR"/>
            </a:pPr>
            <a:r>
              <a:rPr lang="en-US" dirty="0" smtClean="0">
                <a:solidFill>
                  <a:schemeClr val="bg2">
                    <a:lumMod val="10000"/>
                  </a:schemeClr>
                </a:solidFill>
              </a:rPr>
              <a:t>Immediately terminate the grievance meeting and walk out of the room (with Johnny).</a:t>
            </a:r>
          </a:p>
          <a:p>
            <a:pPr marL="457200" indent="-457200" algn="just">
              <a:buFont typeface="+mj-lt"/>
              <a:buAutoNum type="alphaLcParenR"/>
            </a:pPr>
            <a:r>
              <a:rPr lang="en-US" dirty="0" smtClean="0"/>
              <a:t>Calmly and professionally tell Ursula that the grievance meeting is for the Union to share why it believes there was a breach of the contract – </a:t>
            </a:r>
            <a:r>
              <a:rPr lang="en-US" i="1" dirty="0" smtClean="0"/>
              <a:t>not </a:t>
            </a:r>
            <a:r>
              <a:rPr lang="en-US" dirty="0" smtClean="0"/>
              <a:t>for the Union to conduct its investigation by interrogating a member of management.</a:t>
            </a:r>
            <a:endParaRPr lang="en-US" dirty="0">
              <a:solidFill>
                <a:schemeClr val="bg2">
                  <a:lumMod val="10000"/>
                </a:schemeClr>
              </a:solidFill>
            </a:endParaRPr>
          </a:p>
          <a:p>
            <a:pPr marL="457200" indent="-457200" algn="just">
              <a:buFont typeface="+mj-lt"/>
              <a:buAutoNum type="alphaLcParenR"/>
            </a:pPr>
            <a:r>
              <a:rPr lang="en-US" dirty="0" smtClean="0"/>
              <a:t>Join in with Ursula, and double-team “Pyro” on the interrogation.</a:t>
            </a:r>
            <a:endParaRPr lang="en-US" dirty="0">
              <a:solidFill>
                <a:schemeClr val="bg2">
                  <a:lumMod val="10000"/>
                </a:schemeClr>
              </a:solidFill>
            </a:endParaRPr>
          </a:p>
        </p:txBody>
      </p:sp>
      <p:sp>
        <p:nvSpPr>
          <p:cNvPr id="4" name="Date Placeholder 3"/>
          <p:cNvSpPr>
            <a:spLocks noGrp="1"/>
          </p:cNvSpPr>
          <p:nvPr>
            <p:ph type="dt" sz="half" idx="10"/>
          </p:nvPr>
        </p:nvSpPr>
        <p:spPr/>
        <p:txBody>
          <a:bodyPr/>
          <a:lstStyle/>
          <a:p>
            <a:r>
              <a:rPr lang="en-US" sz="900" smtClean="0">
                <a:solidFill>
                  <a:srgbClr val="EEECE1">
                    <a:lumMod val="10000"/>
                  </a:srgbClr>
                </a:solidFill>
              </a:rPr>
              <a:t>2906418_1</a:t>
            </a:r>
            <a:endParaRPr lang="en-US" sz="900">
              <a:solidFill>
                <a:srgbClr val="EEECE1">
                  <a:lumMod val="10000"/>
                </a:srgbClr>
              </a:solidFill>
            </a:endParaRPr>
          </a:p>
        </p:txBody>
      </p:sp>
      <p:sp>
        <p:nvSpPr>
          <p:cNvPr id="6" name="Slide Number Placeholder 5"/>
          <p:cNvSpPr>
            <a:spLocks noGrp="1"/>
          </p:cNvSpPr>
          <p:nvPr>
            <p:ph type="sldNum" sz="quarter" idx="12"/>
          </p:nvPr>
        </p:nvSpPr>
        <p:spPr/>
        <p:txBody>
          <a:bodyPr/>
          <a:lstStyle/>
          <a:p>
            <a:fld id="{3EA74849-DAE2-2C4E-8A30-A8C3411AC971}" type="slidenum">
              <a:rPr lang="en-US" smtClean="0">
                <a:solidFill>
                  <a:srgbClr val="EEECE1">
                    <a:lumMod val="10000"/>
                  </a:srgbClr>
                </a:solidFill>
              </a:rPr>
              <a:pPr/>
              <a:t>25</a:t>
            </a:fld>
            <a:endParaRPr lang="en-US">
              <a:solidFill>
                <a:srgbClr val="EEECE1">
                  <a:lumMod val="10000"/>
                </a:srgbClr>
              </a:solidFill>
            </a:endParaRPr>
          </a:p>
        </p:txBody>
      </p:sp>
    </p:spTree>
    <p:extLst>
      <p:ext uri="{BB962C8B-B14F-4D97-AF65-F5344CB8AC3E}">
        <p14:creationId xmlns:p14="http://schemas.microsoft.com/office/powerpoint/2010/main" val="3052326921"/>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57200" y="1289957"/>
            <a:ext cx="8368393" cy="5094513"/>
          </a:xfrm>
        </p:spPr>
        <p:txBody>
          <a:bodyPr/>
          <a:lstStyle/>
          <a:p>
            <a:pPr lvl="0" algn="just">
              <a:spcBef>
                <a:spcPct val="0"/>
              </a:spcBef>
            </a:pPr>
            <a:r>
              <a:rPr lang="en-US" b="1" dirty="0" smtClean="0">
                <a:solidFill>
                  <a:srgbClr val="0070C0"/>
                </a:solidFill>
                <a:ea typeface="Times New Roman"/>
              </a:rPr>
              <a:t>Sending the grievance response letter.</a:t>
            </a:r>
          </a:p>
          <a:p>
            <a:pPr lvl="0" algn="just">
              <a:spcBef>
                <a:spcPct val="0"/>
              </a:spcBef>
            </a:pPr>
            <a:endParaRPr lang="en-US" b="1" dirty="0" smtClean="0">
              <a:solidFill>
                <a:srgbClr val="0070C0"/>
              </a:solidFill>
              <a:ea typeface="Times New Roman"/>
            </a:endParaRPr>
          </a:p>
          <a:p>
            <a:pPr marL="342900" lvl="0" indent="-342900" algn="just">
              <a:spcBef>
                <a:spcPct val="0"/>
              </a:spcBef>
              <a:buFont typeface="Wingdings" panose="05000000000000000000" pitchFamily="2" charset="2"/>
              <a:buChar char="v"/>
            </a:pPr>
            <a:r>
              <a:rPr lang="en-US" sz="2250" dirty="0" smtClean="0">
                <a:solidFill>
                  <a:srgbClr val="EEECE1">
                    <a:lumMod val="10000"/>
                  </a:srgbClr>
                </a:solidFill>
                <a:ea typeface="Times New Roman"/>
              </a:rPr>
              <a:t>After the grievance meeting, within the timeline established by the contract, the Employer needs to send the grievance response letter</a:t>
            </a:r>
            <a:r>
              <a:rPr lang="en-US" sz="2250" dirty="0">
                <a:solidFill>
                  <a:srgbClr val="EEECE1">
                    <a:lumMod val="10000"/>
                  </a:srgbClr>
                </a:solidFill>
                <a:ea typeface="Times New Roman"/>
              </a:rPr>
              <a:t> </a:t>
            </a:r>
            <a:r>
              <a:rPr lang="en-US" sz="2250" dirty="0" smtClean="0">
                <a:solidFill>
                  <a:srgbClr val="EEECE1">
                    <a:lumMod val="10000"/>
                  </a:srgbClr>
                </a:solidFill>
                <a:ea typeface="Times New Roman"/>
              </a:rPr>
              <a:t>to the Union. </a:t>
            </a:r>
          </a:p>
          <a:p>
            <a:endParaRPr lang="en-US" dirty="0">
              <a:solidFill>
                <a:schemeClr val="bg2">
                  <a:lumMod val="10000"/>
                </a:schemeClr>
              </a:solidFill>
            </a:endParaRPr>
          </a:p>
        </p:txBody>
      </p:sp>
      <p:sp>
        <p:nvSpPr>
          <p:cNvPr id="4" name="Date Placeholder 3"/>
          <p:cNvSpPr>
            <a:spLocks noGrp="1"/>
          </p:cNvSpPr>
          <p:nvPr>
            <p:ph type="dt" sz="half" idx="10"/>
          </p:nvPr>
        </p:nvSpPr>
        <p:spPr/>
        <p:txBody>
          <a:bodyPr/>
          <a:lstStyle/>
          <a:p>
            <a:r>
              <a:rPr lang="en-US" sz="900" smtClean="0">
                <a:solidFill>
                  <a:srgbClr val="EEECE1">
                    <a:lumMod val="10000"/>
                  </a:srgbClr>
                </a:solidFill>
              </a:rPr>
              <a:t>2906418_1</a:t>
            </a:r>
            <a:endParaRPr lang="en-US" sz="900">
              <a:solidFill>
                <a:srgbClr val="EEECE1">
                  <a:lumMod val="10000"/>
                </a:srgbClr>
              </a:solidFill>
            </a:endParaRPr>
          </a:p>
        </p:txBody>
      </p:sp>
      <p:sp>
        <p:nvSpPr>
          <p:cNvPr id="6" name="Slide Number Placeholder 5"/>
          <p:cNvSpPr>
            <a:spLocks noGrp="1"/>
          </p:cNvSpPr>
          <p:nvPr>
            <p:ph type="sldNum" sz="quarter" idx="12"/>
          </p:nvPr>
        </p:nvSpPr>
        <p:spPr/>
        <p:txBody>
          <a:bodyPr/>
          <a:lstStyle/>
          <a:p>
            <a:fld id="{3EA74849-DAE2-2C4E-8A30-A8C3411AC971}" type="slidenum">
              <a:rPr lang="en-US" smtClean="0">
                <a:solidFill>
                  <a:srgbClr val="EEECE1">
                    <a:lumMod val="10000"/>
                  </a:srgbClr>
                </a:solidFill>
              </a:rPr>
              <a:pPr/>
              <a:t>26</a:t>
            </a:fld>
            <a:endParaRPr lang="en-US">
              <a:solidFill>
                <a:srgbClr val="EEECE1">
                  <a:lumMod val="10000"/>
                </a:srgbClr>
              </a:solidFill>
            </a:endParaRPr>
          </a:p>
        </p:txBody>
      </p:sp>
    </p:spTree>
    <p:extLst>
      <p:ext uri="{BB962C8B-B14F-4D97-AF65-F5344CB8AC3E}">
        <p14:creationId xmlns:p14="http://schemas.microsoft.com/office/powerpoint/2010/main" val="83014845"/>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57200" y="1289957"/>
            <a:ext cx="8368393" cy="5094513"/>
          </a:xfrm>
        </p:spPr>
        <p:txBody>
          <a:bodyPr>
            <a:normAutofit/>
          </a:bodyPr>
          <a:lstStyle/>
          <a:p>
            <a:pPr lvl="0" algn="just">
              <a:spcBef>
                <a:spcPct val="0"/>
              </a:spcBef>
            </a:pPr>
            <a:r>
              <a:rPr lang="en-US" b="1" dirty="0" smtClean="0">
                <a:solidFill>
                  <a:srgbClr val="0070C0"/>
                </a:solidFill>
                <a:ea typeface="Times New Roman"/>
              </a:rPr>
              <a:t>Sending the grievance response letter.</a:t>
            </a:r>
          </a:p>
          <a:p>
            <a:pPr lvl="0" algn="ctr">
              <a:spcBef>
                <a:spcPct val="0"/>
              </a:spcBef>
            </a:pPr>
            <a:r>
              <a:rPr lang="en-US" b="1" dirty="0" smtClean="0"/>
              <a:t>Question #7</a:t>
            </a:r>
          </a:p>
          <a:p>
            <a:pPr lvl="0" algn="just">
              <a:spcBef>
                <a:spcPct val="0"/>
              </a:spcBef>
            </a:pPr>
            <a:r>
              <a:rPr lang="en-US" sz="2300" dirty="0" smtClean="0">
                <a:solidFill>
                  <a:schemeClr val="tx2">
                    <a:lumMod val="50000"/>
                  </a:schemeClr>
                </a:solidFill>
                <a:ea typeface="Times New Roman"/>
              </a:rPr>
              <a:t>Hannah Chang was a 10-year employee with an exemplary record.  Marcus Gonzalez believes that she has learned her lesson and would never again light-off fireworks in the parking lot.  Therefore, </a:t>
            </a:r>
            <a:r>
              <a:rPr lang="en-US" sz="2300" dirty="0" err="1" smtClean="0">
                <a:solidFill>
                  <a:schemeClr val="tx2">
                    <a:lumMod val="50000"/>
                  </a:schemeClr>
                </a:solidFill>
                <a:ea typeface="Times New Roman"/>
              </a:rPr>
              <a:t>CocoaNana</a:t>
            </a:r>
            <a:r>
              <a:rPr lang="en-US" sz="2300" dirty="0" smtClean="0">
                <a:solidFill>
                  <a:schemeClr val="tx2">
                    <a:lumMod val="50000"/>
                  </a:schemeClr>
                </a:solidFill>
                <a:ea typeface="Times New Roman"/>
              </a:rPr>
              <a:t> is willing to let her return to work (with no </a:t>
            </a:r>
            <a:r>
              <a:rPr lang="en-US" sz="2300" dirty="0" err="1" smtClean="0">
                <a:solidFill>
                  <a:schemeClr val="tx2">
                    <a:lumMod val="50000"/>
                  </a:schemeClr>
                </a:solidFill>
                <a:ea typeface="Times New Roman"/>
              </a:rPr>
              <a:t>backpay</a:t>
            </a:r>
            <a:r>
              <a:rPr lang="en-US" sz="2300" dirty="0" smtClean="0">
                <a:solidFill>
                  <a:schemeClr val="tx2">
                    <a:lumMod val="50000"/>
                  </a:schemeClr>
                </a:solidFill>
                <a:ea typeface="Times New Roman"/>
              </a:rPr>
              <a:t>) provided that she signs a last-chance agreement.  </a:t>
            </a:r>
          </a:p>
          <a:p>
            <a:pPr lvl="0" algn="just">
              <a:spcBef>
                <a:spcPct val="0"/>
              </a:spcBef>
            </a:pPr>
            <a:r>
              <a:rPr lang="en-US" sz="2300" b="1" i="1" dirty="0" smtClean="0">
                <a:solidFill>
                  <a:srgbClr val="C00000"/>
                </a:solidFill>
                <a:ea typeface="Times New Roman"/>
              </a:rPr>
              <a:t>True or False </a:t>
            </a:r>
            <a:r>
              <a:rPr lang="en-US" sz="2300" dirty="0" smtClean="0">
                <a:ea typeface="Times New Roman"/>
              </a:rPr>
              <a:t>– Your </a:t>
            </a:r>
            <a:r>
              <a:rPr lang="en-US" sz="2300" b="1" dirty="0" smtClean="0">
                <a:ea typeface="Times New Roman"/>
              </a:rPr>
              <a:t>grievance response letter </a:t>
            </a:r>
            <a:r>
              <a:rPr lang="en-US" sz="2300" dirty="0" smtClean="0">
                <a:ea typeface="Times New Roman"/>
              </a:rPr>
              <a:t>should be as follows:</a:t>
            </a:r>
          </a:p>
          <a:p>
            <a:pPr lvl="0">
              <a:spcBef>
                <a:spcPct val="0"/>
              </a:spcBef>
            </a:pPr>
            <a:endParaRPr lang="en-US" dirty="0" smtClean="0">
              <a:solidFill>
                <a:srgbClr val="0070C0"/>
              </a:solidFill>
              <a:ea typeface="Times New Roman"/>
            </a:endParaRPr>
          </a:p>
        </p:txBody>
      </p:sp>
      <p:sp>
        <p:nvSpPr>
          <p:cNvPr id="4" name="Date Placeholder 3"/>
          <p:cNvSpPr>
            <a:spLocks noGrp="1"/>
          </p:cNvSpPr>
          <p:nvPr>
            <p:ph type="dt" sz="half" idx="10"/>
          </p:nvPr>
        </p:nvSpPr>
        <p:spPr/>
        <p:txBody>
          <a:bodyPr/>
          <a:lstStyle/>
          <a:p>
            <a:r>
              <a:rPr lang="en-US" sz="900" smtClean="0">
                <a:solidFill>
                  <a:srgbClr val="EEECE1">
                    <a:lumMod val="10000"/>
                  </a:srgbClr>
                </a:solidFill>
              </a:rPr>
              <a:t>2906418_1</a:t>
            </a:r>
            <a:endParaRPr lang="en-US" sz="900">
              <a:solidFill>
                <a:srgbClr val="EEECE1">
                  <a:lumMod val="10000"/>
                </a:srgbClr>
              </a:solidFill>
            </a:endParaRPr>
          </a:p>
        </p:txBody>
      </p:sp>
      <p:sp>
        <p:nvSpPr>
          <p:cNvPr id="6" name="Slide Number Placeholder 5"/>
          <p:cNvSpPr>
            <a:spLocks noGrp="1"/>
          </p:cNvSpPr>
          <p:nvPr>
            <p:ph type="sldNum" sz="quarter" idx="12"/>
          </p:nvPr>
        </p:nvSpPr>
        <p:spPr/>
        <p:txBody>
          <a:bodyPr/>
          <a:lstStyle/>
          <a:p>
            <a:fld id="{3EA74849-DAE2-2C4E-8A30-A8C3411AC971}" type="slidenum">
              <a:rPr lang="en-US" smtClean="0">
                <a:solidFill>
                  <a:srgbClr val="EEECE1">
                    <a:lumMod val="10000"/>
                  </a:srgbClr>
                </a:solidFill>
              </a:rPr>
              <a:pPr/>
              <a:t>27</a:t>
            </a:fld>
            <a:endParaRPr lang="en-US">
              <a:solidFill>
                <a:srgbClr val="EEECE1">
                  <a:lumMod val="10000"/>
                </a:srgbClr>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853781958"/>
              </p:ext>
            </p:extLst>
          </p:nvPr>
        </p:nvGraphicFramePr>
        <p:xfrm>
          <a:off x="629479" y="4205522"/>
          <a:ext cx="7570304" cy="2103120"/>
        </p:xfrm>
        <a:graphic>
          <a:graphicData uri="http://schemas.openxmlformats.org/drawingml/2006/table">
            <a:tbl>
              <a:tblPr firstRow="1" bandRow="1">
                <a:tableStyleId>{5C22544A-7EE6-4342-B048-85BDC9FD1C3A}</a:tableStyleId>
              </a:tblPr>
              <a:tblGrid>
                <a:gridCol w="7570304"/>
              </a:tblGrid>
              <a:tr h="1359687">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n-US" sz="2200" b="0" dirty="0" smtClean="0">
                          <a:solidFill>
                            <a:schemeClr val="bg2">
                              <a:lumMod val="10000"/>
                            </a:schemeClr>
                          </a:solidFill>
                          <a:ea typeface="Times New Roman"/>
                        </a:rPr>
                        <a:t>We held the grievance meeting on [</a:t>
                      </a:r>
                      <a:r>
                        <a:rPr lang="en-US" sz="2200" b="0" i="1" dirty="0" smtClean="0">
                          <a:solidFill>
                            <a:schemeClr val="bg2">
                              <a:lumMod val="10000"/>
                            </a:schemeClr>
                          </a:solidFill>
                          <a:ea typeface="Times New Roman"/>
                        </a:rPr>
                        <a:t>date</a:t>
                      </a:r>
                      <a:r>
                        <a:rPr lang="en-US" sz="2200" b="0" dirty="0" smtClean="0">
                          <a:solidFill>
                            <a:schemeClr val="bg2">
                              <a:lumMod val="10000"/>
                            </a:schemeClr>
                          </a:solidFill>
                          <a:ea typeface="Times New Roman"/>
                        </a:rPr>
                        <a:t>].  This is the Company’s grievance response letter.   After further consideration, we are willing to allow Ms. Chang to return to work with no </a:t>
                      </a:r>
                      <a:r>
                        <a:rPr lang="en-US" sz="2200" b="0" dirty="0" err="1" smtClean="0">
                          <a:solidFill>
                            <a:schemeClr val="bg2">
                              <a:lumMod val="10000"/>
                            </a:schemeClr>
                          </a:solidFill>
                          <a:ea typeface="Times New Roman"/>
                        </a:rPr>
                        <a:t>backpay</a:t>
                      </a:r>
                      <a:r>
                        <a:rPr lang="en-US" sz="2200" b="0" dirty="0" smtClean="0">
                          <a:solidFill>
                            <a:schemeClr val="bg2">
                              <a:lumMod val="10000"/>
                            </a:schemeClr>
                          </a:solidFill>
                          <a:ea typeface="Times New Roman"/>
                        </a:rPr>
                        <a:t>, on the condition that she signs a last chance agreement, stating that she will never again light fireworks in the parking lot.</a:t>
                      </a:r>
                    </a:p>
                  </a:txBody>
                  <a:tcPr>
                    <a:solidFill>
                      <a:schemeClr val="bg2"/>
                    </a:solidFill>
                  </a:tcPr>
                </a:tc>
              </a:tr>
            </a:tbl>
          </a:graphicData>
        </a:graphic>
      </p:graphicFrame>
    </p:spTree>
    <p:extLst>
      <p:ext uri="{BB962C8B-B14F-4D97-AF65-F5344CB8AC3E}">
        <p14:creationId xmlns:p14="http://schemas.microsoft.com/office/powerpoint/2010/main" val="3957977894"/>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57200" y="1289957"/>
            <a:ext cx="8368393" cy="5094513"/>
          </a:xfrm>
        </p:spPr>
        <p:txBody>
          <a:bodyPr/>
          <a:lstStyle/>
          <a:p>
            <a:pPr lvl="0" algn="just">
              <a:spcBef>
                <a:spcPct val="0"/>
              </a:spcBef>
            </a:pPr>
            <a:r>
              <a:rPr lang="en-US" sz="2300" b="1" dirty="0" smtClean="0">
                <a:solidFill>
                  <a:srgbClr val="0070C0"/>
                </a:solidFill>
                <a:ea typeface="Times New Roman"/>
              </a:rPr>
              <a:t>Sending the grievance response letter.</a:t>
            </a:r>
          </a:p>
          <a:p>
            <a:pPr marL="342900" lvl="0" indent="-342900" algn="just">
              <a:spcBef>
                <a:spcPct val="0"/>
              </a:spcBef>
              <a:buFont typeface="Wingdings" panose="05000000000000000000" pitchFamily="2" charset="2"/>
              <a:buChar char="v"/>
            </a:pPr>
            <a:r>
              <a:rPr lang="en-US" sz="2300" dirty="0" smtClean="0">
                <a:solidFill>
                  <a:srgbClr val="EEECE1">
                    <a:lumMod val="10000"/>
                  </a:srgbClr>
                </a:solidFill>
                <a:ea typeface="Times New Roman"/>
              </a:rPr>
              <a:t>Tips for the grievance response letter:</a:t>
            </a:r>
          </a:p>
          <a:p>
            <a:pPr marL="1085850" lvl="1" indent="-342900" algn="just">
              <a:spcBef>
                <a:spcPct val="0"/>
              </a:spcBef>
              <a:buFont typeface="Wingdings" panose="05000000000000000000" pitchFamily="2" charset="2"/>
              <a:buChar char="§"/>
            </a:pPr>
            <a:r>
              <a:rPr lang="en-US" sz="2300" dirty="0" smtClean="0">
                <a:solidFill>
                  <a:srgbClr val="EEECE1">
                    <a:lumMod val="10000"/>
                  </a:srgbClr>
                </a:solidFill>
                <a:ea typeface="Times New Roman"/>
              </a:rPr>
              <a:t>The grievance response letter should almost always be </a:t>
            </a:r>
            <a:r>
              <a:rPr lang="en-US" sz="2300" b="1" i="1" dirty="0" smtClean="0">
                <a:solidFill>
                  <a:srgbClr val="FF0000"/>
                </a:solidFill>
                <a:ea typeface="Times New Roman"/>
              </a:rPr>
              <a:t>very short</a:t>
            </a:r>
            <a:r>
              <a:rPr lang="en-US" sz="2300" dirty="0" smtClean="0">
                <a:solidFill>
                  <a:srgbClr val="EEECE1">
                    <a:lumMod val="10000"/>
                  </a:srgbClr>
                </a:solidFill>
                <a:ea typeface="Times New Roman"/>
              </a:rPr>
              <a:t>.  (See next slide.)  </a:t>
            </a:r>
          </a:p>
          <a:p>
            <a:pPr marL="1085850" lvl="1" indent="-342900" algn="just">
              <a:spcBef>
                <a:spcPct val="0"/>
              </a:spcBef>
              <a:buFont typeface="Wingdings" panose="05000000000000000000" pitchFamily="2" charset="2"/>
              <a:buChar char="§"/>
            </a:pPr>
            <a:r>
              <a:rPr lang="en-US" sz="2300" dirty="0" smtClean="0">
                <a:solidFill>
                  <a:srgbClr val="EEECE1">
                    <a:lumMod val="10000"/>
                  </a:srgbClr>
                </a:solidFill>
                <a:ea typeface="Times New Roman"/>
              </a:rPr>
              <a:t>However, it is advisable to identify any defenses related to </a:t>
            </a:r>
            <a:r>
              <a:rPr lang="en-US" sz="2300" dirty="0" smtClean="0">
                <a:ea typeface="Times New Roman"/>
              </a:rPr>
              <a:t>procedural </a:t>
            </a:r>
            <a:r>
              <a:rPr lang="en-US" sz="2300" dirty="0" err="1" smtClean="0">
                <a:ea typeface="Times New Roman"/>
              </a:rPr>
              <a:t>arbitrability</a:t>
            </a:r>
            <a:r>
              <a:rPr lang="en-US" sz="2300" dirty="0" smtClean="0">
                <a:ea typeface="Times New Roman"/>
              </a:rPr>
              <a:t> </a:t>
            </a:r>
            <a:r>
              <a:rPr lang="en-US" sz="2300" dirty="0" smtClean="0">
                <a:solidFill>
                  <a:srgbClr val="EEECE1">
                    <a:lumMod val="10000"/>
                  </a:srgbClr>
                </a:solidFill>
                <a:ea typeface="Times New Roman"/>
              </a:rPr>
              <a:t>(</a:t>
            </a:r>
            <a:r>
              <a:rPr lang="en-US" sz="2300" i="1" dirty="0" smtClean="0">
                <a:solidFill>
                  <a:srgbClr val="EEECE1">
                    <a:lumMod val="10000"/>
                  </a:srgbClr>
                </a:solidFill>
                <a:ea typeface="Times New Roman"/>
              </a:rPr>
              <a:t>e.g.</a:t>
            </a:r>
            <a:r>
              <a:rPr lang="en-US" sz="2300" dirty="0" smtClean="0">
                <a:solidFill>
                  <a:srgbClr val="EEECE1">
                    <a:lumMod val="10000"/>
                  </a:srgbClr>
                </a:solidFill>
                <a:ea typeface="Times New Roman"/>
              </a:rPr>
              <a:t>, the Union did not file the grievance in a timely manner).</a:t>
            </a:r>
          </a:p>
          <a:p>
            <a:pPr marL="1085850" lvl="1" indent="-342900" algn="just">
              <a:spcBef>
                <a:spcPct val="0"/>
              </a:spcBef>
              <a:buFont typeface="Wingdings" panose="05000000000000000000" pitchFamily="2" charset="2"/>
              <a:buChar char="§"/>
            </a:pPr>
            <a:r>
              <a:rPr lang="en-US" sz="2300" dirty="0" smtClean="0">
                <a:solidFill>
                  <a:srgbClr val="EEECE1">
                    <a:lumMod val="10000"/>
                  </a:srgbClr>
                </a:solidFill>
                <a:ea typeface="Times New Roman"/>
              </a:rPr>
              <a:t>Put this on </a:t>
            </a:r>
            <a:r>
              <a:rPr lang="en-US" sz="2300" dirty="0" smtClean="0">
                <a:solidFill>
                  <a:srgbClr val="FF0000"/>
                </a:solidFill>
                <a:ea typeface="Times New Roman"/>
              </a:rPr>
              <a:t>letterhead</a:t>
            </a:r>
            <a:r>
              <a:rPr lang="en-US" sz="2300" dirty="0" smtClean="0">
                <a:solidFill>
                  <a:srgbClr val="EEECE1">
                    <a:lumMod val="10000"/>
                  </a:srgbClr>
                </a:solidFill>
                <a:ea typeface="Times New Roman"/>
              </a:rPr>
              <a:t>, and send it via </a:t>
            </a:r>
            <a:r>
              <a:rPr lang="en-US" sz="2300" dirty="0" smtClean="0">
                <a:solidFill>
                  <a:srgbClr val="FF0000"/>
                </a:solidFill>
                <a:ea typeface="Times New Roman"/>
              </a:rPr>
              <a:t>e-mail </a:t>
            </a:r>
            <a:r>
              <a:rPr lang="en-US" sz="2300" i="1" dirty="0" smtClean="0">
                <a:solidFill>
                  <a:srgbClr val="FF0000"/>
                </a:solidFill>
                <a:ea typeface="Times New Roman"/>
              </a:rPr>
              <a:t>and</a:t>
            </a:r>
            <a:r>
              <a:rPr lang="en-US" sz="2300" dirty="0" smtClean="0">
                <a:solidFill>
                  <a:srgbClr val="FF0000"/>
                </a:solidFill>
                <a:ea typeface="Times New Roman"/>
              </a:rPr>
              <a:t> U.S. mail</a:t>
            </a:r>
            <a:r>
              <a:rPr lang="en-US" sz="2300" dirty="0" smtClean="0">
                <a:solidFill>
                  <a:srgbClr val="EEECE1">
                    <a:lumMod val="10000"/>
                  </a:srgbClr>
                </a:solidFill>
                <a:ea typeface="Times New Roman"/>
              </a:rPr>
              <a:t>. </a:t>
            </a:r>
          </a:p>
          <a:p>
            <a:pPr marL="1085850" lvl="1" indent="-342900" algn="just">
              <a:spcBef>
                <a:spcPct val="0"/>
              </a:spcBef>
              <a:buFont typeface="Wingdings" panose="05000000000000000000" pitchFamily="2" charset="2"/>
              <a:buChar char="§"/>
            </a:pPr>
            <a:r>
              <a:rPr lang="en-US" sz="2300" dirty="0" smtClean="0">
                <a:solidFill>
                  <a:srgbClr val="EEECE1">
                    <a:lumMod val="10000"/>
                  </a:srgbClr>
                </a:solidFill>
                <a:ea typeface="Times New Roman"/>
              </a:rPr>
              <a:t>Do </a:t>
            </a:r>
            <a:r>
              <a:rPr lang="en-US" sz="2300" i="1" u="sng" dirty="0" smtClean="0">
                <a:solidFill>
                  <a:srgbClr val="FF0000"/>
                </a:solidFill>
                <a:ea typeface="Times New Roman"/>
              </a:rPr>
              <a:t>not</a:t>
            </a:r>
            <a:r>
              <a:rPr lang="en-US" sz="2300" dirty="0" smtClean="0">
                <a:solidFill>
                  <a:srgbClr val="EEECE1">
                    <a:lumMod val="10000"/>
                  </a:srgbClr>
                </a:solidFill>
                <a:ea typeface="Times New Roman"/>
              </a:rPr>
              <a:t> make a </a:t>
            </a:r>
            <a:r>
              <a:rPr lang="en-US" sz="2300" dirty="0" smtClean="0">
                <a:solidFill>
                  <a:srgbClr val="FF0000"/>
                </a:solidFill>
                <a:ea typeface="Times New Roman"/>
              </a:rPr>
              <a:t>settlement offer </a:t>
            </a:r>
            <a:r>
              <a:rPr lang="en-US" sz="2300" dirty="0" smtClean="0">
                <a:solidFill>
                  <a:srgbClr val="EEECE1">
                    <a:lumMod val="10000"/>
                  </a:srgbClr>
                </a:solidFill>
                <a:ea typeface="Times New Roman"/>
              </a:rPr>
              <a:t>in the grievance response letter.  Send the grievance response letter, denying the grievance.  Then send separate correspondence containing the settlement offer (if it even makes sense to make the offer in writing).  </a:t>
            </a:r>
            <a:endParaRPr lang="en-US" sz="2300" dirty="0">
              <a:solidFill>
                <a:srgbClr val="EEECE1">
                  <a:lumMod val="10000"/>
                </a:srgbClr>
              </a:solidFill>
              <a:ea typeface="Times New Roman"/>
            </a:endParaRPr>
          </a:p>
          <a:p>
            <a:endParaRPr lang="en-US" dirty="0">
              <a:solidFill>
                <a:schemeClr val="bg2">
                  <a:lumMod val="10000"/>
                </a:schemeClr>
              </a:solidFill>
            </a:endParaRPr>
          </a:p>
        </p:txBody>
      </p:sp>
      <p:sp>
        <p:nvSpPr>
          <p:cNvPr id="4" name="Date Placeholder 3"/>
          <p:cNvSpPr>
            <a:spLocks noGrp="1"/>
          </p:cNvSpPr>
          <p:nvPr>
            <p:ph type="dt" sz="half" idx="10"/>
          </p:nvPr>
        </p:nvSpPr>
        <p:spPr/>
        <p:txBody>
          <a:bodyPr/>
          <a:lstStyle/>
          <a:p>
            <a:r>
              <a:rPr lang="en-US" sz="900" smtClean="0">
                <a:solidFill>
                  <a:srgbClr val="EEECE1">
                    <a:lumMod val="10000"/>
                  </a:srgbClr>
                </a:solidFill>
              </a:rPr>
              <a:t>2906418_1</a:t>
            </a:r>
            <a:endParaRPr lang="en-US" sz="900">
              <a:solidFill>
                <a:srgbClr val="EEECE1">
                  <a:lumMod val="10000"/>
                </a:srgbClr>
              </a:solidFill>
            </a:endParaRPr>
          </a:p>
        </p:txBody>
      </p:sp>
      <p:sp>
        <p:nvSpPr>
          <p:cNvPr id="6" name="Slide Number Placeholder 5"/>
          <p:cNvSpPr>
            <a:spLocks noGrp="1"/>
          </p:cNvSpPr>
          <p:nvPr>
            <p:ph type="sldNum" sz="quarter" idx="12"/>
          </p:nvPr>
        </p:nvSpPr>
        <p:spPr/>
        <p:txBody>
          <a:bodyPr/>
          <a:lstStyle/>
          <a:p>
            <a:fld id="{3EA74849-DAE2-2C4E-8A30-A8C3411AC971}" type="slidenum">
              <a:rPr lang="en-US" smtClean="0">
                <a:solidFill>
                  <a:srgbClr val="EEECE1">
                    <a:lumMod val="10000"/>
                  </a:srgbClr>
                </a:solidFill>
              </a:rPr>
              <a:pPr/>
              <a:t>28</a:t>
            </a:fld>
            <a:endParaRPr lang="en-US">
              <a:solidFill>
                <a:srgbClr val="EEECE1">
                  <a:lumMod val="10000"/>
                </a:srgbClr>
              </a:solidFill>
            </a:endParaRPr>
          </a:p>
        </p:txBody>
      </p:sp>
    </p:spTree>
    <p:extLst>
      <p:ext uri="{BB962C8B-B14F-4D97-AF65-F5344CB8AC3E}">
        <p14:creationId xmlns:p14="http://schemas.microsoft.com/office/powerpoint/2010/main" val="2078622076"/>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57201" y="1289957"/>
            <a:ext cx="7867650" cy="5094513"/>
          </a:xfrm>
        </p:spPr>
        <p:txBody>
          <a:bodyPr/>
          <a:lstStyle/>
          <a:p>
            <a:pPr lvl="0">
              <a:spcBef>
                <a:spcPct val="0"/>
              </a:spcBef>
            </a:pPr>
            <a:endParaRPr lang="en-US" sz="2250" b="1" dirty="0">
              <a:solidFill>
                <a:srgbClr val="EEECE1">
                  <a:lumMod val="10000"/>
                </a:srgbClr>
              </a:solidFill>
              <a:ea typeface="Times New Roman"/>
            </a:endParaRPr>
          </a:p>
          <a:p>
            <a:pPr lvl="0">
              <a:spcBef>
                <a:spcPct val="0"/>
              </a:spcBef>
            </a:pPr>
            <a:r>
              <a:rPr lang="en-US" sz="2250" dirty="0" smtClean="0">
                <a:solidFill>
                  <a:srgbClr val="EEECE1">
                    <a:lumMod val="10000"/>
                  </a:srgbClr>
                </a:solidFill>
                <a:ea typeface="Times New Roman"/>
              </a:rPr>
              <a:t>Sample Step 2 response letter– </a:t>
            </a:r>
          </a:p>
          <a:p>
            <a:pPr lvl="0">
              <a:spcBef>
                <a:spcPct val="0"/>
              </a:spcBef>
            </a:pPr>
            <a:endParaRPr lang="en-US" sz="2250" dirty="0" smtClean="0">
              <a:solidFill>
                <a:srgbClr val="EEECE1">
                  <a:lumMod val="10000"/>
                </a:srgbClr>
              </a:solidFill>
              <a:ea typeface="Times New Roman"/>
            </a:endParaRPr>
          </a:p>
          <a:p>
            <a:pPr marL="457200" lvl="1" indent="0" algn="just">
              <a:spcBef>
                <a:spcPct val="0"/>
              </a:spcBef>
              <a:buNone/>
            </a:pPr>
            <a:r>
              <a:rPr lang="en-US" sz="2200" b="1" dirty="0" smtClean="0">
                <a:solidFill>
                  <a:schemeClr val="bg1">
                    <a:lumMod val="50000"/>
                  </a:schemeClr>
                </a:solidFill>
                <a:latin typeface="Courier New" panose="02070309020205020404" pitchFamily="49" charset="0"/>
                <a:ea typeface="Times New Roman"/>
                <a:cs typeface="Courier New" panose="02070309020205020404" pitchFamily="49" charset="0"/>
              </a:rPr>
              <a:t>The parties held the grievance meeting on </a:t>
            </a:r>
            <a:r>
              <a:rPr lang="en-US" sz="2200" b="1" dirty="0" smtClean="0">
                <a:solidFill>
                  <a:srgbClr val="C00000"/>
                </a:solidFill>
                <a:latin typeface="Courier New" panose="02070309020205020404" pitchFamily="49" charset="0"/>
                <a:ea typeface="Times New Roman"/>
                <a:cs typeface="Courier New" panose="02070309020205020404" pitchFamily="49" charset="0"/>
              </a:rPr>
              <a:t>DATE</a:t>
            </a:r>
            <a:r>
              <a:rPr lang="en-US" sz="2200" b="1" dirty="0" smtClean="0">
                <a:solidFill>
                  <a:schemeClr val="bg1">
                    <a:lumMod val="50000"/>
                  </a:schemeClr>
                </a:solidFill>
                <a:latin typeface="Courier New" panose="02070309020205020404" pitchFamily="49" charset="0"/>
                <a:ea typeface="Times New Roman"/>
                <a:cs typeface="Courier New" panose="02070309020205020404" pitchFamily="49" charset="0"/>
              </a:rPr>
              <a:t>.  This is the Employer’s grievance response letter.</a:t>
            </a:r>
          </a:p>
          <a:p>
            <a:pPr lvl="1" algn="just">
              <a:spcBef>
                <a:spcPct val="0"/>
              </a:spcBef>
            </a:pPr>
            <a:endParaRPr lang="en-US" sz="2200" b="1" dirty="0">
              <a:solidFill>
                <a:schemeClr val="bg1">
                  <a:lumMod val="50000"/>
                </a:schemeClr>
              </a:solidFill>
              <a:latin typeface="Courier New" panose="02070309020205020404" pitchFamily="49" charset="0"/>
              <a:ea typeface="Times New Roman"/>
              <a:cs typeface="Courier New" panose="02070309020205020404" pitchFamily="49" charset="0"/>
            </a:endParaRPr>
          </a:p>
          <a:p>
            <a:pPr marL="457200" lvl="1" indent="0" algn="just">
              <a:spcBef>
                <a:spcPct val="0"/>
              </a:spcBef>
              <a:buNone/>
            </a:pPr>
            <a:r>
              <a:rPr lang="en-US" sz="2200" b="1" dirty="0" smtClean="0">
                <a:solidFill>
                  <a:schemeClr val="bg1">
                    <a:lumMod val="50000"/>
                  </a:schemeClr>
                </a:solidFill>
                <a:latin typeface="Courier New" panose="02070309020205020404" pitchFamily="49" charset="0"/>
                <a:ea typeface="Times New Roman"/>
                <a:cs typeface="Courier New" panose="02070309020205020404" pitchFamily="49" charset="0"/>
              </a:rPr>
              <a:t>The Union has not convinced us that the Employer has breached the collective bargaining agreement.  Accordingly, the grievance is denied.</a:t>
            </a:r>
            <a:endParaRPr lang="en-US" sz="2200" b="1" dirty="0">
              <a:solidFill>
                <a:schemeClr val="bg1">
                  <a:lumMod val="50000"/>
                </a:schemeClr>
              </a:solidFill>
              <a:latin typeface="Courier New" panose="02070309020205020404" pitchFamily="49" charset="0"/>
              <a:ea typeface="Times New Roman"/>
              <a:cs typeface="Courier New" panose="02070309020205020404" pitchFamily="49" charset="0"/>
            </a:endParaRPr>
          </a:p>
          <a:p>
            <a:endParaRPr lang="en-US" dirty="0">
              <a:solidFill>
                <a:schemeClr val="bg2">
                  <a:lumMod val="10000"/>
                </a:schemeClr>
              </a:solidFill>
            </a:endParaRPr>
          </a:p>
        </p:txBody>
      </p:sp>
      <p:sp>
        <p:nvSpPr>
          <p:cNvPr id="4" name="Date Placeholder 3"/>
          <p:cNvSpPr>
            <a:spLocks noGrp="1"/>
          </p:cNvSpPr>
          <p:nvPr>
            <p:ph type="dt" sz="half" idx="10"/>
          </p:nvPr>
        </p:nvSpPr>
        <p:spPr/>
        <p:txBody>
          <a:bodyPr/>
          <a:lstStyle/>
          <a:p>
            <a:r>
              <a:rPr lang="en-US" sz="900" smtClean="0">
                <a:solidFill>
                  <a:srgbClr val="EEECE1">
                    <a:lumMod val="10000"/>
                  </a:srgbClr>
                </a:solidFill>
              </a:rPr>
              <a:t>2906418_1</a:t>
            </a:r>
            <a:endParaRPr lang="en-US" sz="900">
              <a:solidFill>
                <a:srgbClr val="EEECE1">
                  <a:lumMod val="10000"/>
                </a:srgbClr>
              </a:solidFill>
            </a:endParaRPr>
          </a:p>
        </p:txBody>
      </p:sp>
      <p:sp>
        <p:nvSpPr>
          <p:cNvPr id="6" name="Slide Number Placeholder 5"/>
          <p:cNvSpPr>
            <a:spLocks noGrp="1"/>
          </p:cNvSpPr>
          <p:nvPr>
            <p:ph type="sldNum" sz="quarter" idx="12"/>
          </p:nvPr>
        </p:nvSpPr>
        <p:spPr/>
        <p:txBody>
          <a:bodyPr/>
          <a:lstStyle/>
          <a:p>
            <a:fld id="{3EA74849-DAE2-2C4E-8A30-A8C3411AC971}" type="slidenum">
              <a:rPr lang="en-US" smtClean="0">
                <a:solidFill>
                  <a:srgbClr val="EEECE1">
                    <a:lumMod val="10000"/>
                  </a:srgbClr>
                </a:solidFill>
              </a:rPr>
              <a:pPr/>
              <a:t>29</a:t>
            </a:fld>
            <a:endParaRPr lang="en-US">
              <a:solidFill>
                <a:srgbClr val="EEECE1">
                  <a:lumMod val="10000"/>
                </a:srgbClr>
              </a:solidFill>
            </a:endParaRPr>
          </a:p>
        </p:txBody>
      </p:sp>
    </p:spTree>
    <p:extLst>
      <p:ext uri="{BB962C8B-B14F-4D97-AF65-F5344CB8AC3E}">
        <p14:creationId xmlns:p14="http://schemas.microsoft.com/office/powerpoint/2010/main" val="60691620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57200" y="1289957"/>
            <a:ext cx="8368393" cy="5094513"/>
          </a:xfrm>
        </p:spPr>
        <p:txBody>
          <a:bodyPr/>
          <a:lstStyle/>
          <a:p>
            <a:pPr marR="0" algn="ctr">
              <a:spcBef>
                <a:spcPct val="0"/>
              </a:spcBef>
              <a:spcAft>
                <a:spcPct val="0"/>
              </a:spcAft>
            </a:pPr>
            <a:r>
              <a:rPr lang="en-US" b="1" dirty="0" smtClean="0">
                <a:ea typeface="Times New Roman"/>
              </a:rPr>
              <a:t>Grievance ≠ Charge</a:t>
            </a:r>
          </a:p>
          <a:p>
            <a:pPr marR="0" algn="just">
              <a:spcBef>
                <a:spcPct val="0"/>
              </a:spcBef>
              <a:spcAft>
                <a:spcPct val="0"/>
              </a:spcAft>
            </a:pPr>
            <a:endParaRPr lang="en-US" b="1" dirty="0">
              <a:solidFill>
                <a:schemeClr val="bg2">
                  <a:lumMod val="10000"/>
                </a:schemeClr>
              </a:solidFill>
              <a:ea typeface="Times New Roman"/>
            </a:endParaRPr>
          </a:p>
          <a:p>
            <a:pPr marL="342900" marR="0" indent="-342900" algn="just">
              <a:spcBef>
                <a:spcPct val="0"/>
              </a:spcBef>
              <a:spcAft>
                <a:spcPct val="0"/>
              </a:spcAft>
              <a:buFont typeface="Wingdings" panose="05000000000000000000" pitchFamily="2" charset="2"/>
              <a:buChar char="§"/>
            </a:pPr>
            <a:r>
              <a:rPr lang="en-US" b="1" i="1" dirty="0" smtClean="0">
                <a:ea typeface="Times New Roman"/>
              </a:rPr>
              <a:t> </a:t>
            </a:r>
            <a:r>
              <a:rPr lang="en-US" dirty="0" smtClean="0">
                <a:ea typeface="Times New Roman"/>
              </a:rPr>
              <a:t>A </a:t>
            </a:r>
            <a:r>
              <a:rPr lang="en-US" b="1" i="1" dirty="0" smtClean="0">
                <a:ea typeface="Times New Roman"/>
              </a:rPr>
              <a:t>grievance</a:t>
            </a:r>
            <a:r>
              <a:rPr lang="en-US" dirty="0" smtClean="0">
                <a:ea typeface="Times New Roman"/>
              </a:rPr>
              <a:t> must be distinguished from-</a:t>
            </a:r>
          </a:p>
          <a:p>
            <a:pPr lvl="1" algn="just">
              <a:spcBef>
                <a:spcPct val="0"/>
              </a:spcBef>
              <a:spcAft>
                <a:spcPct val="0"/>
              </a:spcAft>
            </a:pPr>
            <a:r>
              <a:rPr lang="en-US" b="1" i="1" dirty="0">
                <a:solidFill>
                  <a:srgbClr val="00B0F0"/>
                </a:solidFill>
                <a:ea typeface="Times New Roman"/>
              </a:rPr>
              <a:t>	</a:t>
            </a:r>
            <a:r>
              <a:rPr lang="en-US" b="1" i="1" dirty="0" smtClean="0">
                <a:solidFill>
                  <a:srgbClr val="00B0F0"/>
                </a:solidFill>
                <a:ea typeface="Times New Roman"/>
              </a:rPr>
              <a:t>Unfair labor practice (ULP) charge</a:t>
            </a:r>
            <a:endParaRPr lang="en-US" b="1" i="1" dirty="0">
              <a:solidFill>
                <a:srgbClr val="00B0F0"/>
              </a:solidFill>
              <a:ea typeface="Times New Roman"/>
            </a:endParaRPr>
          </a:p>
          <a:p>
            <a:pPr marL="457200" lvl="1" indent="0" algn="just">
              <a:spcBef>
                <a:spcPct val="0"/>
              </a:spcBef>
              <a:spcAft>
                <a:spcPct val="0"/>
              </a:spcAft>
              <a:buNone/>
            </a:pPr>
            <a:endParaRPr lang="en-US" dirty="0" smtClean="0">
              <a:ea typeface="Times New Roman"/>
            </a:endParaRPr>
          </a:p>
          <a:p>
            <a:pPr marL="342900" marR="0" indent="-342900" algn="just">
              <a:spcBef>
                <a:spcPct val="0"/>
              </a:spcBef>
              <a:spcAft>
                <a:spcPct val="0"/>
              </a:spcAft>
              <a:buFont typeface="Wingdings" panose="05000000000000000000" pitchFamily="2" charset="2"/>
              <a:buChar char="§"/>
            </a:pPr>
            <a:r>
              <a:rPr lang="en-US" dirty="0" smtClean="0">
                <a:ea typeface="Times New Roman"/>
              </a:rPr>
              <a:t>A </a:t>
            </a:r>
            <a:r>
              <a:rPr lang="en-US" b="1" i="1" dirty="0" smtClean="0">
                <a:ea typeface="Times New Roman"/>
              </a:rPr>
              <a:t>grievance</a:t>
            </a:r>
            <a:r>
              <a:rPr lang="en-US" dirty="0" smtClean="0">
                <a:ea typeface="Times New Roman"/>
              </a:rPr>
              <a:t> is a claim that the Employer breached the contract; it is submitted to, or filed with, the Employer.</a:t>
            </a:r>
          </a:p>
          <a:p>
            <a:pPr marL="342900" marR="0" indent="-342900" algn="just">
              <a:spcBef>
                <a:spcPct val="0"/>
              </a:spcBef>
              <a:spcAft>
                <a:spcPct val="0"/>
              </a:spcAft>
              <a:buFont typeface="Wingdings" panose="05000000000000000000" pitchFamily="2" charset="2"/>
              <a:buChar char="§"/>
            </a:pPr>
            <a:endParaRPr lang="en-US" dirty="0" smtClean="0">
              <a:ea typeface="Times New Roman"/>
            </a:endParaRPr>
          </a:p>
          <a:p>
            <a:pPr marL="342900" marR="0" indent="-342900" algn="just">
              <a:spcBef>
                <a:spcPct val="0"/>
              </a:spcBef>
              <a:spcAft>
                <a:spcPct val="0"/>
              </a:spcAft>
              <a:buFont typeface="Wingdings" panose="05000000000000000000" pitchFamily="2" charset="2"/>
              <a:buChar char="§"/>
            </a:pPr>
            <a:r>
              <a:rPr lang="en-US" dirty="0" smtClean="0">
                <a:ea typeface="Times New Roman"/>
              </a:rPr>
              <a:t>A </a:t>
            </a:r>
            <a:r>
              <a:rPr lang="en-US" b="1" i="1" dirty="0" smtClean="0">
                <a:ea typeface="Times New Roman"/>
              </a:rPr>
              <a:t>ULP charge</a:t>
            </a:r>
            <a:r>
              <a:rPr lang="en-US" dirty="0" smtClean="0">
                <a:ea typeface="Times New Roman"/>
              </a:rPr>
              <a:t> is a claim that the Employer violated the National Labor Relations Act (NLRA) (</a:t>
            </a:r>
            <a:r>
              <a:rPr lang="en-US" i="1" dirty="0" smtClean="0">
                <a:ea typeface="Times New Roman"/>
              </a:rPr>
              <a:t>i.e.</a:t>
            </a:r>
            <a:r>
              <a:rPr lang="en-US" dirty="0" smtClean="0">
                <a:ea typeface="Times New Roman"/>
              </a:rPr>
              <a:t>, committed an unfair labor practice or ULP).  A charge is filed with, and investigated by, the National </a:t>
            </a:r>
            <a:r>
              <a:rPr lang="en-US" dirty="0">
                <a:ea typeface="Times New Roman"/>
              </a:rPr>
              <a:t>L</a:t>
            </a:r>
            <a:r>
              <a:rPr lang="en-US" dirty="0" smtClean="0">
                <a:ea typeface="Times New Roman"/>
              </a:rPr>
              <a:t>abor Relations Board (NLRB).</a:t>
            </a:r>
          </a:p>
          <a:p>
            <a:pPr marR="0" algn="just">
              <a:spcBef>
                <a:spcPct val="0"/>
              </a:spcBef>
              <a:spcAft>
                <a:spcPct val="0"/>
              </a:spcAft>
            </a:pPr>
            <a:endParaRPr lang="en-US" dirty="0">
              <a:ea typeface="Times New Roman"/>
            </a:endParaRPr>
          </a:p>
          <a:p>
            <a:pPr marR="0" algn="just">
              <a:spcBef>
                <a:spcPct val="0"/>
              </a:spcBef>
              <a:spcAft>
                <a:spcPct val="0"/>
              </a:spcAft>
            </a:pPr>
            <a:endParaRPr lang="en-US" dirty="0" smtClean="0">
              <a:ea typeface="Times New Roman"/>
            </a:endParaRPr>
          </a:p>
          <a:p>
            <a:endParaRPr lang="en-US" dirty="0"/>
          </a:p>
        </p:txBody>
      </p:sp>
      <p:sp>
        <p:nvSpPr>
          <p:cNvPr id="4" name="Date Placeholder 3"/>
          <p:cNvSpPr>
            <a:spLocks noGrp="1"/>
          </p:cNvSpPr>
          <p:nvPr>
            <p:ph type="dt" sz="half" idx="10"/>
          </p:nvPr>
        </p:nvSpPr>
        <p:spPr/>
        <p:txBody>
          <a:bodyPr/>
          <a:lstStyle/>
          <a:p>
            <a:r>
              <a:rPr lang="en-US" sz="900" dirty="0" smtClean="0">
                <a:solidFill>
                  <a:srgbClr val="EEECE1">
                    <a:lumMod val="10000"/>
                  </a:srgbClr>
                </a:solidFill>
              </a:rPr>
              <a:t>2906418_1</a:t>
            </a:r>
            <a:endParaRPr lang="en-US" sz="900" dirty="0">
              <a:solidFill>
                <a:srgbClr val="EEECE1">
                  <a:lumMod val="10000"/>
                </a:srgbClr>
              </a:solidFill>
            </a:endParaRPr>
          </a:p>
        </p:txBody>
      </p:sp>
      <p:sp>
        <p:nvSpPr>
          <p:cNvPr id="6" name="Slide Number Placeholder 5"/>
          <p:cNvSpPr>
            <a:spLocks noGrp="1"/>
          </p:cNvSpPr>
          <p:nvPr>
            <p:ph type="sldNum" sz="quarter" idx="12"/>
          </p:nvPr>
        </p:nvSpPr>
        <p:spPr/>
        <p:txBody>
          <a:bodyPr/>
          <a:lstStyle/>
          <a:p>
            <a:fld id="{3EA74849-DAE2-2C4E-8A30-A8C3411AC971}" type="slidenum">
              <a:rPr lang="en-US" smtClean="0">
                <a:solidFill>
                  <a:srgbClr val="EEECE1">
                    <a:lumMod val="10000"/>
                  </a:srgbClr>
                </a:solidFill>
              </a:rPr>
              <a:pPr/>
              <a:t>3</a:t>
            </a:fld>
            <a:endParaRPr lang="en-US">
              <a:solidFill>
                <a:srgbClr val="EEECE1">
                  <a:lumMod val="10000"/>
                </a:srgbClr>
              </a:solidFill>
            </a:endParaRPr>
          </a:p>
        </p:txBody>
      </p:sp>
    </p:spTree>
    <p:extLst>
      <p:ext uri="{BB962C8B-B14F-4D97-AF65-F5344CB8AC3E}">
        <p14:creationId xmlns:p14="http://schemas.microsoft.com/office/powerpoint/2010/main" val="128338219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57201" y="1289957"/>
            <a:ext cx="7867650" cy="5094513"/>
          </a:xfrm>
        </p:spPr>
        <p:txBody>
          <a:bodyPr/>
          <a:lstStyle/>
          <a:p>
            <a:pPr lvl="0" algn="ctr">
              <a:spcBef>
                <a:spcPct val="0"/>
              </a:spcBef>
            </a:pPr>
            <a:r>
              <a:rPr lang="en-US" b="1" dirty="0">
                <a:solidFill>
                  <a:srgbClr val="EEECE1">
                    <a:lumMod val="10000"/>
                  </a:srgbClr>
                </a:solidFill>
                <a:ea typeface="Times New Roman"/>
              </a:rPr>
              <a:t>Why do we want to get this info from the </a:t>
            </a:r>
          </a:p>
          <a:p>
            <a:pPr lvl="0" algn="ctr">
              <a:spcBef>
                <a:spcPct val="0"/>
              </a:spcBef>
            </a:pPr>
            <a:r>
              <a:rPr lang="en-US" b="1" dirty="0">
                <a:solidFill>
                  <a:srgbClr val="EEECE1">
                    <a:lumMod val="10000"/>
                  </a:srgbClr>
                </a:solidFill>
                <a:ea typeface="Times New Roman"/>
              </a:rPr>
              <a:t>Union during the grievance meeting?</a:t>
            </a:r>
            <a:endParaRPr lang="en-US" dirty="0">
              <a:solidFill>
                <a:srgbClr val="EEECE1">
                  <a:lumMod val="10000"/>
                </a:srgbClr>
              </a:solidFill>
              <a:ea typeface="Times New Roman"/>
            </a:endParaRPr>
          </a:p>
          <a:p>
            <a:pPr marL="457200" lvl="0" indent="-457200">
              <a:spcBef>
                <a:spcPct val="0"/>
              </a:spcBef>
              <a:buFont typeface="+mj-lt"/>
              <a:buAutoNum type="arabicPeriod"/>
            </a:pPr>
            <a:r>
              <a:rPr lang="en-US" dirty="0">
                <a:solidFill>
                  <a:srgbClr val="EEECE1">
                    <a:lumMod val="10000"/>
                  </a:srgbClr>
                </a:solidFill>
                <a:ea typeface="Times New Roman"/>
              </a:rPr>
              <a:t>To determine the merits of the Union’s grievance (or lack thereof).</a:t>
            </a:r>
          </a:p>
          <a:p>
            <a:pPr marL="457200" lvl="0" indent="-457200">
              <a:spcBef>
                <a:spcPct val="0"/>
              </a:spcBef>
              <a:buFont typeface="+mj-lt"/>
              <a:buAutoNum type="arabicPeriod"/>
            </a:pPr>
            <a:r>
              <a:rPr lang="en-US" dirty="0">
                <a:solidFill>
                  <a:srgbClr val="EEECE1">
                    <a:lumMod val="10000"/>
                  </a:srgbClr>
                </a:solidFill>
                <a:ea typeface="Times New Roman"/>
              </a:rPr>
              <a:t>To assess whether it makes sense to resolve the grievance or fight it (depends upon merits and requested remedy).</a:t>
            </a:r>
          </a:p>
          <a:p>
            <a:pPr marL="457200" lvl="0" indent="-457200">
              <a:spcBef>
                <a:spcPct val="0"/>
              </a:spcBef>
              <a:buFont typeface="+mj-lt"/>
              <a:buAutoNum type="arabicPeriod"/>
            </a:pPr>
            <a:r>
              <a:rPr lang="en-US" dirty="0">
                <a:solidFill>
                  <a:srgbClr val="EEECE1">
                    <a:lumMod val="10000"/>
                  </a:srgbClr>
                </a:solidFill>
                <a:ea typeface="Times New Roman"/>
              </a:rPr>
              <a:t>To enhance management’s ability to thoroughly and efficiently prepare for an arbitration hearing.</a:t>
            </a:r>
          </a:p>
          <a:p>
            <a:pPr marL="457200" lvl="0" indent="-457200">
              <a:spcBef>
                <a:spcPct val="0"/>
              </a:spcBef>
              <a:buFont typeface="+mj-lt"/>
              <a:buAutoNum type="arabicPeriod"/>
            </a:pPr>
            <a:r>
              <a:rPr lang="en-US" dirty="0">
                <a:solidFill>
                  <a:srgbClr val="C00000"/>
                </a:solidFill>
              </a:rPr>
              <a:t>To box the Union in.</a:t>
            </a:r>
          </a:p>
          <a:p>
            <a:pPr marL="914400" lvl="1" indent="-457200" algn="just">
              <a:spcBef>
                <a:spcPct val="0"/>
              </a:spcBef>
              <a:buFont typeface="+mj-lt"/>
              <a:buAutoNum type="alphaLcPeriod"/>
            </a:pPr>
            <a:r>
              <a:rPr lang="en-US" dirty="0">
                <a:solidFill>
                  <a:srgbClr val="C00000"/>
                </a:solidFill>
              </a:rPr>
              <a:t>Limit the Union’s ability to make shifting arguments.</a:t>
            </a:r>
          </a:p>
          <a:p>
            <a:pPr marL="914400" lvl="1" indent="-457200" algn="just">
              <a:spcBef>
                <a:spcPct val="0"/>
              </a:spcBef>
              <a:buFont typeface="+mj-lt"/>
              <a:buAutoNum type="alphaLcPeriod"/>
            </a:pPr>
            <a:r>
              <a:rPr lang="en-US" dirty="0">
                <a:solidFill>
                  <a:srgbClr val="C00000"/>
                </a:solidFill>
              </a:rPr>
              <a:t>Prevent the Union from changing its legal position.</a:t>
            </a:r>
          </a:p>
          <a:p>
            <a:pPr marL="914400" lvl="1" indent="-457200" algn="just">
              <a:spcBef>
                <a:spcPct val="0"/>
              </a:spcBef>
              <a:buFont typeface="+mj-lt"/>
              <a:buAutoNum type="alphaLcPeriod"/>
            </a:pPr>
            <a:r>
              <a:rPr lang="en-US" dirty="0">
                <a:solidFill>
                  <a:srgbClr val="C00000"/>
                </a:solidFill>
              </a:rPr>
              <a:t>Prevent the Union’s witnesses from later making-up facts or changing their stories.</a:t>
            </a:r>
          </a:p>
          <a:p>
            <a:endParaRPr lang="en-US" dirty="0">
              <a:solidFill>
                <a:schemeClr val="bg2">
                  <a:lumMod val="10000"/>
                </a:schemeClr>
              </a:solidFill>
            </a:endParaRPr>
          </a:p>
        </p:txBody>
      </p:sp>
      <p:sp>
        <p:nvSpPr>
          <p:cNvPr id="4" name="Date Placeholder 3"/>
          <p:cNvSpPr>
            <a:spLocks noGrp="1"/>
          </p:cNvSpPr>
          <p:nvPr>
            <p:ph type="dt" sz="half" idx="10"/>
          </p:nvPr>
        </p:nvSpPr>
        <p:spPr/>
        <p:txBody>
          <a:bodyPr/>
          <a:lstStyle/>
          <a:p>
            <a:r>
              <a:rPr lang="en-US" sz="900" smtClean="0">
                <a:solidFill>
                  <a:srgbClr val="EEECE1">
                    <a:lumMod val="10000"/>
                  </a:srgbClr>
                </a:solidFill>
              </a:rPr>
              <a:t>2906418_1</a:t>
            </a:r>
            <a:endParaRPr lang="en-US" sz="900">
              <a:solidFill>
                <a:srgbClr val="EEECE1">
                  <a:lumMod val="10000"/>
                </a:srgbClr>
              </a:solidFill>
            </a:endParaRPr>
          </a:p>
        </p:txBody>
      </p:sp>
      <p:sp>
        <p:nvSpPr>
          <p:cNvPr id="6" name="Slide Number Placeholder 5"/>
          <p:cNvSpPr>
            <a:spLocks noGrp="1"/>
          </p:cNvSpPr>
          <p:nvPr>
            <p:ph type="sldNum" sz="quarter" idx="12"/>
          </p:nvPr>
        </p:nvSpPr>
        <p:spPr/>
        <p:txBody>
          <a:bodyPr/>
          <a:lstStyle/>
          <a:p>
            <a:fld id="{3EA74849-DAE2-2C4E-8A30-A8C3411AC971}" type="slidenum">
              <a:rPr lang="en-US" smtClean="0">
                <a:solidFill>
                  <a:srgbClr val="EEECE1">
                    <a:lumMod val="10000"/>
                  </a:srgbClr>
                </a:solidFill>
              </a:rPr>
              <a:pPr/>
              <a:t>30</a:t>
            </a:fld>
            <a:endParaRPr lang="en-US">
              <a:solidFill>
                <a:srgbClr val="EEECE1">
                  <a:lumMod val="10000"/>
                </a:srgbClr>
              </a:solidFill>
            </a:endParaRPr>
          </a:p>
        </p:txBody>
      </p:sp>
      <p:sp>
        <p:nvSpPr>
          <p:cNvPr id="5" name="Left Brace 4"/>
          <p:cNvSpPr/>
          <p:nvPr/>
        </p:nvSpPr>
        <p:spPr>
          <a:xfrm>
            <a:off x="337930" y="2067339"/>
            <a:ext cx="135835" cy="1272209"/>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 name="Left Brace 6"/>
          <p:cNvSpPr/>
          <p:nvPr/>
        </p:nvSpPr>
        <p:spPr>
          <a:xfrm>
            <a:off x="337930" y="3543300"/>
            <a:ext cx="119270" cy="2531165"/>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968413359"/>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57201" y="1289957"/>
            <a:ext cx="7981950" cy="5094513"/>
          </a:xfrm>
        </p:spPr>
        <p:txBody>
          <a:bodyPr/>
          <a:lstStyle/>
          <a:p>
            <a:pPr lvl="0" algn="ctr">
              <a:spcBef>
                <a:spcPct val="0"/>
              </a:spcBef>
            </a:pPr>
            <a:r>
              <a:rPr lang="en-US" sz="2250" b="1" dirty="0" smtClean="0">
                <a:solidFill>
                  <a:srgbClr val="EEECE1">
                    <a:lumMod val="10000"/>
                  </a:srgbClr>
                </a:solidFill>
                <a:ea typeface="Times New Roman"/>
              </a:rPr>
              <a:t>Question #8.</a:t>
            </a:r>
          </a:p>
          <a:p>
            <a:pPr lvl="0" algn="just">
              <a:spcBef>
                <a:spcPct val="0"/>
              </a:spcBef>
            </a:pPr>
            <a:r>
              <a:rPr lang="en-US" sz="2250" dirty="0" smtClean="0">
                <a:solidFill>
                  <a:srgbClr val="EEECE1">
                    <a:lumMod val="10000"/>
                  </a:srgbClr>
                </a:solidFill>
                <a:ea typeface="Times New Roman"/>
              </a:rPr>
              <a:t>In responding to the Union’s grievance over the termination of Hannah Chang, should anything be added to the grievance response letter?</a:t>
            </a:r>
          </a:p>
          <a:p>
            <a:pPr lvl="0" algn="just">
              <a:spcBef>
                <a:spcPct val="0"/>
              </a:spcBef>
            </a:pPr>
            <a:endParaRPr lang="en-US" sz="2250" dirty="0" smtClean="0">
              <a:solidFill>
                <a:srgbClr val="EEECE1">
                  <a:lumMod val="10000"/>
                </a:srgbClr>
              </a:solidFill>
              <a:ea typeface="Times New Roman"/>
            </a:endParaRPr>
          </a:p>
          <a:p>
            <a:pPr marL="457200" lvl="1" indent="0" algn="just">
              <a:spcBef>
                <a:spcPct val="0"/>
              </a:spcBef>
              <a:buNone/>
            </a:pPr>
            <a:r>
              <a:rPr lang="en-US" sz="2200" b="1" dirty="0" smtClean="0">
                <a:solidFill>
                  <a:schemeClr val="bg1">
                    <a:lumMod val="50000"/>
                  </a:schemeClr>
                </a:solidFill>
                <a:latin typeface="Courier New" panose="02070309020205020404" pitchFamily="49" charset="0"/>
                <a:ea typeface="Times New Roman"/>
                <a:cs typeface="Courier New" panose="02070309020205020404" pitchFamily="49" charset="0"/>
              </a:rPr>
              <a:t>The parties held the grievance meeting on </a:t>
            </a:r>
            <a:r>
              <a:rPr lang="en-US" sz="2200" b="1" dirty="0" smtClean="0">
                <a:solidFill>
                  <a:srgbClr val="C00000"/>
                </a:solidFill>
                <a:latin typeface="Courier New" panose="02070309020205020404" pitchFamily="49" charset="0"/>
                <a:ea typeface="Times New Roman"/>
                <a:cs typeface="Courier New" panose="02070309020205020404" pitchFamily="49" charset="0"/>
              </a:rPr>
              <a:t>DATE</a:t>
            </a:r>
            <a:r>
              <a:rPr lang="en-US" sz="2200" b="1" dirty="0" smtClean="0">
                <a:solidFill>
                  <a:schemeClr val="bg1">
                    <a:lumMod val="50000"/>
                  </a:schemeClr>
                </a:solidFill>
                <a:latin typeface="Courier New" panose="02070309020205020404" pitchFamily="49" charset="0"/>
                <a:ea typeface="Times New Roman"/>
                <a:cs typeface="Courier New" panose="02070309020205020404" pitchFamily="49" charset="0"/>
              </a:rPr>
              <a:t>.  This is the Employer’s grievance response letter.</a:t>
            </a:r>
          </a:p>
          <a:p>
            <a:pPr lvl="1" algn="just">
              <a:spcBef>
                <a:spcPct val="0"/>
              </a:spcBef>
            </a:pPr>
            <a:endParaRPr lang="en-US" sz="2200" b="1" dirty="0">
              <a:solidFill>
                <a:schemeClr val="bg1">
                  <a:lumMod val="50000"/>
                </a:schemeClr>
              </a:solidFill>
              <a:latin typeface="Courier New" panose="02070309020205020404" pitchFamily="49" charset="0"/>
              <a:ea typeface="Times New Roman"/>
              <a:cs typeface="Courier New" panose="02070309020205020404" pitchFamily="49" charset="0"/>
            </a:endParaRPr>
          </a:p>
          <a:p>
            <a:pPr marL="457200" lvl="1" indent="0" algn="just">
              <a:spcBef>
                <a:spcPct val="0"/>
              </a:spcBef>
              <a:buNone/>
            </a:pPr>
            <a:r>
              <a:rPr lang="en-US" sz="2200" b="1" dirty="0" smtClean="0">
                <a:solidFill>
                  <a:schemeClr val="bg1">
                    <a:lumMod val="50000"/>
                  </a:schemeClr>
                </a:solidFill>
                <a:latin typeface="Courier New" panose="02070309020205020404" pitchFamily="49" charset="0"/>
                <a:ea typeface="Times New Roman"/>
                <a:cs typeface="Courier New" panose="02070309020205020404" pitchFamily="49" charset="0"/>
              </a:rPr>
              <a:t>The Union has not convinced us that the Employer has breached the collective bargaining agreement.  Accordingly, the grievance is denied.</a:t>
            </a:r>
            <a:endParaRPr lang="en-US" sz="2200" b="1" dirty="0">
              <a:solidFill>
                <a:schemeClr val="bg1">
                  <a:lumMod val="50000"/>
                </a:schemeClr>
              </a:solidFill>
              <a:latin typeface="Courier New" panose="02070309020205020404" pitchFamily="49" charset="0"/>
              <a:ea typeface="Times New Roman"/>
              <a:cs typeface="Courier New" panose="02070309020205020404" pitchFamily="49" charset="0"/>
            </a:endParaRPr>
          </a:p>
          <a:p>
            <a:endParaRPr lang="en-US" dirty="0">
              <a:solidFill>
                <a:schemeClr val="bg2">
                  <a:lumMod val="10000"/>
                </a:schemeClr>
              </a:solidFill>
            </a:endParaRPr>
          </a:p>
        </p:txBody>
      </p:sp>
      <p:sp>
        <p:nvSpPr>
          <p:cNvPr id="4" name="Date Placeholder 3"/>
          <p:cNvSpPr>
            <a:spLocks noGrp="1"/>
          </p:cNvSpPr>
          <p:nvPr>
            <p:ph type="dt" sz="half" idx="10"/>
          </p:nvPr>
        </p:nvSpPr>
        <p:spPr/>
        <p:txBody>
          <a:bodyPr/>
          <a:lstStyle/>
          <a:p>
            <a:r>
              <a:rPr lang="en-US" sz="900" smtClean="0">
                <a:solidFill>
                  <a:srgbClr val="EEECE1">
                    <a:lumMod val="10000"/>
                  </a:srgbClr>
                </a:solidFill>
              </a:rPr>
              <a:t>2906418_1</a:t>
            </a:r>
            <a:endParaRPr lang="en-US" sz="900">
              <a:solidFill>
                <a:srgbClr val="EEECE1">
                  <a:lumMod val="10000"/>
                </a:srgbClr>
              </a:solidFill>
            </a:endParaRPr>
          </a:p>
        </p:txBody>
      </p:sp>
      <p:sp>
        <p:nvSpPr>
          <p:cNvPr id="6" name="Slide Number Placeholder 5"/>
          <p:cNvSpPr>
            <a:spLocks noGrp="1"/>
          </p:cNvSpPr>
          <p:nvPr>
            <p:ph type="sldNum" sz="quarter" idx="12"/>
          </p:nvPr>
        </p:nvSpPr>
        <p:spPr/>
        <p:txBody>
          <a:bodyPr/>
          <a:lstStyle/>
          <a:p>
            <a:fld id="{3EA74849-DAE2-2C4E-8A30-A8C3411AC971}" type="slidenum">
              <a:rPr lang="en-US" smtClean="0">
                <a:solidFill>
                  <a:srgbClr val="EEECE1">
                    <a:lumMod val="10000"/>
                  </a:srgbClr>
                </a:solidFill>
              </a:rPr>
              <a:pPr/>
              <a:t>31</a:t>
            </a:fld>
            <a:endParaRPr lang="en-US">
              <a:solidFill>
                <a:srgbClr val="EEECE1">
                  <a:lumMod val="10000"/>
                </a:srgbClr>
              </a:solidFill>
            </a:endParaRPr>
          </a:p>
        </p:txBody>
      </p:sp>
    </p:spTree>
    <p:extLst>
      <p:ext uri="{BB962C8B-B14F-4D97-AF65-F5344CB8AC3E}">
        <p14:creationId xmlns:p14="http://schemas.microsoft.com/office/powerpoint/2010/main" val="3187077799"/>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57200" y="1289957"/>
            <a:ext cx="8368393" cy="5094513"/>
          </a:xfrm>
        </p:spPr>
        <p:txBody>
          <a:bodyPr/>
          <a:lstStyle/>
          <a:p>
            <a:pPr algn="just">
              <a:spcBef>
                <a:spcPts val="0"/>
              </a:spcBef>
              <a:spcAft>
                <a:spcPts val="1200"/>
              </a:spcAft>
            </a:pPr>
            <a:r>
              <a:rPr lang="en-US" dirty="0" smtClean="0">
                <a:solidFill>
                  <a:schemeClr val="bg2">
                    <a:lumMod val="10000"/>
                  </a:schemeClr>
                </a:solidFill>
              </a:rPr>
              <a:t>Many contracts state that the Union’s </a:t>
            </a:r>
            <a:r>
              <a:rPr lang="en-US" b="1" i="1" dirty="0" smtClean="0">
                <a:solidFill>
                  <a:schemeClr val="bg2">
                    <a:lumMod val="10000"/>
                  </a:schemeClr>
                </a:solidFill>
              </a:rPr>
              <a:t>demand for arbitration </a:t>
            </a:r>
            <a:r>
              <a:rPr lang="en-US" dirty="0" smtClean="0">
                <a:solidFill>
                  <a:schemeClr val="bg2">
                    <a:lumMod val="10000"/>
                  </a:schemeClr>
                </a:solidFill>
              </a:rPr>
              <a:t>must be received by the Employer by a set deadline (usually within some number of days after the grievance response letter).</a:t>
            </a:r>
          </a:p>
          <a:p>
            <a:pPr algn="just">
              <a:spcBef>
                <a:spcPts val="0"/>
              </a:spcBef>
              <a:spcAft>
                <a:spcPts val="1200"/>
              </a:spcAft>
            </a:pPr>
            <a:r>
              <a:rPr lang="en-US" dirty="0" smtClean="0"/>
              <a:t>If you receive the Union’s demand for arbitration by U.S. mail and you have a legitimate timeliness defense as to this issue:</a:t>
            </a:r>
          </a:p>
          <a:p>
            <a:pPr marL="457200" indent="-457200" algn="just">
              <a:buFont typeface="+mj-lt"/>
              <a:buAutoNum type="arabicParenR"/>
            </a:pPr>
            <a:r>
              <a:rPr lang="en-US" dirty="0" smtClean="0"/>
              <a:t>Retain the envelope; and</a:t>
            </a:r>
          </a:p>
          <a:p>
            <a:pPr marL="457200" indent="-457200" algn="just">
              <a:buFont typeface="+mj-lt"/>
              <a:buAutoNum type="arabicParenR"/>
            </a:pPr>
            <a:r>
              <a:rPr lang="en-US" dirty="0" smtClean="0">
                <a:solidFill>
                  <a:schemeClr val="bg2">
                    <a:lumMod val="10000"/>
                  </a:schemeClr>
                </a:solidFill>
              </a:rPr>
              <a:t>Stam</a:t>
            </a:r>
            <a:r>
              <a:rPr lang="en-US" dirty="0" smtClean="0"/>
              <a:t>p or otherwise record the date on which the Union’s demand for arbitration was actually received.</a:t>
            </a:r>
            <a:endParaRPr lang="en-US" dirty="0">
              <a:solidFill>
                <a:schemeClr val="bg2">
                  <a:lumMod val="10000"/>
                </a:schemeClr>
              </a:solidFill>
            </a:endParaRPr>
          </a:p>
        </p:txBody>
      </p:sp>
      <p:sp>
        <p:nvSpPr>
          <p:cNvPr id="4" name="Date Placeholder 3"/>
          <p:cNvSpPr>
            <a:spLocks noGrp="1"/>
          </p:cNvSpPr>
          <p:nvPr>
            <p:ph type="dt" sz="half" idx="10"/>
          </p:nvPr>
        </p:nvSpPr>
        <p:spPr/>
        <p:txBody>
          <a:bodyPr/>
          <a:lstStyle/>
          <a:p>
            <a:r>
              <a:rPr lang="en-US" sz="900" smtClean="0">
                <a:solidFill>
                  <a:srgbClr val="EEECE1">
                    <a:lumMod val="10000"/>
                  </a:srgbClr>
                </a:solidFill>
              </a:rPr>
              <a:t>2906418_1</a:t>
            </a:r>
            <a:endParaRPr lang="en-US" sz="900">
              <a:solidFill>
                <a:srgbClr val="EEECE1">
                  <a:lumMod val="10000"/>
                </a:srgbClr>
              </a:solidFill>
            </a:endParaRPr>
          </a:p>
        </p:txBody>
      </p:sp>
      <p:sp>
        <p:nvSpPr>
          <p:cNvPr id="6" name="Slide Number Placeholder 5"/>
          <p:cNvSpPr>
            <a:spLocks noGrp="1"/>
          </p:cNvSpPr>
          <p:nvPr>
            <p:ph type="sldNum" sz="quarter" idx="12"/>
          </p:nvPr>
        </p:nvSpPr>
        <p:spPr/>
        <p:txBody>
          <a:bodyPr/>
          <a:lstStyle/>
          <a:p>
            <a:fld id="{3EA74849-DAE2-2C4E-8A30-A8C3411AC971}" type="slidenum">
              <a:rPr lang="en-US" smtClean="0">
                <a:solidFill>
                  <a:srgbClr val="EEECE1">
                    <a:lumMod val="10000"/>
                  </a:srgbClr>
                </a:solidFill>
              </a:rPr>
              <a:pPr/>
              <a:t>32</a:t>
            </a:fld>
            <a:endParaRPr lang="en-US">
              <a:solidFill>
                <a:srgbClr val="EEECE1">
                  <a:lumMod val="10000"/>
                </a:srgbClr>
              </a:solidFill>
            </a:endParaRPr>
          </a:p>
        </p:txBody>
      </p:sp>
    </p:spTree>
    <p:extLst>
      <p:ext uri="{BB962C8B-B14F-4D97-AF65-F5344CB8AC3E}">
        <p14:creationId xmlns:p14="http://schemas.microsoft.com/office/powerpoint/2010/main" val="1308566789"/>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530679" y="1200150"/>
            <a:ext cx="8294914" cy="5156199"/>
          </a:xfrm>
        </p:spPr>
        <p:txBody>
          <a:bodyPr>
            <a:noAutofit/>
          </a:bodyPr>
          <a:lstStyle/>
          <a:p>
            <a:pPr lvl="0" algn="ctr">
              <a:spcBef>
                <a:spcPct val="0"/>
              </a:spcBef>
            </a:pPr>
            <a:r>
              <a:rPr lang="en-US" sz="2600" b="1" dirty="0" smtClean="0">
                <a:solidFill>
                  <a:srgbClr val="EEECE1">
                    <a:lumMod val="10000"/>
                  </a:srgbClr>
                </a:solidFill>
                <a:ea typeface="Times New Roman"/>
              </a:rPr>
              <a:t>At any stage in the grievance procedure – </a:t>
            </a:r>
          </a:p>
          <a:p>
            <a:pPr marL="457200" lvl="0" indent="-457200" algn="just">
              <a:spcBef>
                <a:spcPct val="0"/>
              </a:spcBef>
            </a:pPr>
            <a:r>
              <a:rPr lang="en-US" sz="2600" dirty="0" smtClean="0">
                <a:solidFill>
                  <a:srgbClr val="EEECE1">
                    <a:lumMod val="10000"/>
                  </a:srgbClr>
                </a:solidFill>
                <a:ea typeface="Times New Roman"/>
              </a:rPr>
              <a:t>1. The Union can formally </a:t>
            </a:r>
            <a:r>
              <a:rPr lang="en-US" sz="2600" b="1" i="1" dirty="0" smtClean="0">
                <a:solidFill>
                  <a:srgbClr val="00B0F0"/>
                </a:solidFill>
                <a:ea typeface="Times New Roman"/>
              </a:rPr>
              <a:t>withdraw</a:t>
            </a:r>
            <a:r>
              <a:rPr lang="en-US" sz="2600" dirty="0" smtClean="0">
                <a:solidFill>
                  <a:srgbClr val="EEECE1">
                    <a:lumMod val="10000"/>
                  </a:srgbClr>
                </a:solidFill>
                <a:ea typeface="Times New Roman"/>
              </a:rPr>
              <a:t> the grievance, or formally notify the Employer that it is </a:t>
            </a:r>
            <a:r>
              <a:rPr lang="en-US" sz="2600" b="1" i="1" dirty="0" smtClean="0">
                <a:solidFill>
                  <a:srgbClr val="00B0F0"/>
                </a:solidFill>
                <a:ea typeface="Times New Roman"/>
              </a:rPr>
              <a:t>ceasing to pursue </a:t>
            </a:r>
            <a:r>
              <a:rPr lang="en-US" sz="2600" dirty="0" smtClean="0">
                <a:solidFill>
                  <a:srgbClr val="EEECE1">
                    <a:lumMod val="10000"/>
                  </a:srgbClr>
                </a:solidFill>
                <a:ea typeface="Times New Roman"/>
              </a:rPr>
              <a:t>the grievance.</a:t>
            </a:r>
          </a:p>
          <a:p>
            <a:pPr marL="914400" lvl="0" indent="-457200" algn="just">
              <a:spcBef>
                <a:spcPct val="0"/>
              </a:spcBef>
              <a:buFont typeface="Wingdings" panose="05000000000000000000" pitchFamily="2" charset="2"/>
              <a:buChar char="§"/>
            </a:pPr>
            <a:r>
              <a:rPr lang="en-US" sz="2600" dirty="0" smtClean="0">
                <a:solidFill>
                  <a:srgbClr val="EEECE1">
                    <a:lumMod val="10000"/>
                  </a:srgbClr>
                </a:solidFill>
                <a:ea typeface="Times New Roman"/>
              </a:rPr>
              <a:t>Typically, this will mean that the Union can no longer pursue that particular grievance over those precise facts.  This will </a:t>
            </a:r>
            <a:r>
              <a:rPr lang="en-US" sz="2600" b="1" i="1" dirty="0" smtClean="0">
                <a:solidFill>
                  <a:srgbClr val="EEECE1">
                    <a:lumMod val="10000"/>
                  </a:srgbClr>
                </a:solidFill>
                <a:ea typeface="Times New Roman"/>
              </a:rPr>
              <a:t>not </a:t>
            </a:r>
            <a:r>
              <a:rPr lang="en-US" sz="2600" dirty="0" smtClean="0">
                <a:solidFill>
                  <a:srgbClr val="EEECE1">
                    <a:lumMod val="10000"/>
                  </a:srgbClr>
                </a:solidFill>
                <a:ea typeface="Times New Roman"/>
              </a:rPr>
              <a:t>prevent the Union from filing and pursuing a grievance over similar circumstances in the future; however, this may hurt the Union’s chances if it re-raises a grievance in response to the same or a similar situation in the future. </a:t>
            </a:r>
          </a:p>
          <a:p>
            <a:pPr lvl="0" algn="just">
              <a:spcBef>
                <a:spcPct val="0"/>
              </a:spcBef>
            </a:pPr>
            <a:endParaRPr lang="en-US" sz="2600" dirty="0" smtClean="0">
              <a:solidFill>
                <a:srgbClr val="EEECE1">
                  <a:lumMod val="10000"/>
                </a:srgbClr>
              </a:solidFill>
              <a:ea typeface="Times New Roman"/>
            </a:endParaRPr>
          </a:p>
          <a:p>
            <a:pPr lvl="0" algn="just">
              <a:spcBef>
                <a:spcPct val="0"/>
              </a:spcBef>
            </a:pPr>
            <a:endParaRPr lang="en-US" sz="2600" dirty="0">
              <a:solidFill>
                <a:srgbClr val="EEECE1">
                  <a:lumMod val="10000"/>
                </a:srgbClr>
              </a:solidFill>
              <a:ea typeface="Times New Roman"/>
            </a:endParaRPr>
          </a:p>
          <a:p>
            <a:endParaRPr lang="en-US" dirty="0">
              <a:solidFill>
                <a:schemeClr val="bg2">
                  <a:lumMod val="10000"/>
                </a:schemeClr>
              </a:solidFill>
            </a:endParaRPr>
          </a:p>
        </p:txBody>
      </p:sp>
      <p:sp>
        <p:nvSpPr>
          <p:cNvPr id="4" name="Date Placeholder 3"/>
          <p:cNvSpPr>
            <a:spLocks noGrp="1"/>
          </p:cNvSpPr>
          <p:nvPr>
            <p:ph type="dt" sz="half" idx="10"/>
          </p:nvPr>
        </p:nvSpPr>
        <p:spPr/>
        <p:txBody>
          <a:bodyPr/>
          <a:lstStyle/>
          <a:p>
            <a:r>
              <a:rPr lang="en-US" sz="900" smtClean="0">
                <a:solidFill>
                  <a:srgbClr val="EEECE1">
                    <a:lumMod val="10000"/>
                  </a:srgbClr>
                </a:solidFill>
              </a:rPr>
              <a:t>2906418_1</a:t>
            </a:r>
            <a:endParaRPr lang="en-US" sz="900">
              <a:solidFill>
                <a:srgbClr val="EEECE1">
                  <a:lumMod val="10000"/>
                </a:srgbClr>
              </a:solidFill>
            </a:endParaRPr>
          </a:p>
        </p:txBody>
      </p:sp>
      <p:sp>
        <p:nvSpPr>
          <p:cNvPr id="6" name="Slide Number Placeholder 5"/>
          <p:cNvSpPr>
            <a:spLocks noGrp="1"/>
          </p:cNvSpPr>
          <p:nvPr>
            <p:ph type="sldNum" sz="quarter" idx="12"/>
          </p:nvPr>
        </p:nvSpPr>
        <p:spPr/>
        <p:txBody>
          <a:bodyPr/>
          <a:lstStyle/>
          <a:p>
            <a:fld id="{3EA74849-DAE2-2C4E-8A30-A8C3411AC971}" type="slidenum">
              <a:rPr lang="en-US" smtClean="0">
                <a:solidFill>
                  <a:srgbClr val="EEECE1">
                    <a:lumMod val="10000"/>
                  </a:srgbClr>
                </a:solidFill>
              </a:rPr>
              <a:pPr/>
              <a:t>33</a:t>
            </a:fld>
            <a:endParaRPr lang="en-US">
              <a:solidFill>
                <a:srgbClr val="EEECE1">
                  <a:lumMod val="10000"/>
                </a:srgbClr>
              </a:solidFill>
            </a:endParaRPr>
          </a:p>
        </p:txBody>
      </p:sp>
    </p:spTree>
    <p:extLst>
      <p:ext uri="{BB962C8B-B14F-4D97-AF65-F5344CB8AC3E}">
        <p14:creationId xmlns:p14="http://schemas.microsoft.com/office/powerpoint/2010/main" val="504277821"/>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57200" y="1289957"/>
            <a:ext cx="8368393" cy="5094513"/>
          </a:xfrm>
        </p:spPr>
        <p:txBody>
          <a:bodyPr/>
          <a:lstStyle/>
          <a:p>
            <a:pPr marL="457200" lvl="0" indent="-457200" algn="just">
              <a:spcBef>
                <a:spcPct val="0"/>
              </a:spcBef>
            </a:pPr>
            <a:r>
              <a:rPr lang="en-US" dirty="0" smtClean="0">
                <a:solidFill>
                  <a:srgbClr val="EEECE1">
                    <a:lumMod val="10000"/>
                  </a:srgbClr>
                </a:solidFill>
                <a:ea typeface="Times New Roman"/>
              </a:rPr>
              <a:t>2.	The </a:t>
            </a:r>
            <a:r>
              <a:rPr lang="en-US" dirty="0">
                <a:solidFill>
                  <a:srgbClr val="EEECE1">
                    <a:lumMod val="10000"/>
                  </a:srgbClr>
                </a:solidFill>
                <a:ea typeface="Times New Roman"/>
              </a:rPr>
              <a:t>Union can simply fail to take further action to pursue the grievance.</a:t>
            </a:r>
          </a:p>
          <a:p>
            <a:pPr marL="914400" lvl="0" indent="-457200" algn="just">
              <a:spcBef>
                <a:spcPct val="0"/>
              </a:spcBef>
              <a:buFont typeface="Wingdings" panose="05000000000000000000" pitchFamily="2" charset="2"/>
              <a:buChar char="§"/>
            </a:pPr>
            <a:r>
              <a:rPr lang="en-US" dirty="0">
                <a:solidFill>
                  <a:srgbClr val="EEECE1">
                    <a:lumMod val="10000"/>
                  </a:srgbClr>
                </a:solidFill>
                <a:ea typeface="Times New Roman"/>
              </a:rPr>
              <a:t>After letting the </a:t>
            </a:r>
            <a:r>
              <a:rPr lang="en-US" dirty="0" smtClean="0">
                <a:solidFill>
                  <a:srgbClr val="EEECE1">
                    <a:lumMod val="10000"/>
                  </a:srgbClr>
                </a:solidFill>
                <a:ea typeface="Times New Roman"/>
              </a:rPr>
              <a:t>grievance sit </a:t>
            </a:r>
            <a:r>
              <a:rPr lang="en-US" dirty="0">
                <a:solidFill>
                  <a:srgbClr val="EEECE1">
                    <a:lumMod val="10000"/>
                  </a:srgbClr>
                </a:solidFill>
                <a:ea typeface="Times New Roman"/>
              </a:rPr>
              <a:t>for some period of time, the Union may or may not be able to successfully revive it</a:t>
            </a:r>
            <a:r>
              <a:rPr lang="en-US" dirty="0" smtClean="0">
                <a:solidFill>
                  <a:srgbClr val="EEECE1">
                    <a:lumMod val="10000"/>
                  </a:srgbClr>
                </a:solidFill>
                <a:ea typeface="Times New Roman"/>
              </a:rPr>
              <a:t>.</a:t>
            </a:r>
          </a:p>
          <a:p>
            <a:pPr lvl="0" algn="just">
              <a:spcBef>
                <a:spcPct val="0"/>
              </a:spcBef>
            </a:pPr>
            <a:endParaRPr lang="en-US" dirty="0">
              <a:solidFill>
                <a:srgbClr val="EEECE1">
                  <a:lumMod val="10000"/>
                </a:srgbClr>
              </a:solidFill>
              <a:ea typeface="Times New Roman"/>
            </a:endParaRPr>
          </a:p>
          <a:p>
            <a:pPr marL="457200" lvl="0" indent="-457200" algn="just">
              <a:spcBef>
                <a:spcPct val="0"/>
              </a:spcBef>
              <a:buAutoNum type="arabicPeriod" startAt="3"/>
            </a:pPr>
            <a:r>
              <a:rPr lang="en-US" dirty="0" smtClean="0">
                <a:solidFill>
                  <a:srgbClr val="EEECE1">
                    <a:lumMod val="10000"/>
                  </a:srgbClr>
                </a:solidFill>
                <a:ea typeface="Times New Roman"/>
              </a:rPr>
              <a:t>The Employer can simply agree with the Union’s position, and provide the Union with the remedy that the Union is requesting. </a:t>
            </a:r>
          </a:p>
          <a:p>
            <a:pPr marL="914400" lvl="0" indent="-457200" algn="just">
              <a:spcBef>
                <a:spcPct val="0"/>
              </a:spcBef>
              <a:buFont typeface="Wingdings" panose="05000000000000000000" pitchFamily="2" charset="2"/>
              <a:buChar char="§"/>
            </a:pPr>
            <a:r>
              <a:rPr lang="en-US" dirty="0" smtClean="0">
                <a:solidFill>
                  <a:srgbClr val="EEECE1">
                    <a:lumMod val="10000"/>
                  </a:srgbClr>
                </a:solidFill>
                <a:ea typeface="Times New Roman"/>
              </a:rPr>
              <a:t>This is acceptable where the Employer indisputably committed an error that amounts to a plain violation of the contract.  Otherwise, the Employer should enter into a settlement agreement rather than simply accede to the Union’s position. </a:t>
            </a:r>
            <a:endParaRPr lang="en-US" dirty="0">
              <a:solidFill>
                <a:srgbClr val="EEECE1">
                  <a:lumMod val="10000"/>
                </a:srgbClr>
              </a:solidFill>
              <a:ea typeface="Times New Roman"/>
            </a:endParaRPr>
          </a:p>
          <a:p>
            <a:endParaRPr lang="en-US" dirty="0">
              <a:solidFill>
                <a:schemeClr val="bg2">
                  <a:lumMod val="10000"/>
                </a:schemeClr>
              </a:solidFill>
            </a:endParaRPr>
          </a:p>
        </p:txBody>
      </p:sp>
      <p:sp>
        <p:nvSpPr>
          <p:cNvPr id="4" name="Date Placeholder 3"/>
          <p:cNvSpPr>
            <a:spLocks noGrp="1"/>
          </p:cNvSpPr>
          <p:nvPr>
            <p:ph type="dt" sz="half" idx="10"/>
          </p:nvPr>
        </p:nvSpPr>
        <p:spPr/>
        <p:txBody>
          <a:bodyPr/>
          <a:lstStyle/>
          <a:p>
            <a:r>
              <a:rPr lang="en-US" sz="900" smtClean="0">
                <a:solidFill>
                  <a:srgbClr val="EEECE1">
                    <a:lumMod val="10000"/>
                  </a:srgbClr>
                </a:solidFill>
              </a:rPr>
              <a:t>2906418_1</a:t>
            </a:r>
            <a:endParaRPr lang="en-US" sz="900">
              <a:solidFill>
                <a:srgbClr val="EEECE1">
                  <a:lumMod val="10000"/>
                </a:srgbClr>
              </a:solidFill>
            </a:endParaRPr>
          </a:p>
        </p:txBody>
      </p:sp>
      <p:sp>
        <p:nvSpPr>
          <p:cNvPr id="6" name="Slide Number Placeholder 5"/>
          <p:cNvSpPr>
            <a:spLocks noGrp="1"/>
          </p:cNvSpPr>
          <p:nvPr>
            <p:ph type="sldNum" sz="quarter" idx="12"/>
          </p:nvPr>
        </p:nvSpPr>
        <p:spPr/>
        <p:txBody>
          <a:bodyPr/>
          <a:lstStyle/>
          <a:p>
            <a:fld id="{3EA74849-DAE2-2C4E-8A30-A8C3411AC971}" type="slidenum">
              <a:rPr lang="en-US" smtClean="0">
                <a:solidFill>
                  <a:srgbClr val="EEECE1">
                    <a:lumMod val="10000"/>
                  </a:srgbClr>
                </a:solidFill>
              </a:rPr>
              <a:pPr/>
              <a:t>34</a:t>
            </a:fld>
            <a:endParaRPr lang="en-US">
              <a:solidFill>
                <a:srgbClr val="EEECE1">
                  <a:lumMod val="10000"/>
                </a:srgbClr>
              </a:solidFill>
            </a:endParaRPr>
          </a:p>
        </p:txBody>
      </p:sp>
    </p:spTree>
    <p:extLst>
      <p:ext uri="{BB962C8B-B14F-4D97-AF65-F5344CB8AC3E}">
        <p14:creationId xmlns:p14="http://schemas.microsoft.com/office/powerpoint/2010/main" val="1366556162"/>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57200" y="1289957"/>
            <a:ext cx="8368393" cy="5094513"/>
          </a:xfrm>
        </p:spPr>
        <p:txBody>
          <a:bodyPr/>
          <a:lstStyle/>
          <a:p>
            <a:pPr marL="400050" indent="-400050" algn="just">
              <a:spcBef>
                <a:spcPts val="1200"/>
              </a:spcBef>
            </a:pPr>
            <a:r>
              <a:rPr lang="en-US" smtClean="0">
                <a:solidFill>
                  <a:schemeClr val="bg2">
                    <a:lumMod val="10000"/>
                  </a:schemeClr>
                </a:solidFill>
              </a:rPr>
              <a:t>4</a:t>
            </a:r>
            <a:r>
              <a:rPr lang="en-US" dirty="0" smtClean="0">
                <a:solidFill>
                  <a:schemeClr val="bg2">
                    <a:lumMod val="10000"/>
                  </a:schemeClr>
                </a:solidFill>
              </a:rPr>
              <a:t>.	The Employer and the Union can enter into a </a:t>
            </a:r>
            <a:r>
              <a:rPr lang="en-US" b="1" i="1" dirty="0" smtClean="0">
                <a:solidFill>
                  <a:srgbClr val="00B0F0"/>
                </a:solidFill>
              </a:rPr>
              <a:t>settlement agreement</a:t>
            </a:r>
            <a:r>
              <a:rPr lang="en-US" dirty="0" smtClean="0">
                <a:solidFill>
                  <a:schemeClr val="bg2">
                    <a:lumMod val="10000"/>
                  </a:schemeClr>
                </a:solidFill>
              </a:rPr>
              <a:t>, resolving the grievance.  </a:t>
            </a:r>
          </a:p>
          <a:p>
            <a:pPr marL="400050" indent="-400050" algn="just"/>
            <a:r>
              <a:rPr lang="en-US" b="1" i="1" dirty="0" smtClean="0">
                <a:solidFill>
                  <a:srgbClr val="7030A0"/>
                </a:solidFill>
              </a:rPr>
              <a:t>Frequent terms:</a:t>
            </a:r>
          </a:p>
          <a:p>
            <a:pPr marL="1200150" lvl="1" indent="-457200" algn="just">
              <a:buFont typeface="Wingdings" panose="05000000000000000000" pitchFamily="2" charset="2"/>
              <a:buChar char="§"/>
            </a:pPr>
            <a:r>
              <a:rPr lang="en-US" sz="2200" dirty="0" smtClean="0">
                <a:solidFill>
                  <a:srgbClr val="7030A0"/>
                </a:solidFill>
              </a:rPr>
              <a:t>Statement of what the Employer is agreeing to do (</a:t>
            </a:r>
            <a:r>
              <a:rPr lang="en-US" sz="2200" i="1" dirty="0" smtClean="0">
                <a:solidFill>
                  <a:srgbClr val="7030A0"/>
                </a:solidFill>
              </a:rPr>
              <a:t>e.g.</a:t>
            </a:r>
            <a:r>
              <a:rPr lang="en-US" sz="2200" dirty="0" smtClean="0">
                <a:solidFill>
                  <a:srgbClr val="7030A0"/>
                </a:solidFill>
              </a:rPr>
              <a:t>, make a payment in a particular amount to a specific employee, reduce or replace a level of discipline).</a:t>
            </a:r>
          </a:p>
          <a:p>
            <a:pPr marL="1200150" lvl="1" indent="-457200" algn="just">
              <a:buFont typeface="Wingdings" panose="05000000000000000000" pitchFamily="2" charset="2"/>
              <a:buChar char="§"/>
            </a:pPr>
            <a:r>
              <a:rPr lang="en-US" sz="2200" dirty="0" smtClean="0">
                <a:solidFill>
                  <a:srgbClr val="7030A0"/>
                </a:solidFill>
              </a:rPr>
              <a:t>Statement that the Union is withdrawing the grievance and/or that the agreement is a full, final, and complete resolution of the grievance, and that the grievance won’t be arbitrated.</a:t>
            </a:r>
          </a:p>
          <a:p>
            <a:pPr marL="1200150" lvl="1" indent="-457200" algn="just">
              <a:buFont typeface="Wingdings" panose="05000000000000000000" pitchFamily="2" charset="2"/>
              <a:buChar char="§"/>
            </a:pPr>
            <a:r>
              <a:rPr lang="en-US" sz="2200" dirty="0" smtClean="0">
                <a:solidFill>
                  <a:srgbClr val="7030A0"/>
                </a:solidFill>
              </a:rPr>
              <a:t>Employer non-admission clause.</a:t>
            </a:r>
          </a:p>
          <a:p>
            <a:pPr marL="1200150" lvl="1" indent="-457200" algn="just">
              <a:buFont typeface="Wingdings" panose="05000000000000000000" pitchFamily="2" charset="2"/>
              <a:buChar char="§"/>
            </a:pPr>
            <a:r>
              <a:rPr lang="en-US" sz="2200" dirty="0" smtClean="0">
                <a:solidFill>
                  <a:srgbClr val="7030A0"/>
                </a:solidFill>
              </a:rPr>
              <a:t>Non-precedent-setting-language.  </a:t>
            </a:r>
            <a:endParaRPr lang="en-US" sz="2200" dirty="0">
              <a:solidFill>
                <a:srgbClr val="7030A0"/>
              </a:solidFill>
            </a:endParaRPr>
          </a:p>
        </p:txBody>
      </p:sp>
      <p:sp>
        <p:nvSpPr>
          <p:cNvPr id="4" name="Date Placeholder 3"/>
          <p:cNvSpPr>
            <a:spLocks noGrp="1"/>
          </p:cNvSpPr>
          <p:nvPr>
            <p:ph type="dt" sz="half" idx="10"/>
          </p:nvPr>
        </p:nvSpPr>
        <p:spPr/>
        <p:txBody>
          <a:bodyPr/>
          <a:lstStyle/>
          <a:p>
            <a:r>
              <a:rPr lang="en-US" sz="900" smtClean="0">
                <a:solidFill>
                  <a:srgbClr val="EEECE1">
                    <a:lumMod val="10000"/>
                  </a:srgbClr>
                </a:solidFill>
              </a:rPr>
              <a:t>2906418_1</a:t>
            </a:r>
            <a:endParaRPr lang="en-US" sz="900">
              <a:solidFill>
                <a:srgbClr val="EEECE1">
                  <a:lumMod val="10000"/>
                </a:srgbClr>
              </a:solidFill>
            </a:endParaRPr>
          </a:p>
        </p:txBody>
      </p:sp>
      <p:sp>
        <p:nvSpPr>
          <p:cNvPr id="6" name="Slide Number Placeholder 5"/>
          <p:cNvSpPr>
            <a:spLocks noGrp="1"/>
          </p:cNvSpPr>
          <p:nvPr>
            <p:ph type="sldNum" sz="quarter" idx="12"/>
          </p:nvPr>
        </p:nvSpPr>
        <p:spPr/>
        <p:txBody>
          <a:bodyPr/>
          <a:lstStyle/>
          <a:p>
            <a:fld id="{3EA74849-DAE2-2C4E-8A30-A8C3411AC971}" type="slidenum">
              <a:rPr lang="en-US" smtClean="0">
                <a:solidFill>
                  <a:srgbClr val="EEECE1">
                    <a:lumMod val="10000"/>
                  </a:srgbClr>
                </a:solidFill>
              </a:rPr>
              <a:pPr/>
              <a:t>35</a:t>
            </a:fld>
            <a:endParaRPr lang="en-US">
              <a:solidFill>
                <a:srgbClr val="EEECE1">
                  <a:lumMod val="10000"/>
                </a:srgbClr>
              </a:solidFill>
            </a:endParaRPr>
          </a:p>
        </p:txBody>
      </p:sp>
    </p:spTree>
    <p:extLst>
      <p:ext uri="{BB962C8B-B14F-4D97-AF65-F5344CB8AC3E}">
        <p14:creationId xmlns:p14="http://schemas.microsoft.com/office/powerpoint/2010/main" val="585607556"/>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57200" y="1289957"/>
            <a:ext cx="8368393" cy="5094513"/>
          </a:xfrm>
        </p:spPr>
        <p:txBody>
          <a:bodyPr>
            <a:normAutofit fontScale="92500" lnSpcReduction="20000"/>
          </a:bodyPr>
          <a:lstStyle/>
          <a:p>
            <a:pPr marL="400050" indent="-400050" algn="ctr"/>
            <a:r>
              <a:rPr lang="en-US" sz="2500" b="1" dirty="0" smtClean="0"/>
              <a:t>Question #9</a:t>
            </a:r>
          </a:p>
          <a:p>
            <a:pPr algn="just"/>
            <a:r>
              <a:rPr lang="en-US" sz="2500" dirty="0" err="1" smtClean="0"/>
              <a:t>Felhaber</a:t>
            </a:r>
            <a:r>
              <a:rPr lang="en-US" sz="2500" dirty="0" smtClean="0"/>
              <a:t> Larson labor attorneys prepare grievance settlement agreements all of the time.  This work can be performed efficiently by a Felhaber Larson attorney, and a settlement agreement prepared by an attorney can save you headaches down the line.  </a:t>
            </a:r>
          </a:p>
          <a:p>
            <a:pPr algn="just"/>
            <a:endParaRPr lang="en-US" sz="2500" dirty="0" smtClean="0"/>
          </a:p>
          <a:p>
            <a:pPr algn="just"/>
            <a:r>
              <a:rPr lang="en-US" sz="2500" dirty="0" smtClean="0"/>
              <a:t>In light of this, should you:</a:t>
            </a:r>
          </a:p>
          <a:p>
            <a:pPr marL="457200" indent="-457200" algn="just">
              <a:buFont typeface="+mj-lt"/>
              <a:buAutoNum type="alphaLcParenR"/>
            </a:pPr>
            <a:r>
              <a:rPr lang="en-US" sz="2500" dirty="0" smtClean="0"/>
              <a:t>Prepare all of your own settlement agreements, not show them to anyone, get the Union to sign them, and cross your fingers.</a:t>
            </a:r>
            <a:endParaRPr lang="en-US" sz="2500" dirty="0"/>
          </a:p>
          <a:p>
            <a:pPr marL="457200" indent="-457200" algn="just">
              <a:buFont typeface="+mj-lt"/>
              <a:buAutoNum type="alphaLcParenR"/>
            </a:pPr>
            <a:r>
              <a:rPr lang="en-US" sz="2500" dirty="0" smtClean="0"/>
              <a:t>Contact your </a:t>
            </a:r>
            <a:r>
              <a:rPr lang="en-US" sz="2500" dirty="0" err="1" smtClean="0"/>
              <a:t>Felhaber</a:t>
            </a:r>
            <a:r>
              <a:rPr lang="en-US" sz="2500" dirty="0" smtClean="0"/>
              <a:t> Larson labor attorney and have them prepare a settlement agreement or at least review your draft and provide feedback.</a:t>
            </a:r>
          </a:p>
          <a:p>
            <a:pPr marL="457200" indent="-457200" algn="just">
              <a:buFont typeface="+mj-lt"/>
              <a:buAutoNum type="alphaLcParenR"/>
            </a:pPr>
            <a:r>
              <a:rPr lang="en-US" sz="2500" dirty="0" smtClean="0"/>
              <a:t>Let the Union prepare all grievance settlement agreements, and sign whatever they give you.  After all, they are always trying to be fair.</a:t>
            </a:r>
          </a:p>
          <a:p>
            <a:endParaRPr lang="en-US" dirty="0"/>
          </a:p>
          <a:p>
            <a:pPr marL="400050" indent="-400050"/>
            <a:endParaRPr lang="en-US" dirty="0"/>
          </a:p>
        </p:txBody>
      </p:sp>
      <p:sp>
        <p:nvSpPr>
          <p:cNvPr id="4" name="Date Placeholder 3"/>
          <p:cNvSpPr>
            <a:spLocks noGrp="1"/>
          </p:cNvSpPr>
          <p:nvPr>
            <p:ph type="dt" sz="half" idx="10"/>
          </p:nvPr>
        </p:nvSpPr>
        <p:spPr/>
        <p:txBody>
          <a:bodyPr/>
          <a:lstStyle/>
          <a:p>
            <a:r>
              <a:rPr lang="en-US" sz="900" smtClean="0">
                <a:solidFill>
                  <a:srgbClr val="EEECE1">
                    <a:lumMod val="10000"/>
                  </a:srgbClr>
                </a:solidFill>
              </a:rPr>
              <a:t>2906418_1</a:t>
            </a:r>
            <a:endParaRPr lang="en-US" sz="900">
              <a:solidFill>
                <a:srgbClr val="EEECE1">
                  <a:lumMod val="10000"/>
                </a:srgbClr>
              </a:solidFill>
            </a:endParaRPr>
          </a:p>
        </p:txBody>
      </p:sp>
      <p:sp>
        <p:nvSpPr>
          <p:cNvPr id="6" name="Slide Number Placeholder 5"/>
          <p:cNvSpPr>
            <a:spLocks noGrp="1"/>
          </p:cNvSpPr>
          <p:nvPr>
            <p:ph type="sldNum" sz="quarter" idx="12"/>
          </p:nvPr>
        </p:nvSpPr>
        <p:spPr/>
        <p:txBody>
          <a:bodyPr/>
          <a:lstStyle/>
          <a:p>
            <a:fld id="{3EA74849-DAE2-2C4E-8A30-A8C3411AC971}" type="slidenum">
              <a:rPr lang="en-US" smtClean="0">
                <a:solidFill>
                  <a:srgbClr val="EEECE1">
                    <a:lumMod val="10000"/>
                  </a:srgbClr>
                </a:solidFill>
              </a:rPr>
              <a:pPr/>
              <a:t>36</a:t>
            </a:fld>
            <a:endParaRPr lang="en-US">
              <a:solidFill>
                <a:srgbClr val="EEECE1">
                  <a:lumMod val="10000"/>
                </a:srgbClr>
              </a:solidFill>
            </a:endParaRPr>
          </a:p>
        </p:txBody>
      </p:sp>
    </p:spTree>
    <p:extLst>
      <p:ext uri="{BB962C8B-B14F-4D97-AF65-F5344CB8AC3E}">
        <p14:creationId xmlns:p14="http://schemas.microsoft.com/office/powerpoint/2010/main" val="2552825118"/>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57200" y="1289957"/>
            <a:ext cx="8368393" cy="5094513"/>
          </a:xfrm>
        </p:spPr>
        <p:txBody>
          <a:bodyPr/>
          <a:lstStyle/>
          <a:p>
            <a:pPr marL="57150" marR="0" algn="ctr">
              <a:spcBef>
                <a:spcPct val="0"/>
              </a:spcBef>
              <a:spcAft>
                <a:spcPct val="0"/>
              </a:spcAft>
            </a:pPr>
            <a:r>
              <a:rPr lang="en-US" b="1" dirty="0" smtClean="0">
                <a:solidFill>
                  <a:schemeClr val="bg2">
                    <a:lumMod val="10000"/>
                  </a:schemeClr>
                </a:solidFill>
                <a:ea typeface="Times New Roman"/>
              </a:rPr>
              <a:t>The arbitration hearing</a:t>
            </a:r>
          </a:p>
          <a:p>
            <a:pPr marL="57150" marR="0" algn="ctr">
              <a:spcBef>
                <a:spcPct val="0"/>
              </a:spcBef>
              <a:spcAft>
                <a:spcPct val="0"/>
              </a:spcAft>
            </a:pPr>
            <a:endParaRPr lang="en-US" b="1" dirty="0" smtClean="0">
              <a:solidFill>
                <a:schemeClr val="bg2">
                  <a:lumMod val="10000"/>
                </a:schemeClr>
              </a:solidFill>
              <a:ea typeface="Times New Roman"/>
            </a:endParaRPr>
          </a:p>
          <a:p>
            <a:pPr marL="400050" marR="0" indent="-342900" algn="just">
              <a:spcBef>
                <a:spcPct val="0"/>
              </a:spcBef>
              <a:spcAft>
                <a:spcPct val="0"/>
              </a:spcAft>
              <a:buFont typeface="Wingdings" panose="05000000000000000000" pitchFamily="2" charset="2"/>
              <a:buChar char="§"/>
            </a:pPr>
            <a:r>
              <a:rPr lang="en-US" dirty="0" smtClean="0">
                <a:solidFill>
                  <a:schemeClr val="bg2">
                    <a:lumMod val="10000"/>
                  </a:schemeClr>
                </a:solidFill>
                <a:ea typeface="Times New Roman"/>
              </a:rPr>
              <a:t>The parties present their respective cases by calling witnesses to testify and introducing exhibits.</a:t>
            </a:r>
          </a:p>
          <a:p>
            <a:pPr marL="800100" lvl="1" algn="just">
              <a:spcBef>
                <a:spcPct val="0"/>
              </a:spcBef>
            </a:pPr>
            <a:r>
              <a:rPr lang="en-US" dirty="0" smtClean="0">
                <a:ea typeface="Times New Roman"/>
              </a:rPr>
              <a:t>The Union goes first in a contract interpretation case; the Employer goes first in a discipline case.</a:t>
            </a:r>
            <a:endParaRPr lang="en-US" dirty="0" smtClean="0">
              <a:solidFill>
                <a:schemeClr val="bg2">
                  <a:lumMod val="10000"/>
                </a:schemeClr>
              </a:solidFill>
              <a:ea typeface="Times New Roman"/>
            </a:endParaRPr>
          </a:p>
          <a:p>
            <a:pPr marL="400050" marR="0" indent="-342900" algn="just">
              <a:spcBef>
                <a:spcPct val="0"/>
              </a:spcBef>
              <a:spcAft>
                <a:spcPct val="0"/>
              </a:spcAft>
              <a:buFont typeface="Wingdings" panose="05000000000000000000" pitchFamily="2" charset="2"/>
              <a:buChar char="§"/>
            </a:pPr>
            <a:r>
              <a:rPr lang="en-US" dirty="0" smtClean="0">
                <a:ea typeface="Times New Roman"/>
              </a:rPr>
              <a:t>In most cases, the parties submit post-hearing briefs to the arbitrator.  (Briefs are usually due three or four weeks after the hearing date.)</a:t>
            </a:r>
            <a:r>
              <a:rPr lang="en-US" dirty="0" smtClean="0">
                <a:solidFill>
                  <a:schemeClr val="bg2">
                    <a:lumMod val="10000"/>
                  </a:schemeClr>
                </a:solidFill>
                <a:ea typeface="Times New Roman"/>
              </a:rPr>
              <a:t> </a:t>
            </a:r>
          </a:p>
          <a:p>
            <a:endParaRPr lang="en-US" dirty="0">
              <a:solidFill>
                <a:schemeClr val="bg2">
                  <a:lumMod val="10000"/>
                </a:schemeClr>
              </a:solidFill>
            </a:endParaRPr>
          </a:p>
        </p:txBody>
      </p:sp>
      <p:sp>
        <p:nvSpPr>
          <p:cNvPr id="4" name="Date Placeholder 3"/>
          <p:cNvSpPr>
            <a:spLocks noGrp="1"/>
          </p:cNvSpPr>
          <p:nvPr>
            <p:ph type="dt" sz="half" idx="10"/>
          </p:nvPr>
        </p:nvSpPr>
        <p:spPr/>
        <p:txBody>
          <a:bodyPr/>
          <a:lstStyle/>
          <a:p>
            <a:r>
              <a:rPr lang="en-US" sz="900" smtClean="0">
                <a:solidFill>
                  <a:srgbClr val="EEECE1">
                    <a:lumMod val="10000"/>
                  </a:srgbClr>
                </a:solidFill>
              </a:rPr>
              <a:t>2906418_1</a:t>
            </a:r>
            <a:endParaRPr lang="en-US" sz="900">
              <a:solidFill>
                <a:srgbClr val="EEECE1">
                  <a:lumMod val="10000"/>
                </a:srgbClr>
              </a:solidFill>
            </a:endParaRPr>
          </a:p>
        </p:txBody>
      </p:sp>
      <p:sp>
        <p:nvSpPr>
          <p:cNvPr id="6" name="Slide Number Placeholder 5"/>
          <p:cNvSpPr>
            <a:spLocks noGrp="1"/>
          </p:cNvSpPr>
          <p:nvPr>
            <p:ph type="sldNum" sz="quarter" idx="12"/>
          </p:nvPr>
        </p:nvSpPr>
        <p:spPr/>
        <p:txBody>
          <a:bodyPr/>
          <a:lstStyle/>
          <a:p>
            <a:fld id="{3EA74849-DAE2-2C4E-8A30-A8C3411AC971}" type="slidenum">
              <a:rPr lang="en-US" smtClean="0">
                <a:solidFill>
                  <a:srgbClr val="EEECE1">
                    <a:lumMod val="10000"/>
                  </a:srgbClr>
                </a:solidFill>
              </a:rPr>
              <a:pPr/>
              <a:t>37</a:t>
            </a:fld>
            <a:endParaRPr lang="en-US">
              <a:solidFill>
                <a:srgbClr val="EEECE1">
                  <a:lumMod val="10000"/>
                </a:srgbClr>
              </a:solidFill>
            </a:endParaRPr>
          </a:p>
        </p:txBody>
      </p:sp>
    </p:spTree>
    <p:extLst>
      <p:ext uri="{BB962C8B-B14F-4D97-AF65-F5344CB8AC3E}">
        <p14:creationId xmlns:p14="http://schemas.microsoft.com/office/powerpoint/2010/main" val="2196958991"/>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57200" y="1289957"/>
            <a:ext cx="8368393" cy="5094513"/>
          </a:xfrm>
        </p:spPr>
        <p:txBody>
          <a:bodyPr>
            <a:normAutofit/>
          </a:bodyPr>
          <a:lstStyle/>
          <a:p>
            <a:pPr algn="ctr"/>
            <a:r>
              <a:rPr lang="en-US" b="1" dirty="0" smtClean="0">
                <a:ea typeface="Times New Roman"/>
              </a:rPr>
              <a:t>The arbitrator’s decision</a:t>
            </a:r>
          </a:p>
          <a:p>
            <a:pPr marL="342900" indent="-342900" algn="just">
              <a:buFont typeface="Wingdings" panose="05000000000000000000" pitchFamily="2" charset="2"/>
              <a:buChar char="§"/>
            </a:pPr>
            <a:r>
              <a:rPr lang="en-US" dirty="0" smtClean="0">
                <a:ea typeface="Times New Roman"/>
              </a:rPr>
              <a:t>The </a:t>
            </a:r>
            <a:r>
              <a:rPr lang="en-US" dirty="0">
                <a:ea typeface="Times New Roman"/>
              </a:rPr>
              <a:t>arbitrator </a:t>
            </a:r>
            <a:r>
              <a:rPr lang="en-US" dirty="0" smtClean="0">
                <a:ea typeface="Times New Roman"/>
              </a:rPr>
              <a:t>reviews and analyzes the contract</a:t>
            </a:r>
            <a:r>
              <a:rPr lang="en-US" dirty="0">
                <a:ea typeface="Times New Roman"/>
              </a:rPr>
              <a:t>, the facts and documents introduced at the hearing, and the arguments made by the parties in their briefs.  The arbitrator prepares and issues a written decision, which is sent to both parties.</a:t>
            </a:r>
          </a:p>
          <a:p>
            <a:pPr marL="342900" indent="-342900" algn="just">
              <a:buFont typeface="Wingdings" panose="05000000000000000000" pitchFamily="2" charset="2"/>
              <a:buChar char="§"/>
            </a:pPr>
            <a:r>
              <a:rPr lang="en-US" dirty="0" smtClean="0">
                <a:solidFill>
                  <a:schemeClr val="bg2">
                    <a:lumMod val="10000"/>
                  </a:schemeClr>
                </a:solidFill>
                <a:ea typeface="Times New Roman"/>
              </a:rPr>
              <a:t>The arbitrator’s task is to </a:t>
            </a:r>
            <a:r>
              <a:rPr lang="en-US" i="1" dirty="0">
                <a:solidFill>
                  <a:schemeClr val="bg2">
                    <a:lumMod val="10000"/>
                  </a:schemeClr>
                </a:solidFill>
                <a:ea typeface="Times New Roman"/>
              </a:rPr>
              <a:t>interpret </a:t>
            </a:r>
            <a:r>
              <a:rPr lang="en-US" dirty="0">
                <a:solidFill>
                  <a:schemeClr val="bg2">
                    <a:lumMod val="10000"/>
                  </a:schemeClr>
                </a:solidFill>
                <a:ea typeface="Times New Roman"/>
              </a:rPr>
              <a:t>the </a:t>
            </a:r>
            <a:r>
              <a:rPr lang="en-US" dirty="0" smtClean="0">
                <a:solidFill>
                  <a:schemeClr val="bg2">
                    <a:lumMod val="10000"/>
                  </a:schemeClr>
                </a:solidFill>
                <a:ea typeface="Times New Roman"/>
              </a:rPr>
              <a:t>contract.  </a:t>
            </a:r>
            <a:r>
              <a:rPr lang="en-US" dirty="0" smtClean="0">
                <a:ea typeface="Times New Roman"/>
              </a:rPr>
              <a:t>The arbitrator does have </a:t>
            </a:r>
            <a:r>
              <a:rPr lang="en-US" dirty="0">
                <a:ea typeface="Times New Roman"/>
              </a:rPr>
              <a:t>a wide degree of latitude in reaching his/her </a:t>
            </a:r>
            <a:r>
              <a:rPr lang="en-US" dirty="0" smtClean="0">
                <a:ea typeface="Times New Roman"/>
              </a:rPr>
              <a:t>decision.  However, the arbitrator </a:t>
            </a:r>
            <a:r>
              <a:rPr lang="en-US" dirty="0" smtClean="0">
                <a:solidFill>
                  <a:schemeClr val="bg2">
                    <a:lumMod val="10000"/>
                  </a:schemeClr>
                </a:solidFill>
                <a:ea typeface="Times New Roman"/>
              </a:rPr>
              <a:t>cannot </a:t>
            </a:r>
            <a:r>
              <a:rPr lang="en-US" dirty="0">
                <a:solidFill>
                  <a:schemeClr val="bg2">
                    <a:lumMod val="10000"/>
                  </a:schemeClr>
                </a:solidFill>
                <a:ea typeface="Times New Roman"/>
              </a:rPr>
              <a:t>add to, modify, or subtract from the </a:t>
            </a:r>
            <a:r>
              <a:rPr lang="en-US" dirty="0" smtClean="0">
                <a:solidFill>
                  <a:schemeClr val="bg2">
                    <a:lumMod val="10000"/>
                  </a:schemeClr>
                </a:solidFill>
                <a:ea typeface="Times New Roman"/>
              </a:rPr>
              <a:t>contract</a:t>
            </a:r>
            <a:r>
              <a:rPr lang="en-US" dirty="0" smtClean="0">
                <a:ea typeface="Times New Roman"/>
              </a:rPr>
              <a:t>, and in certain limited circumstances, it is possible to challenge the arbitrator’s decision by filing a motion to vacate in District Court.</a:t>
            </a:r>
            <a:r>
              <a:rPr lang="en-US" dirty="0" smtClean="0">
                <a:solidFill>
                  <a:schemeClr val="bg2">
                    <a:lumMod val="10000"/>
                  </a:schemeClr>
                </a:solidFill>
                <a:ea typeface="Times New Roman"/>
              </a:rPr>
              <a:t>  </a:t>
            </a:r>
            <a:r>
              <a:rPr lang="en-US" dirty="0">
                <a:solidFill>
                  <a:schemeClr val="bg2">
                    <a:lumMod val="10000"/>
                  </a:schemeClr>
                </a:solidFill>
                <a:ea typeface="Times New Roman"/>
              </a:rPr>
              <a:t>The arbitrator </a:t>
            </a:r>
            <a:r>
              <a:rPr lang="en-US" dirty="0" smtClean="0">
                <a:solidFill>
                  <a:schemeClr val="bg2">
                    <a:lumMod val="10000"/>
                  </a:schemeClr>
                </a:solidFill>
                <a:ea typeface="Times New Roman"/>
              </a:rPr>
              <a:t>has significant discretion </a:t>
            </a:r>
            <a:r>
              <a:rPr lang="en-US" dirty="0">
                <a:solidFill>
                  <a:schemeClr val="bg2">
                    <a:lumMod val="10000"/>
                  </a:schemeClr>
                </a:solidFill>
                <a:ea typeface="Times New Roman"/>
              </a:rPr>
              <a:t>to determine the remedy, if he/she concludes that there was a breach of the contract. </a:t>
            </a:r>
            <a:endParaRPr lang="en-US" dirty="0">
              <a:solidFill>
                <a:schemeClr val="bg2">
                  <a:lumMod val="10000"/>
                </a:schemeClr>
              </a:solidFill>
            </a:endParaRPr>
          </a:p>
        </p:txBody>
      </p:sp>
      <p:sp>
        <p:nvSpPr>
          <p:cNvPr id="4" name="Date Placeholder 3"/>
          <p:cNvSpPr>
            <a:spLocks noGrp="1"/>
          </p:cNvSpPr>
          <p:nvPr>
            <p:ph type="dt" sz="half" idx="10"/>
          </p:nvPr>
        </p:nvSpPr>
        <p:spPr/>
        <p:txBody>
          <a:bodyPr/>
          <a:lstStyle/>
          <a:p>
            <a:r>
              <a:rPr lang="en-US" sz="900" smtClean="0">
                <a:solidFill>
                  <a:srgbClr val="EEECE1">
                    <a:lumMod val="10000"/>
                  </a:srgbClr>
                </a:solidFill>
              </a:rPr>
              <a:t>2906418_1</a:t>
            </a:r>
            <a:endParaRPr lang="en-US" sz="900">
              <a:solidFill>
                <a:srgbClr val="EEECE1">
                  <a:lumMod val="10000"/>
                </a:srgbClr>
              </a:solidFill>
            </a:endParaRPr>
          </a:p>
        </p:txBody>
      </p:sp>
      <p:sp>
        <p:nvSpPr>
          <p:cNvPr id="6" name="Slide Number Placeholder 5"/>
          <p:cNvSpPr>
            <a:spLocks noGrp="1"/>
          </p:cNvSpPr>
          <p:nvPr>
            <p:ph type="sldNum" sz="quarter" idx="12"/>
          </p:nvPr>
        </p:nvSpPr>
        <p:spPr/>
        <p:txBody>
          <a:bodyPr/>
          <a:lstStyle/>
          <a:p>
            <a:fld id="{3EA74849-DAE2-2C4E-8A30-A8C3411AC971}" type="slidenum">
              <a:rPr lang="en-US" smtClean="0">
                <a:solidFill>
                  <a:srgbClr val="EEECE1">
                    <a:lumMod val="10000"/>
                  </a:srgbClr>
                </a:solidFill>
              </a:rPr>
              <a:pPr/>
              <a:t>38</a:t>
            </a:fld>
            <a:endParaRPr lang="en-US">
              <a:solidFill>
                <a:srgbClr val="EEECE1">
                  <a:lumMod val="10000"/>
                </a:srgbClr>
              </a:solidFill>
            </a:endParaRPr>
          </a:p>
        </p:txBody>
      </p:sp>
    </p:spTree>
    <p:extLst>
      <p:ext uri="{BB962C8B-B14F-4D97-AF65-F5344CB8AC3E}">
        <p14:creationId xmlns:p14="http://schemas.microsoft.com/office/powerpoint/2010/main" val="1625652929"/>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sz="2400" dirty="0" smtClean="0">
                <a:latin typeface="Calibri" panose="020F0502020204030204" pitchFamily="34" charset="0"/>
              </a:rPr>
              <a:t>       Tom Trachsel  |  Meggen Lindsay</a:t>
            </a:r>
          </a:p>
          <a:p>
            <a:r>
              <a:rPr lang="en-US" sz="2400" dirty="0" smtClean="0">
                <a:latin typeface="Calibri" panose="020F0502020204030204" pitchFamily="34" charset="0"/>
                <a:hlinkClick r:id="rId3"/>
              </a:rPr>
              <a:t>ttrachsel@felhaber.com</a:t>
            </a:r>
            <a:endParaRPr lang="en-US" sz="2400" dirty="0">
              <a:latin typeface="Calibri" panose="020F0502020204030204" pitchFamily="34" charset="0"/>
            </a:endParaRPr>
          </a:p>
          <a:p>
            <a:r>
              <a:rPr lang="en-US" sz="2400" dirty="0" smtClean="0">
                <a:latin typeface="Calibri" panose="020F0502020204030204" pitchFamily="34" charset="0"/>
                <a:hlinkClick r:id="rId4"/>
              </a:rPr>
              <a:t>mlindsay@felhaber.com</a:t>
            </a:r>
            <a:r>
              <a:rPr lang="en-US" sz="2400" dirty="0" smtClean="0">
                <a:latin typeface="Calibri" panose="020F0502020204030204" pitchFamily="34" charset="0"/>
              </a:rPr>
              <a:t> </a:t>
            </a:r>
          </a:p>
          <a:p>
            <a:r>
              <a:rPr lang="en-US" sz="2400" dirty="0" smtClean="0">
                <a:latin typeface="Calibri" panose="020F0502020204030204" pitchFamily="34" charset="0"/>
              </a:rPr>
              <a:t>  612/373-8432  |  612/373-8424</a:t>
            </a:r>
            <a:endParaRPr lang="en-US" sz="2400" dirty="0">
              <a:latin typeface="Calibri" panose="020F0502020204030204" pitchFamily="34" charset="0"/>
            </a:endParaRPr>
          </a:p>
        </p:txBody>
      </p:sp>
      <p:sp>
        <p:nvSpPr>
          <p:cNvPr id="3" name="Date Placeholder 2"/>
          <p:cNvSpPr>
            <a:spLocks noGrp="1"/>
          </p:cNvSpPr>
          <p:nvPr>
            <p:ph type="dt" sz="half" idx="10"/>
          </p:nvPr>
        </p:nvSpPr>
        <p:spPr/>
        <p:txBody>
          <a:bodyPr/>
          <a:lstStyle/>
          <a:p>
            <a:r>
              <a:rPr lang="en-US" smtClean="0">
                <a:solidFill>
                  <a:srgbClr val="9C4636">
                    <a:tint val="75000"/>
                  </a:srgbClr>
                </a:solidFill>
              </a:rPr>
              <a:t>2906418_1</a:t>
            </a:r>
            <a:endParaRPr lang="en-US">
              <a:solidFill>
                <a:srgbClr val="9C4636">
                  <a:tint val="75000"/>
                </a:srgbClr>
              </a:solidFill>
            </a:endParaRPr>
          </a:p>
        </p:txBody>
      </p:sp>
      <p:sp>
        <p:nvSpPr>
          <p:cNvPr id="4" name="Slide Number Placeholder 3"/>
          <p:cNvSpPr>
            <a:spLocks noGrp="1"/>
          </p:cNvSpPr>
          <p:nvPr>
            <p:ph type="sldNum" sz="quarter" idx="12"/>
          </p:nvPr>
        </p:nvSpPr>
        <p:spPr/>
        <p:txBody>
          <a:bodyPr/>
          <a:lstStyle/>
          <a:p>
            <a:fld id="{3EA74849-DAE2-2C4E-8A30-A8C3411AC971}" type="slidenum">
              <a:rPr lang="en-US" smtClean="0">
                <a:solidFill>
                  <a:srgbClr val="9C4636">
                    <a:tint val="75000"/>
                  </a:srgbClr>
                </a:solidFill>
              </a:rPr>
              <a:pPr/>
              <a:t>39</a:t>
            </a:fld>
            <a:endParaRPr lang="en-US">
              <a:solidFill>
                <a:srgbClr val="9C4636">
                  <a:tint val="75000"/>
                </a:srgbClr>
              </a:solidFill>
            </a:endParaRPr>
          </a:p>
        </p:txBody>
      </p:sp>
    </p:spTree>
    <p:extLst>
      <p:ext uri="{BB962C8B-B14F-4D97-AF65-F5344CB8AC3E}">
        <p14:creationId xmlns:p14="http://schemas.microsoft.com/office/powerpoint/2010/main" val="242410457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57200" y="1289957"/>
            <a:ext cx="8368393" cy="5094513"/>
          </a:xfrm>
        </p:spPr>
        <p:txBody>
          <a:bodyPr>
            <a:normAutofit/>
          </a:bodyPr>
          <a:lstStyle/>
          <a:p>
            <a:pPr algn="ctr">
              <a:spcBef>
                <a:spcPct val="0"/>
              </a:spcBef>
            </a:pPr>
            <a:r>
              <a:rPr lang="en-US" b="1" dirty="0" smtClean="0">
                <a:solidFill>
                  <a:schemeClr val="bg2">
                    <a:lumMod val="10000"/>
                  </a:schemeClr>
                </a:solidFill>
                <a:ea typeface="Times New Roman"/>
              </a:rPr>
              <a:t>Two types </a:t>
            </a:r>
            <a:r>
              <a:rPr lang="en-US" b="1" dirty="0">
                <a:solidFill>
                  <a:schemeClr val="bg2">
                    <a:lumMod val="10000"/>
                  </a:schemeClr>
                </a:solidFill>
                <a:ea typeface="Times New Roman"/>
              </a:rPr>
              <a:t>of </a:t>
            </a:r>
            <a:r>
              <a:rPr lang="en-US" b="1" dirty="0" smtClean="0">
                <a:solidFill>
                  <a:schemeClr val="bg2">
                    <a:lumMod val="10000"/>
                  </a:schemeClr>
                </a:solidFill>
                <a:ea typeface="Times New Roman"/>
              </a:rPr>
              <a:t>grievances</a:t>
            </a:r>
            <a:endParaRPr lang="en-US" dirty="0">
              <a:solidFill>
                <a:schemeClr val="bg2">
                  <a:lumMod val="10000"/>
                </a:schemeClr>
              </a:solidFill>
              <a:ea typeface="Times New Roman"/>
            </a:endParaRPr>
          </a:p>
          <a:p>
            <a:pPr algn="just">
              <a:spcBef>
                <a:spcPct val="0"/>
              </a:spcBef>
            </a:pPr>
            <a:r>
              <a:rPr lang="en-US" dirty="0">
                <a:solidFill>
                  <a:schemeClr val="bg2">
                    <a:lumMod val="10000"/>
                  </a:schemeClr>
                </a:solidFill>
                <a:ea typeface="Times New Roman"/>
              </a:rPr>
              <a:t> </a:t>
            </a:r>
          </a:p>
          <a:p>
            <a:pPr marL="517525" marR="0" indent="-344488" algn="just">
              <a:spcBef>
                <a:spcPct val="0"/>
              </a:spcBef>
              <a:spcAft>
                <a:spcPct val="0"/>
              </a:spcAft>
              <a:buAutoNum type="arabicPeriod"/>
            </a:pPr>
            <a:r>
              <a:rPr lang="en-US" dirty="0" smtClean="0">
                <a:ea typeface="Times New Roman"/>
              </a:rPr>
              <a:t> </a:t>
            </a:r>
            <a:r>
              <a:rPr lang="en-US" b="1" i="1" dirty="0" smtClean="0">
                <a:solidFill>
                  <a:srgbClr val="00B0F0"/>
                </a:solidFill>
                <a:ea typeface="Times New Roman"/>
              </a:rPr>
              <a:t>Contract </a:t>
            </a:r>
            <a:r>
              <a:rPr lang="en-US" b="1" i="1" dirty="0">
                <a:solidFill>
                  <a:srgbClr val="00B0F0"/>
                </a:solidFill>
                <a:ea typeface="Times New Roman"/>
              </a:rPr>
              <a:t>interpretation.  </a:t>
            </a:r>
            <a:r>
              <a:rPr lang="en-US" dirty="0">
                <a:solidFill>
                  <a:schemeClr val="bg2">
                    <a:lumMod val="10000"/>
                  </a:schemeClr>
                </a:solidFill>
                <a:ea typeface="Times New Roman"/>
              </a:rPr>
              <a:t>The Union claims that the Employer has not followed a requirement of the contract, or has improperly made a change of some sort.  </a:t>
            </a:r>
            <a:endParaRPr lang="en-US" dirty="0" smtClean="0">
              <a:solidFill>
                <a:schemeClr val="bg2">
                  <a:lumMod val="10000"/>
                </a:schemeClr>
              </a:solidFill>
              <a:ea typeface="Times New Roman"/>
            </a:endParaRPr>
          </a:p>
          <a:p>
            <a:pPr marL="974725" lvl="3" indent="-344488" algn="just">
              <a:spcBef>
                <a:spcPct val="0"/>
              </a:spcBef>
            </a:pPr>
            <a:r>
              <a:rPr lang="en-US" dirty="0" smtClean="0">
                <a:solidFill>
                  <a:schemeClr val="bg2">
                    <a:lumMod val="10000"/>
                  </a:schemeClr>
                </a:solidFill>
                <a:ea typeface="Times New Roman"/>
              </a:rPr>
              <a:t>The </a:t>
            </a:r>
            <a:r>
              <a:rPr lang="en-US" dirty="0">
                <a:solidFill>
                  <a:schemeClr val="bg2">
                    <a:lumMod val="10000"/>
                  </a:schemeClr>
                </a:solidFill>
                <a:ea typeface="Times New Roman"/>
              </a:rPr>
              <a:t>burden is on </a:t>
            </a:r>
            <a:r>
              <a:rPr lang="en-US" i="1" dirty="0">
                <a:solidFill>
                  <a:schemeClr val="bg2">
                    <a:lumMod val="10000"/>
                  </a:schemeClr>
                </a:solidFill>
                <a:ea typeface="Times New Roman"/>
              </a:rPr>
              <a:t>the Union </a:t>
            </a:r>
            <a:r>
              <a:rPr lang="en-US" dirty="0">
                <a:solidFill>
                  <a:schemeClr val="bg2">
                    <a:lumMod val="10000"/>
                  </a:schemeClr>
                </a:solidFill>
                <a:ea typeface="Times New Roman"/>
              </a:rPr>
              <a:t>to establish a breach of the contract</a:t>
            </a:r>
            <a:r>
              <a:rPr lang="en-US" dirty="0" smtClean="0">
                <a:solidFill>
                  <a:schemeClr val="bg2">
                    <a:lumMod val="10000"/>
                  </a:schemeClr>
                </a:solidFill>
                <a:ea typeface="Times New Roman"/>
              </a:rPr>
              <a:t>.  </a:t>
            </a:r>
            <a:r>
              <a:rPr lang="en-US" dirty="0" smtClean="0">
                <a:ea typeface="Times New Roman"/>
              </a:rPr>
              <a:t>At an arbitration hearing, the Union presents its case first.</a:t>
            </a:r>
            <a:endParaRPr lang="en-US" dirty="0">
              <a:solidFill>
                <a:schemeClr val="bg2">
                  <a:lumMod val="10000"/>
                </a:schemeClr>
              </a:solidFill>
              <a:ea typeface="Times New Roman"/>
            </a:endParaRPr>
          </a:p>
          <a:p>
            <a:pPr marL="517525" marR="0" indent="-344488" algn="just">
              <a:spcBef>
                <a:spcPct val="0"/>
              </a:spcBef>
              <a:spcAft>
                <a:spcPct val="0"/>
              </a:spcAft>
              <a:buAutoNum type="arabicPeriod" startAt="2"/>
            </a:pPr>
            <a:r>
              <a:rPr lang="en-US" dirty="0" smtClean="0">
                <a:ea typeface="Times New Roman"/>
              </a:rPr>
              <a:t> </a:t>
            </a:r>
            <a:r>
              <a:rPr lang="en-US" b="1" i="1" dirty="0" smtClean="0">
                <a:solidFill>
                  <a:srgbClr val="00B0F0"/>
                </a:solidFill>
                <a:ea typeface="Times New Roman"/>
              </a:rPr>
              <a:t>Discipline</a:t>
            </a:r>
            <a:r>
              <a:rPr lang="en-US" b="1" i="1" dirty="0">
                <a:solidFill>
                  <a:srgbClr val="00B0F0"/>
                </a:solidFill>
                <a:ea typeface="Times New Roman"/>
              </a:rPr>
              <a:t>.  </a:t>
            </a:r>
            <a:r>
              <a:rPr lang="en-US" dirty="0">
                <a:solidFill>
                  <a:schemeClr val="bg2">
                    <a:lumMod val="10000"/>
                  </a:schemeClr>
                </a:solidFill>
                <a:ea typeface="Times New Roman"/>
              </a:rPr>
              <a:t>The Union claims that the Employer disciplined or </a:t>
            </a:r>
            <a:r>
              <a:rPr lang="en-US" dirty="0" smtClean="0">
                <a:solidFill>
                  <a:schemeClr val="bg2">
                    <a:lumMod val="10000"/>
                  </a:schemeClr>
                </a:solidFill>
                <a:ea typeface="Times New Roman"/>
              </a:rPr>
              <a:t>terminated </a:t>
            </a:r>
            <a:r>
              <a:rPr lang="en-US" dirty="0">
                <a:solidFill>
                  <a:schemeClr val="bg2">
                    <a:lumMod val="10000"/>
                  </a:schemeClr>
                </a:solidFill>
                <a:ea typeface="Times New Roman"/>
              </a:rPr>
              <a:t>an employee without </a:t>
            </a:r>
            <a:r>
              <a:rPr lang="en-US" b="1" i="1" dirty="0">
                <a:solidFill>
                  <a:schemeClr val="bg2">
                    <a:lumMod val="10000"/>
                  </a:schemeClr>
                </a:solidFill>
                <a:ea typeface="Times New Roman"/>
              </a:rPr>
              <a:t>just cause</a:t>
            </a:r>
            <a:r>
              <a:rPr lang="en-US" dirty="0">
                <a:solidFill>
                  <a:schemeClr val="bg2">
                    <a:lumMod val="10000"/>
                  </a:schemeClr>
                </a:solidFill>
                <a:ea typeface="Times New Roman"/>
              </a:rPr>
              <a:t>.  </a:t>
            </a:r>
            <a:endParaRPr lang="en-US" dirty="0" smtClean="0">
              <a:solidFill>
                <a:schemeClr val="bg2">
                  <a:lumMod val="10000"/>
                </a:schemeClr>
              </a:solidFill>
              <a:ea typeface="Times New Roman"/>
            </a:endParaRPr>
          </a:p>
          <a:p>
            <a:pPr marL="974725" lvl="3" indent="-344488" algn="just">
              <a:spcBef>
                <a:spcPct val="0"/>
              </a:spcBef>
            </a:pPr>
            <a:r>
              <a:rPr lang="en-US" dirty="0" smtClean="0">
                <a:solidFill>
                  <a:schemeClr val="bg2">
                    <a:lumMod val="10000"/>
                  </a:schemeClr>
                </a:solidFill>
                <a:ea typeface="Times New Roman"/>
              </a:rPr>
              <a:t>The </a:t>
            </a:r>
            <a:r>
              <a:rPr lang="en-US" dirty="0">
                <a:solidFill>
                  <a:schemeClr val="bg2">
                    <a:lumMod val="10000"/>
                  </a:schemeClr>
                </a:solidFill>
                <a:ea typeface="Times New Roman"/>
              </a:rPr>
              <a:t>burden is on </a:t>
            </a:r>
            <a:r>
              <a:rPr lang="en-US" i="1" dirty="0">
                <a:solidFill>
                  <a:schemeClr val="bg2">
                    <a:lumMod val="10000"/>
                  </a:schemeClr>
                </a:solidFill>
                <a:ea typeface="Times New Roman"/>
              </a:rPr>
              <a:t>the Employer </a:t>
            </a:r>
            <a:r>
              <a:rPr lang="en-US" dirty="0">
                <a:solidFill>
                  <a:schemeClr val="bg2">
                    <a:lumMod val="10000"/>
                  </a:schemeClr>
                </a:solidFill>
                <a:ea typeface="Times New Roman"/>
              </a:rPr>
              <a:t>to establish that it had just cause to </a:t>
            </a:r>
            <a:r>
              <a:rPr lang="en-US" dirty="0" smtClean="0">
                <a:solidFill>
                  <a:schemeClr val="bg2">
                    <a:lumMod val="10000"/>
                  </a:schemeClr>
                </a:solidFill>
                <a:ea typeface="Times New Roman"/>
              </a:rPr>
              <a:t>discipline or terminate the </a:t>
            </a:r>
            <a:r>
              <a:rPr lang="en-US" dirty="0">
                <a:solidFill>
                  <a:schemeClr val="bg2">
                    <a:lumMod val="10000"/>
                  </a:schemeClr>
                </a:solidFill>
                <a:ea typeface="Times New Roman"/>
              </a:rPr>
              <a:t>employee</a:t>
            </a:r>
            <a:r>
              <a:rPr lang="en-US" dirty="0" smtClean="0">
                <a:solidFill>
                  <a:schemeClr val="bg2">
                    <a:lumMod val="10000"/>
                  </a:schemeClr>
                </a:solidFill>
                <a:ea typeface="Times New Roman"/>
              </a:rPr>
              <a:t>.  At an arbitratio</a:t>
            </a:r>
            <a:r>
              <a:rPr lang="en-US" dirty="0" smtClean="0">
                <a:ea typeface="Times New Roman"/>
              </a:rPr>
              <a:t>n hearing, the Employer presents its case first.</a:t>
            </a:r>
            <a:endParaRPr lang="en-US" dirty="0">
              <a:solidFill>
                <a:schemeClr val="bg2">
                  <a:lumMod val="10000"/>
                </a:schemeClr>
              </a:solidFill>
              <a:ea typeface="Times New Roman"/>
            </a:endParaRPr>
          </a:p>
          <a:p>
            <a:endParaRPr lang="en-US" dirty="0"/>
          </a:p>
        </p:txBody>
      </p:sp>
      <p:sp>
        <p:nvSpPr>
          <p:cNvPr id="4" name="Date Placeholder 3"/>
          <p:cNvSpPr>
            <a:spLocks noGrp="1"/>
          </p:cNvSpPr>
          <p:nvPr>
            <p:ph type="dt" sz="half" idx="10"/>
          </p:nvPr>
        </p:nvSpPr>
        <p:spPr/>
        <p:txBody>
          <a:bodyPr/>
          <a:lstStyle/>
          <a:p>
            <a:r>
              <a:rPr lang="en-US" sz="900" smtClean="0">
                <a:solidFill>
                  <a:srgbClr val="EEECE1">
                    <a:lumMod val="10000"/>
                  </a:srgbClr>
                </a:solidFill>
              </a:rPr>
              <a:t>2906418_1</a:t>
            </a:r>
            <a:endParaRPr lang="en-US" sz="900" dirty="0">
              <a:solidFill>
                <a:srgbClr val="EEECE1">
                  <a:lumMod val="10000"/>
                </a:srgbClr>
              </a:solidFill>
            </a:endParaRPr>
          </a:p>
        </p:txBody>
      </p:sp>
      <p:sp>
        <p:nvSpPr>
          <p:cNvPr id="6" name="Slide Number Placeholder 5"/>
          <p:cNvSpPr>
            <a:spLocks noGrp="1"/>
          </p:cNvSpPr>
          <p:nvPr>
            <p:ph type="sldNum" sz="quarter" idx="12"/>
          </p:nvPr>
        </p:nvSpPr>
        <p:spPr/>
        <p:txBody>
          <a:bodyPr/>
          <a:lstStyle/>
          <a:p>
            <a:fld id="{3EA74849-DAE2-2C4E-8A30-A8C3411AC971}" type="slidenum">
              <a:rPr lang="en-US" smtClean="0">
                <a:solidFill>
                  <a:srgbClr val="EEECE1">
                    <a:lumMod val="10000"/>
                  </a:srgbClr>
                </a:solidFill>
              </a:rPr>
              <a:pPr/>
              <a:t>4</a:t>
            </a:fld>
            <a:endParaRPr lang="en-US">
              <a:solidFill>
                <a:srgbClr val="EEECE1">
                  <a:lumMod val="10000"/>
                </a:srgbClr>
              </a:solidFill>
            </a:endParaRPr>
          </a:p>
        </p:txBody>
      </p:sp>
    </p:spTree>
    <p:extLst>
      <p:ext uri="{BB962C8B-B14F-4D97-AF65-F5344CB8AC3E}">
        <p14:creationId xmlns:p14="http://schemas.microsoft.com/office/powerpoint/2010/main" val="26903748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57200" y="1289957"/>
            <a:ext cx="8368393" cy="5094513"/>
          </a:xfrm>
        </p:spPr>
        <p:txBody>
          <a:bodyPr>
            <a:normAutofit fontScale="92500" lnSpcReduction="10000"/>
          </a:bodyPr>
          <a:lstStyle/>
          <a:p>
            <a:pPr algn="ctr">
              <a:spcBef>
                <a:spcPct val="0"/>
              </a:spcBef>
            </a:pPr>
            <a:r>
              <a:rPr lang="en-US" sz="2600" b="1" dirty="0">
                <a:solidFill>
                  <a:schemeClr val="bg2">
                    <a:lumMod val="10000"/>
                  </a:schemeClr>
                </a:solidFill>
                <a:ea typeface="Times New Roman"/>
              </a:rPr>
              <a:t>Causes </a:t>
            </a:r>
            <a:r>
              <a:rPr lang="en-US" sz="2600" b="1" dirty="0" smtClean="0">
                <a:solidFill>
                  <a:schemeClr val="bg2">
                    <a:lumMod val="10000"/>
                  </a:schemeClr>
                </a:solidFill>
                <a:ea typeface="Times New Roman"/>
              </a:rPr>
              <a:t>of </a:t>
            </a:r>
            <a:r>
              <a:rPr lang="en-US" sz="2600" b="1" dirty="0" smtClean="0">
                <a:solidFill>
                  <a:srgbClr val="C00000"/>
                </a:solidFill>
                <a:ea typeface="Times New Roman"/>
              </a:rPr>
              <a:t>contract interpretation </a:t>
            </a:r>
            <a:r>
              <a:rPr lang="en-US" sz="2600" b="1" dirty="0" smtClean="0">
                <a:solidFill>
                  <a:schemeClr val="bg2">
                    <a:lumMod val="10000"/>
                  </a:schemeClr>
                </a:solidFill>
                <a:ea typeface="Times New Roman"/>
              </a:rPr>
              <a:t>grievances</a:t>
            </a:r>
            <a:endParaRPr lang="en-US" sz="2600" dirty="0">
              <a:solidFill>
                <a:schemeClr val="bg2">
                  <a:lumMod val="10000"/>
                </a:schemeClr>
              </a:solidFill>
              <a:ea typeface="Times New Roman"/>
            </a:endParaRPr>
          </a:p>
          <a:p>
            <a:pPr>
              <a:spcBef>
                <a:spcPct val="0"/>
              </a:spcBef>
            </a:pPr>
            <a:r>
              <a:rPr lang="en-US" sz="2600" dirty="0">
                <a:solidFill>
                  <a:schemeClr val="bg2">
                    <a:lumMod val="10000"/>
                  </a:schemeClr>
                </a:solidFill>
                <a:ea typeface="Times New Roman"/>
              </a:rPr>
              <a:t> </a:t>
            </a:r>
          </a:p>
          <a:p>
            <a:pPr marL="971550" marR="0" indent="-514350">
              <a:spcBef>
                <a:spcPct val="0"/>
              </a:spcBef>
              <a:spcAft>
                <a:spcPct val="0"/>
              </a:spcAft>
              <a:buFont typeface="+mj-lt"/>
              <a:buAutoNum type="arabicPeriod"/>
            </a:pPr>
            <a:r>
              <a:rPr lang="en-US" sz="2600" dirty="0" smtClean="0">
                <a:solidFill>
                  <a:schemeClr val="bg2">
                    <a:lumMod val="10000"/>
                  </a:schemeClr>
                </a:solidFill>
                <a:ea typeface="Times New Roman"/>
              </a:rPr>
              <a:t>The </a:t>
            </a:r>
            <a:r>
              <a:rPr lang="en-US" sz="2600" dirty="0">
                <a:solidFill>
                  <a:schemeClr val="bg2">
                    <a:lumMod val="10000"/>
                  </a:schemeClr>
                </a:solidFill>
                <a:ea typeface="Times New Roman"/>
              </a:rPr>
              <a:t>Employer actually did not follow the contract.</a:t>
            </a:r>
          </a:p>
          <a:p>
            <a:pPr marL="971550" indent="-514350">
              <a:spcBef>
                <a:spcPct val="0"/>
              </a:spcBef>
              <a:buFont typeface="+mj-lt"/>
              <a:buAutoNum type="arabicPeriod"/>
            </a:pPr>
            <a:r>
              <a:rPr lang="en-US" sz="2600" dirty="0" smtClean="0">
                <a:solidFill>
                  <a:schemeClr val="bg2">
                    <a:lumMod val="10000"/>
                  </a:schemeClr>
                </a:solidFill>
                <a:ea typeface="Times New Roman"/>
              </a:rPr>
              <a:t>The </a:t>
            </a:r>
            <a:r>
              <a:rPr lang="en-US" sz="2600" dirty="0">
                <a:solidFill>
                  <a:schemeClr val="bg2">
                    <a:lumMod val="10000"/>
                  </a:schemeClr>
                </a:solidFill>
                <a:ea typeface="Times New Roman"/>
              </a:rPr>
              <a:t>contract is silent on the issue</a:t>
            </a:r>
            <a:r>
              <a:rPr lang="en-US" sz="2600" dirty="0" smtClean="0">
                <a:solidFill>
                  <a:schemeClr val="bg2">
                    <a:lumMod val="10000"/>
                  </a:schemeClr>
                </a:solidFill>
                <a:ea typeface="Times New Roman"/>
              </a:rPr>
              <a:t>.</a:t>
            </a:r>
          </a:p>
          <a:p>
            <a:pPr marL="1600200" lvl="2" algn="just">
              <a:spcBef>
                <a:spcPct val="0"/>
              </a:spcBef>
            </a:pPr>
            <a:r>
              <a:rPr lang="en-US" sz="2600" dirty="0" smtClean="0">
                <a:ea typeface="Times New Roman"/>
              </a:rPr>
              <a:t>This situation is often the source of union claims of “past practice.”</a:t>
            </a:r>
            <a:endParaRPr lang="en-US" sz="2600" dirty="0">
              <a:solidFill>
                <a:schemeClr val="bg2">
                  <a:lumMod val="10000"/>
                </a:schemeClr>
              </a:solidFill>
              <a:ea typeface="Times New Roman"/>
            </a:endParaRPr>
          </a:p>
          <a:p>
            <a:pPr marL="971550" marR="0" indent="-514350">
              <a:spcBef>
                <a:spcPct val="0"/>
              </a:spcBef>
              <a:spcAft>
                <a:spcPct val="0"/>
              </a:spcAft>
              <a:buFont typeface="+mj-lt"/>
              <a:buAutoNum type="arabicPeriod"/>
            </a:pPr>
            <a:r>
              <a:rPr lang="en-US" sz="2600" dirty="0" smtClean="0">
                <a:solidFill>
                  <a:schemeClr val="bg2">
                    <a:lumMod val="10000"/>
                  </a:schemeClr>
                </a:solidFill>
                <a:ea typeface="Times New Roman"/>
              </a:rPr>
              <a:t>There </a:t>
            </a:r>
            <a:r>
              <a:rPr lang="en-US" sz="2600" dirty="0">
                <a:solidFill>
                  <a:schemeClr val="bg2">
                    <a:lumMod val="10000"/>
                  </a:schemeClr>
                </a:solidFill>
                <a:ea typeface="Times New Roman"/>
              </a:rPr>
              <a:t>is language in the contract on the general issue, but the language does not answer the specific question one way or the other</a:t>
            </a:r>
            <a:r>
              <a:rPr lang="en-US" sz="2600" dirty="0" smtClean="0">
                <a:solidFill>
                  <a:schemeClr val="bg2">
                    <a:lumMod val="10000"/>
                  </a:schemeClr>
                </a:solidFill>
                <a:ea typeface="Times New Roman"/>
              </a:rPr>
              <a:t>.</a:t>
            </a:r>
            <a:endParaRPr lang="en-US" sz="2600" dirty="0">
              <a:solidFill>
                <a:schemeClr val="bg2">
                  <a:lumMod val="10000"/>
                </a:schemeClr>
              </a:solidFill>
              <a:ea typeface="Times New Roman"/>
            </a:endParaRPr>
          </a:p>
          <a:p>
            <a:pPr marL="971550" marR="0" indent="-514350">
              <a:spcBef>
                <a:spcPct val="0"/>
              </a:spcBef>
              <a:spcAft>
                <a:spcPct val="0"/>
              </a:spcAft>
              <a:buFont typeface="+mj-lt"/>
              <a:buAutoNum type="arabicPeriod"/>
            </a:pPr>
            <a:r>
              <a:rPr lang="en-US" sz="2600" dirty="0" smtClean="0">
                <a:solidFill>
                  <a:schemeClr val="bg2">
                    <a:lumMod val="10000"/>
                  </a:schemeClr>
                </a:solidFill>
                <a:ea typeface="Times New Roman"/>
              </a:rPr>
              <a:t>The </a:t>
            </a:r>
            <a:r>
              <a:rPr lang="en-US" sz="2600" dirty="0">
                <a:solidFill>
                  <a:schemeClr val="bg2">
                    <a:lumMod val="10000"/>
                  </a:schemeClr>
                </a:solidFill>
                <a:ea typeface="Times New Roman"/>
              </a:rPr>
              <a:t>Union must “take a stand” because the issue is important to the Union, or because the Union </a:t>
            </a:r>
            <a:r>
              <a:rPr lang="en-US" sz="2600" dirty="0" smtClean="0">
                <a:solidFill>
                  <a:schemeClr val="bg2">
                    <a:lumMod val="10000"/>
                  </a:schemeClr>
                </a:solidFill>
                <a:ea typeface="Times New Roman"/>
              </a:rPr>
              <a:t>is attempting to advance some particular agenda.</a:t>
            </a:r>
            <a:endParaRPr lang="en-US" sz="2600" dirty="0">
              <a:solidFill>
                <a:schemeClr val="bg2">
                  <a:lumMod val="10000"/>
                </a:schemeClr>
              </a:solidFill>
              <a:ea typeface="Times New Roman"/>
            </a:endParaRPr>
          </a:p>
          <a:p>
            <a:pPr marL="971550" marR="0" indent="-514350">
              <a:spcBef>
                <a:spcPct val="0"/>
              </a:spcBef>
              <a:spcAft>
                <a:spcPct val="0"/>
              </a:spcAft>
              <a:buFont typeface="+mj-lt"/>
              <a:buAutoNum type="arabicPeriod"/>
            </a:pPr>
            <a:r>
              <a:rPr lang="en-US" sz="2600" dirty="0" smtClean="0">
                <a:solidFill>
                  <a:schemeClr val="bg2">
                    <a:lumMod val="10000"/>
                  </a:schemeClr>
                </a:solidFill>
                <a:ea typeface="Times New Roman"/>
              </a:rPr>
              <a:t>The </a:t>
            </a:r>
            <a:r>
              <a:rPr lang="en-US" sz="2600" dirty="0">
                <a:solidFill>
                  <a:schemeClr val="bg2">
                    <a:lumMod val="10000"/>
                  </a:schemeClr>
                </a:solidFill>
                <a:ea typeface="Times New Roman"/>
              </a:rPr>
              <a:t>Union is simply mistaken as to the correct application of the contract.</a:t>
            </a:r>
          </a:p>
          <a:p>
            <a:pPr marL="457200"/>
            <a:endParaRPr lang="en-US" dirty="0">
              <a:solidFill>
                <a:schemeClr val="bg2">
                  <a:lumMod val="10000"/>
                </a:schemeClr>
              </a:solidFill>
            </a:endParaRPr>
          </a:p>
        </p:txBody>
      </p:sp>
      <p:sp>
        <p:nvSpPr>
          <p:cNvPr id="4" name="Date Placeholder 3"/>
          <p:cNvSpPr>
            <a:spLocks noGrp="1"/>
          </p:cNvSpPr>
          <p:nvPr>
            <p:ph type="dt" sz="half" idx="10"/>
          </p:nvPr>
        </p:nvSpPr>
        <p:spPr/>
        <p:txBody>
          <a:bodyPr/>
          <a:lstStyle/>
          <a:p>
            <a:r>
              <a:rPr lang="en-US" sz="900" smtClean="0">
                <a:solidFill>
                  <a:srgbClr val="EEECE1">
                    <a:lumMod val="10000"/>
                  </a:srgbClr>
                </a:solidFill>
              </a:rPr>
              <a:t>2906418_1</a:t>
            </a:r>
            <a:endParaRPr lang="en-US" sz="900">
              <a:solidFill>
                <a:srgbClr val="EEECE1">
                  <a:lumMod val="10000"/>
                </a:srgbClr>
              </a:solidFill>
            </a:endParaRPr>
          </a:p>
        </p:txBody>
      </p:sp>
      <p:sp>
        <p:nvSpPr>
          <p:cNvPr id="6" name="Slide Number Placeholder 5"/>
          <p:cNvSpPr>
            <a:spLocks noGrp="1"/>
          </p:cNvSpPr>
          <p:nvPr>
            <p:ph type="sldNum" sz="quarter" idx="12"/>
          </p:nvPr>
        </p:nvSpPr>
        <p:spPr/>
        <p:txBody>
          <a:bodyPr/>
          <a:lstStyle/>
          <a:p>
            <a:fld id="{3EA74849-DAE2-2C4E-8A30-A8C3411AC971}" type="slidenum">
              <a:rPr lang="en-US" smtClean="0">
                <a:solidFill>
                  <a:srgbClr val="EEECE1">
                    <a:lumMod val="10000"/>
                  </a:srgbClr>
                </a:solidFill>
              </a:rPr>
              <a:pPr/>
              <a:t>5</a:t>
            </a:fld>
            <a:endParaRPr lang="en-US">
              <a:solidFill>
                <a:srgbClr val="EEECE1">
                  <a:lumMod val="10000"/>
                </a:srgbClr>
              </a:solidFill>
            </a:endParaRPr>
          </a:p>
        </p:txBody>
      </p:sp>
    </p:spTree>
    <p:extLst>
      <p:ext uri="{BB962C8B-B14F-4D97-AF65-F5344CB8AC3E}">
        <p14:creationId xmlns:p14="http://schemas.microsoft.com/office/powerpoint/2010/main" val="49893942"/>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57200" y="1289957"/>
            <a:ext cx="8368393" cy="5094513"/>
          </a:xfrm>
        </p:spPr>
        <p:txBody>
          <a:bodyPr>
            <a:normAutofit/>
          </a:bodyPr>
          <a:lstStyle/>
          <a:p>
            <a:pPr algn="ctr">
              <a:spcBef>
                <a:spcPct val="0"/>
              </a:spcBef>
            </a:pPr>
            <a:r>
              <a:rPr lang="en-US" b="1" dirty="0" smtClean="0">
                <a:solidFill>
                  <a:schemeClr val="bg2">
                    <a:lumMod val="10000"/>
                  </a:schemeClr>
                </a:solidFill>
                <a:ea typeface="Times New Roman"/>
              </a:rPr>
              <a:t>General types of Union claims in </a:t>
            </a:r>
            <a:r>
              <a:rPr lang="en-US" b="1" dirty="0" smtClean="0">
                <a:solidFill>
                  <a:srgbClr val="C00000"/>
                </a:solidFill>
                <a:ea typeface="Times New Roman"/>
              </a:rPr>
              <a:t>discipline</a:t>
            </a:r>
            <a:r>
              <a:rPr lang="en-US" b="1" dirty="0" smtClean="0">
                <a:solidFill>
                  <a:schemeClr val="bg2">
                    <a:lumMod val="10000"/>
                  </a:schemeClr>
                </a:solidFill>
                <a:ea typeface="Times New Roman"/>
              </a:rPr>
              <a:t> grievances</a:t>
            </a:r>
            <a:endParaRPr lang="en-US" dirty="0">
              <a:solidFill>
                <a:schemeClr val="bg2">
                  <a:lumMod val="10000"/>
                </a:schemeClr>
              </a:solidFill>
              <a:ea typeface="Times New Roman"/>
            </a:endParaRPr>
          </a:p>
          <a:p>
            <a:pPr>
              <a:spcBef>
                <a:spcPct val="0"/>
              </a:spcBef>
            </a:pPr>
            <a:r>
              <a:rPr lang="en-US" dirty="0">
                <a:solidFill>
                  <a:schemeClr val="bg2">
                    <a:lumMod val="10000"/>
                  </a:schemeClr>
                </a:solidFill>
                <a:ea typeface="Times New Roman"/>
              </a:rPr>
              <a:t> </a:t>
            </a:r>
          </a:p>
          <a:p>
            <a:pPr marL="971550" marR="0" indent="-514350">
              <a:spcBef>
                <a:spcPts val="300"/>
              </a:spcBef>
              <a:spcAft>
                <a:spcPts val="300"/>
              </a:spcAft>
              <a:buFont typeface="+mj-lt"/>
              <a:buAutoNum type="arabicPeriod"/>
            </a:pPr>
            <a:r>
              <a:rPr lang="en-US" dirty="0" smtClean="0">
                <a:solidFill>
                  <a:schemeClr val="bg2">
                    <a:lumMod val="10000"/>
                  </a:schemeClr>
                </a:solidFill>
                <a:ea typeface="Times New Roman"/>
              </a:rPr>
              <a:t>The employee didn’t do it.  </a:t>
            </a:r>
          </a:p>
          <a:p>
            <a:pPr marL="971550" marR="0" indent="-514350">
              <a:spcBef>
                <a:spcPts val="300"/>
              </a:spcBef>
              <a:spcAft>
                <a:spcPts val="300"/>
              </a:spcAft>
              <a:buFont typeface="+mj-lt"/>
              <a:buAutoNum type="arabicPeriod"/>
            </a:pPr>
            <a:r>
              <a:rPr lang="en-US" dirty="0" smtClean="0">
                <a:ea typeface="Times New Roman"/>
              </a:rPr>
              <a:t>The employee did it, but had no idea that it was against Employer rules or procedures.</a:t>
            </a:r>
            <a:endParaRPr lang="en-US" dirty="0">
              <a:solidFill>
                <a:schemeClr val="bg2">
                  <a:lumMod val="10000"/>
                </a:schemeClr>
              </a:solidFill>
              <a:ea typeface="Times New Roman"/>
            </a:endParaRPr>
          </a:p>
          <a:p>
            <a:pPr marL="971550" indent="-514350">
              <a:spcBef>
                <a:spcPts val="300"/>
              </a:spcBef>
              <a:spcAft>
                <a:spcPts val="300"/>
              </a:spcAft>
              <a:buFont typeface="+mj-lt"/>
              <a:buAutoNum type="arabicPeriod"/>
            </a:pPr>
            <a:r>
              <a:rPr lang="en-US" dirty="0" smtClean="0">
                <a:solidFill>
                  <a:schemeClr val="bg2">
                    <a:lumMod val="10000"/>
                  </a:schemeClr>
                </a:solidFill>
                <a:ea typeface="Times New Roman"/>
              </a:rPr>
              <a:t>The employee did it, but the level of discipline issued by the Employer was too severe.  </a:t>
            </a:r>
          </a:p>
          <a:p>
            <a:pPr marL="971550" indent="-514350">
              <a:spcBef>
                <a:spcPts val="300"/>
              </a:spcBef>
              <a:spcAft>
                <a:spcPts val="300"/>
              </a:spcAft>
              <a:buFont typeface="+mj-lt"/>
              <a:buAutoNum type="arabicPeriod"/>
            </a:pPr>
            <a:r>
              <a:rPr lang="en-US" dirty="0" smtClean="0">
                <a:ea typeface="Times New Roman"/>
              </a:rPr>
              <a:t>The employee did it, but other employees have done the same thing and received zero or lesser discipline.  </a:t>
            </a:r>
            <a:endParaRPr lang="en-US" dirty="0">
              <a:solidFill>
                <a:schemeClr val="bg2">
                  <a:lumMod val="10000"/>
                </a:schemeClr>
              </a:solidFill>
              <a:ea typeface="Times New Roman"/>
            </a:endParaRPr>
          </a:p>
          <a:p>
            <a:pPr marL="971550" marR="0" indent="-514350">
              <a:spcBef>
                <a:spcPts val="300"/>
              </a:spcBef>
              <a:spcAft>
                <a:spcPts val="300"/>
              </a:spcAft>
              <a:buFont typeface="+mj-lt"/>
              <a:buAutoNum type="arabicPeriod"/>
            </a:pPr>
            <a:r>
              <a:rPr lang="en-US" dirty="0" smtClean="0">
                <a:ea typeface="Times New Roman"/>
              </a:rPr>
              <a:t>The employee was denied his/her due process rights.  </a:t>
            </a:r>
            <a:endParaRPr lang="en-US" dirty="0">
              <a:solidFill>
                <a:schemeClr val="bg2">
                  <a:lumMod val="10000"/>
                </a:schemeClr>
              </a:solidFill>
              <a:ea typeface="Times New Roman"/>
            </a:endParaRPr>
          </a:p>
          <a:p>
            <a:pPr marL="457200"/>
            <a:endParaRPr lang="en-US" dirty="0">
              <a:solidFill>
                <a:schemeClr val="bg2">
                  <a:lumMod val="10000"/>
                </a:schemeClr>
              </a:solidFill>
            </a:endParaRPr>
          </a:p>
        </p:txBody>
      </p:sp>
      <p:sp>
        <p:nvSpPr>
          <p:cNvPr id="4" name="Date Placeholder 3"/>
          <p:cNvSpPr>
            <a:spLocks noGrp="1"/>
          </p:cNvSpPr>
          <p:nvPr>
            <p:ph type="dt" sz="half" idx="10"/>
          </p:nvPr>
        </p:nvSpPr>
        <p:spPr/>
        <p:txBody>
          <a:bodyPr/>
          <a:lstStyle/>
          <a:p>
            <a:r>
              <a:rPr lang="en-US" sz="900" smtClean="0">
                <a:solidFill>
                  <a:srgbClr val="EEECE1">
                    <a:lumMod val="10000"/>
                  </a:srgbClr>
                </a:solidFill>
              </a:rPr>
              <a:t>2906418_1</a:t>
            </a:r>
            <a:endParaRPr lang="en-US" sz="900">
              <a:solidFill>
                <a:srgbClr val="EEECE1">
                  <a:lumMod val="10000"/>
                </a:srgbClr>
              </a:solidFill>
            </a:endParaRPr>
          </a:p>
        </p:txBody>
      </p:sp>
      <p:sp>
        <p:nvSpPr>
          <p:cNvPr id="6" name="Slide Number Placeholder 5"/>
          <p:cNvSpPr>
            <a:spLocks noGrp="1"/>
          </p:cNvSpPr>
          <p:nvPr>
            <p:ph type="sldNum" sz="quarter" idx="12"/>
          </p:nvPr>
        </p:nvSpPr>
        <p:spPr/>
        <p:txBody>
          <a:bodyPr/>
          <a:lstStyle/>
          <a:p>
            <a:fld id="{3EA74849-DAE2-2C4E-8A30-A8C3411AC971}" type="slidenum">
              <a:rPr lang="en-US" smtClean="0">
                <a:solidFill>
                  <a:srgbClr val="EEECE1">
                    <a:lumMod val="10000"/>
                  </a:srgbClr>
                </a:solidFill>
              </a:rPr>
              <a:pPr/>
              <a:t>6</a:t>
            </a:fld>
            <a:endParaRPr lang="en-US">
              <a:solidFill>
                <a:srgbClr val="EEECE1">
                  <a:lumMod val="10000"/>
                </a:srgbClr>
              </a:solidFill>
            </a:endParaRPr>
          </a:p>
        </p:txBody>
      </p:sp>
    </p:spTree>
    <p:extLst>
      <p:ext uri="{BB962C8B-B14F-4D97-AF65-F5344CB8AC3E}">
        <p14:creationId xmlns:p14="http://schemas.microsoft.com/office/powerpoint/2010/main" val="774983578"/>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57200" y="1162051"/>
            <a:ext cx="8368393" cy="5222420"/>
          </a:xfrm>
        </p:spPr>
        <p:txBody>
          <a:bodyPr>
            <a:normAutofit/>
          </a:bodyPr>
          <a:lstStyle/>
          <a:p>
            <a:pPr lvl="0" algn="ctr">
              <a:spcBef>
                <a:spcPts val="0"/>
              </a:spcBef>
              <a:spcAft>
                <a:spcPts val="1200"/>
              </a:spcAft>
            </a:pPr>
            <a:r>
              <a:rPr lang="en-US" b="1" dirty="0" smtClean="0">
                <a:solidFill>
                  <a:srgbClr val="EEECE1">
                    <a:lumMod val="10000"/>
                  </a:srgbClr>
                </a:solidFill>
                <a:ea typeface="Times New Roman"/>
              </a:rPr>
              <a:t>Typical steps in the grievance process</a:t>
            </a:r>
          </a:p>
          <a:p>
            <a:pPr marL="457200" lvl="0" indent="-457200">
              <a:spcBef>
                <a:spcPct val="0"/>
              </a:spcBef>
              <a:buFont typeface="+mj-lt"/>
              <a:buAutoNum type="arabicParenR"/>
            </a:pPr>
            <a:r>
              <a:rPr lang="en-US" dirty="0" smtClean="0">
                <a:solidFill>
                  <a:srgbClr val="EEECE1">
                    <a:lumMod val="10000"/>
                  </a:srgbClr>
                </a:solidFill>
                <a:ea typeface="Times New Roman"/>
              </a:rPr>
              <a:t> </a:t>
            </a:r>
            <a:r>
              <a:rPr lang="en-US" b="1" i="1" dirty="0" smtClean="0">
                <a:solidFill>
                  <a:srgbClr val="0070C0"/>
                </a:solidFill>
                <a:ea typeface="Times New Roman"/>
              </a:rPr>
              <a:t>Informal discussion </a:t>
            </a:r>
            <a:r>
              <a:rPr lang="en-US" dirty="0" smtClean="0">
                <a:solidFill>
                  <a:srgbClr val="EEECE1">
                    <a:lumMod val="10000"/>
                  </a:srgbClr>
                </a:solidFill>
                <a:ea typeface="Times New Roman"/>
              </a:rPr>
              <a:t>between the employee and/or union steward and the supervisor / manager.</a:t>
            </a:r>
          </a:p>
          <a:p>
            <a:pPr marL="457200" lvl="0" indent="-457200">
              <a:spcBef>
                <a:spcPct val="0"/>
              </a:spcBef>
              <a:buFont typeface="+mj-lt"/>
              <a:buAutoNum type="arabicParenR"/>
            </a:pPr>
            <a:r>
              <a:rPr lang="en-US" dirty="0" smtClean="0">
                <a:solidFill>
                  <a:srgbClr val="EEECE1">
                    <a:lumMod val="10000"/>
                  </a:srgbClr>
                </a:solidFill>
                <a:ea typeface="Times New Roman"/>
              </a:rPr>
              <a:t>The Union submits or files the </a:t>
            </a:r>
            <a:r>
              <a:rPr lang="en-US" b="1" i="1" dirty="0" smtClean="0">
                <a:solidFill>
                  <a:srgbClr val="0070C0"/>
                </a:solidFill>
                <a:ea typeface="Times New Roman"/>
              </a:rPr>
              <a:t>written grievance</a:t>
            </a:r>
            <a:r>
              <a:rPr lang="en-US" dirty="0" smtClean="0">
                <a:solidFill>
                  <a:srgbClr val="EEECE1">
                    <a:lumMod val="10000"/>
                  </a:srgbClr>
                </a:solidFill>
                <a:ea typeface="Times New Roman"/>
              </a:rPr>
              <a:t>.</a:t>
            </a:r>
          </a:p>
          <a:p>
            <a:pPr marL="457200" lvl="0" indent="-457200">
              <a:spcBef>
                <a:spcPct val="0"/>
              </a:spcBef>
              <a:buFont typeface="+mj-lt"/>
              <a:buAutoNum type="arabicParenR"/>
            </a:pPr>
            <a:r>
              <a:rPr lang="en-US" dirty="0" smtClean="0">
                <a:solidFill>
                  <a:srgbClr val="EEECE1">
                    <a:lumMod val="10000"/>
                  </a:srgbClr>
                </a:solidFill>
                <a:ea typeface="Times New Roman"/>
              </a:rPr>
              <a:t>The parties hold a</a:t>
            </a:r>
            <a:r>
              <a:rPr lang="en-US" b="1" i="1" dirty="0" smtClean="0">
                <a:solidFill>
                  <a:srgbClr val="0070C0"/>
                </a:solidFill>
                <a:ea typeface="Times New Roman"/>
              </a:rPr>
              <a:t> grievance meeting </a:t>
            </a:r>
            <a:r>
              <a:rPr lang="en-US" dirty="0" smtClean="0">
                <a:solidFill>
                  <a:srgbClr val="EEECE1">
                    <a:lumMod val="10000"/>
                  </a:srgbClr>
                </a:solidFill>
                <a:ea typeface="Times New Roman"/>
              </a:rPr>
              <a:t>to discuss the grievance.</a:t>
            </a:r>
          </a:p>
          <a:p>
            <a:pPr marL="457200" lvl="0" indent="-457200">
              <a:spcBef>
                <a:spcPct val="0"/>
              </a:spcBef>
              <a:buFont typeface="+mj-lt"/>
              <a:buAutoNum type="arabicParenR"/>
            </a:pPr>
            <a:r>
              <a:rPr lang="en-US" dirty="0" smtClean="0">
                <a:solidFill>
                  <a:srgbClr val="EEECE1">
                    <a:lumMod val="10000"/>
                  </a:srgbClr>
                </a:solidFill>
                <a:ea typeface="Times New Roman"/>
              </a:rPr>
              <a:t>The Employer sends a </a:t>
            </a:r>
            <a:r>
              <a:rPr lang="en-US" b="1" i="1" dirty="0" smtClean="0">
                <a:solidFill>
                  <a:srgbClr val="0070C0"/>
                </a:solidFill>
                <a:ea typeface="Times New Roman"/>
              </a:rPr>
              <a:t>written response </a:t>
            </a:r>
            <a:r>
              <a:rPr lang="en-US" dirty="0" smtClean="0">
                <a:solidFill>
                  <a:srgbClr val="EEECE1">
                    <a:lumMod val="10000"/>
                  </a:srgbClr>
                </a:solidFill>
                <a:ea typeface="Times New Roman"/>
              </a:rPr>
              <a:t>to the Union’s grievance.</a:t>
            </a:r>
          </a:p>
          <a:p>
            <a:pPr marL="457200" lvl="0" indent="-457200">
              <a:spcBef>
                <a:spcPct val="0"/>
              </a:spcBef>
              <a:buFont typeface="+mj-lt"/>
              <a:buAutoNum type="arabicParenR"/>
            </a:pPr>
            <a:r>
              <a:rPr lang="en-US" dirty="0" smtClean="0">
                <a:solidFill>
                  <a:srgbClr val="EEECE1">
                    <a:lumMod val="10000"/>
                  </a:srgbClr>
                </a:solidFill>
                <a:ea typeface="Times New Roman"/>
              </a:rPr>
              <a:t>The Union sends a letter to the Employer, </a:t>
            </a:r>
            <a:r>
              <a:rPr lang="en-US" b="1" i="1" dirty="0">
                <a:solidFill>
                  <a:srgbClr val="0070C0"/>
                </a:solidFill>
                <a:ea typeface="Times New Roman"/>
              </a:rPr>
              <a:t>d</a:t>
            </a:r>
            <a:r>
              <a:rPr lang="en-US" b="1" i="1" dirty="0" smtClean="0">
                <a:solidFill>
                  <a:srgbClr val="0070C0"/>
                </a:solidFill>
                <a:ea typeface="Times New Roman"/>
              </a:rPr>
              <a:t>emanding to arbitrate</a:t>
            </a:r>
            <a:r>
              <a:rPr lang="en-US" b="1" i="1" dirty="0" smtClean="0">
                <a:solidFill>
                  <a:srgbClr val="EEECE1">
                    <a:lumMod val="10000"/>
                  </a:srgbClr>
                </a:solidFill>
                <a:ea typeface="Times New Roman"/>
              </a:rPr>
              <a:t> </a:t>
            </a:r>
            <a:r>
              <a:rPr lang="en-US" dirty="0" smtClean="0">
                <a:solidFill>
                  <a:srgbClr val="EEECE1">
                    <a:lumMod val="10000"/>
                  </a:srgbClr>
                </a:solidFill>
                <a:ea typeface="Times New Roman"/>
              </a:rPr>
              <a:t>the grievance.  </a:t>
            </a:r>
          </a:p>
          <a:p>
            <a:pPr marL="457200" lvl="0" indent="-457200">
              <a:spcBef>
                <a:spcPct val="0"/>
              </a:spcBef>
              <a:buFont typeface="+mj-lt"/>
              <a:buAutoNum type="arabicParenR"/>
            </a:pPr>
            <a:r>
              <a:rPr lang="en-US" dirty="0" smtClean="0">
                <a:solidFill>
                  <a:srgbClr val="EEECE1">
                    <a:lumMod val="10000"/>
                  </a:srgbClr>
                </a:solidFill>
                <a:ea typeface="Times New Roman"/>
              </a:rPr>
              <a:t> </a:t>
            </a:r>
            <a:r>
              <a:rPr lang="en-US" b="1" i="1" dirty="0" smtClean="0">
                <a:solidFill>
                  <a:srgbClr val="0070C0"/>
                </a:solidFill>
                <a:ea typeface="Times New Roman"/>
              </a:rPr>
              <a:t>Arbitration</a:t>
            </a:r>
            <a:r>
              <a:rPr lang="en-US" b="1" i="1" dirty="0" smtClean="0">
                <a:solidFill>
                  <a:srgbClr val="EEECE1">
                    <a:lumMod val="10000"/>
                  </a:srgbClr>
                </a:solidFill>
                <a:ea typeface="Times New Roman"/>
              </a:rPr>
              <a:t> – </a:t>
            </a:r>
            <a:r>
              <a:rPr lang="en-US" dirty="0" smtClean="0">
                <a:solidFill>
                  <a:srgbClr val="EEECE1">
                    <a:lumMod val="10000"/>
                  </a:srgbClr>
                </a:solidFill>
                <a:ea typeface="Times New Roman"/>
              </a:rPr>
              <a:t>The Employer and the Union present their evidence and arguments to a neutral arbitrator at a hearing; the arbitrator hears the case and issues a decision a/k/a the arbitrator’s </a:t>
            </a:r>
            <a:r>
              <a:rPr lang="en-US" b="1" i="1" dirty="0" smtClean="0">
                <a:solidFill>
                  <a:srgbClr val="0070C0"/>
                </a:solidFill>
                <a:ea typeface="Times New Roman"/>
              </a:rPr>
              <a:t>award</a:t>
            </a:r>
            <a:r>
              <a:rPr lang="en-US" dirty="0" smtClean="0">
                <a:solidFill>
                  <a:srgbClr val="EEECE1">
                    <a:lumMod val="10000"/>
                  </a:srgbClr>
                </a:solidFill>
                <a:ea typeface="Times New Roman"/>
              </a:rPr>
              <a:t>.</a:t>
            </a:r>
            <a:endParaRPr lang="en-US" dirty="0">
              <a:solidFill>
                <a:srgbClr val="EEECE1">
                  <a:lumMod val="10000"/>
                </a:srgbClr>
              </a:solidFill>
              <a:ea typeface="Times New Roman"/>
            </a:endParaRPr>
          </a:p>
          <a:p>
            <a:endParaRPr lang="en-US" dirty="0">
              <a:solidFill>
                <a:schemeClr val="bg2">
                  <a:lumMod val="10000"/>
                </a:schemeClr>
              </a:solidFill>
            </a:endParaRPr>
          </a:p>
        </p:txBody>
      </p:sp>
      <p:sp>
        <p:nvSpPr>
          <p:cNvPr id="4" name="Date Placeholder 3"/>
          <p:cNvSpPr>
            <a:spLocks noGrp="1"/>
          </p:cNvSpPr>
          <p:nvPr>
            <p:ph type="dt" sz="half" idx="10"/>
          </p:nvPr>
        </p:nvSpPr>
        <p:spPr/>
        <p:txBody>
          <a:bodyPr/>
          <a:lstStyle/>
          <a:p>
            <a:r>
              <a:rPr lang="en-US" sz="900" smtClean="0">
                <a:solidFill>
                  <a:srgbClr val="EEECE1">
                    <a:lumMod val="10000"/>
                  </a:srgbClr>
                </a:solidFill>
              </a:rPr>
              <a:t>2906418_1</a:t>
            </a:r>
            <a:endParaRPr lang="en-US" sz="900">
              <a:solidFill>
                <a:srgbClr val="EEECE1">
                  <a:lumMod val="10000"/>
                </a:srgbClr>
              </a:solidFill>
            </a:endParaRPr>
          </a:p>
        </p:txBody>
      </p:sp>
      <p:sp>
        <p:nvSpPr>
          <p:cNvPr id="6" name="Slide Number Placeholder 5"/>
          <p:cNvSpPr>
            <a:spLocks noGrp="1"/>
          </p:cNvSpPr>
          <p:nvPr>
            <p:ph type="sldNum" sz="quarter" idx="12"/>
          </p:nvPr>
        </p:nvSpPr>
        <p:spPr/>
        <p:txBody>
          <a:bodyPr/>
          <a:lstStyle/>
          <a:p>
            <a:fld id="{3EA74849-DAE2-2C4E-8A30-A8C3411AC971}" type="slidenum">
              <a:rPr lang="en-US" smtClean="0">
                <a:solidFill>
                  <a:srgbClr val="EEECE1">
                    <a:lumMod val="10000"/>
                  </a:srgbClr>
                </a:solidFill>
              </a:rPr>
              <a:pPr/>
              <a:t>7</a:t>
            </a:fld>
            <a:endParaRPr lang="en-US">
              <a:solidFill>
                <a:srgbClr val="EEECE1">
                  <a:lumMod val="10000"/>
                </a:srgbClr>
              </a:solidFill>
            </a:endParaRPr>
          </a:p>
        </p:txBody>
      </p:sp>
    </p:spTree>
    <p:extLst>
      <p:ext uri="{BB962C8B-B14F-4D97-AF65-F5344CB8AC3E}">
        <p14:creationId xmlns:p14="http://schemas.microsoft.com/office/powerpoint/2010/main" val="194979391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57200" y="1289957"/>
            <a:ext cx="8368393" cy="5094513"/>
          </a:xfrm>
        </p:spPr>
        <p:txBody>
          <a:bodyPr>
            <a:normAutofit/>
          </a:bodyPr>
          <a:lstStyle/>
          <a:p>
            <a:pPr lvl="0" algn="ctr">
              <a:spcBef>
                <a:spcPct val="0"/>
              </a:spcBef>
            </a:pPr>
            <a:r>
              <a:rPr lang="en-US" sz="3000" b="1" dirty="0" smtClean="0">
                <a:solidFill>
                  <a:srgbClr val="EEECE1">
                    <a:lumMod val="10000"/>
                  </a:srgbClr>
                </a:solidFill>
                <a:ea typeface="Times New Roman"/>
              </a:rPr>
              <a:t>Blasting-off Fireworks in the </a:t>
            </a:r>
            <a:r>
              <a:rPr lang="en-US" sz="3000" b="1" dirty="0" err="1" smtClean="0">
                <a:solidFill>
                  <a:srgbClr val="EEECE1">
                    <a:lumMod val="10000"/>
                  </a:srgbClr>
                </a:solidFill>
                <a:ea typeface="Times New Roman"/>
              </a:rPr>
              <a:t>CocoaNana</a:t>
            </a:r>
            <a:r>
              <a:rPr lang="en-US" sz="3000" b="1" dirty="0" smtClean="0">
                <a:solidFill>
                  <a:srgbClr val="EEECE1">
                    <a:lumMod val="10000"/>
                  </a:srgbClr>
                </a:solidFill>
                <a:ea typeface="Times New Roman"/>
              </a:rPr>
              <a:t> Parking Lot</a:t>
            </a:r>
          </a:p>
          <a:p>
            <a:pPr lvl="0" algn="ctr">
              <a:spcBef>
                <a:spcPct val="0"/>
              </a:spcBef>
            </a:pPr>
            <a:endParaRPr lang="en-US" sz="3300" b="1" dirty="0" smtClean="0">
              <a:solidFill>
                <a:srgbClr val="EEECE1">
                  <a:lumMod val="10000"/>
                </a:srgbClr>
              </a:solidFill>
              <a:ea typeface="Times New Roman"/>
            </a:endParaRPr>
          </a:p>
          <a:p>
            <a:pPr lvl="0" algn="ctr">
              <a:spcBef>
                <a:spcPct val="0"/>
              </a:spcBef>
            </a:pPr>
            <a:endParaRPr lang="en-US" sz="3300" b="1" dirty="0" smtClean="0">
              <a:solidFill>
                <a:srgbClr val="EEECE1">
                  <a:lumMod val="10000"/>
                </a:srgbClr>
              </a:solidFill>
              <a:ea typeface="Times New Roman"/>
            </a:endParaRPr>
          </a:p>
        </p:txBody>
      </p:sp>
      <p:sp>
        <p:nvSpPr>
          <p:cNvPr id="4" name="Date Placeholder 3"/>
          <p:cNvSpPr>
            <a:spLocks noGrp="1"/>
          </p:cNvSpPr>
          <p:nvPr>
            <p:ph type="dt" sz="half" idx="10"/>
          </p:nvPr>
        </p:nvSpPr>
        <p:spPr/>
        <p:txBody>
          <a:bodyPr/>
          <a:lstStyle/>
          <a:p>
            <a:r>
              <a:rPr lang="en-US" sz="900" smtClean="0">
                <a:solidFill>
                  <a:srgbClr val="EEECE1">
                    <a:lumMod val="10000"/>
                  </a:srgbClr>
                </a:solidFill>
              </a:rPr>
              <a:t>2906418_1</a:t>
            </a:r>
            <a:endParaRPr lang="en-US" sz="900">
              <a:solidFill>
                <a:srgbClr val="EEECE1">
                  <a:lumMod val="10000"/>
                </a:srgbClr>
              </a:solidFill>
            </a:endParaRPr>
          </a:p>
        </p:txBody>
      </p:sp>
      <p:sp>
        <p:nvSpPr>
          <p:cNvPr id="6" name="Slide Number Placeholder 5"/>
          <p:cNvSpPr>
            <a:spLocks noGrp="1"/>
          </p:cNvSpPr>
          <p:nvPr>
            <p:ph type="sldNum" sz="quarter" idx="12"/>
          </p:nvPr>
        </p:nvSpPr>
        <p:spPr/>
        <p:txBody>
          <a:bodyPr/>
          <a:lstStyle/>
          <a:p>
            <a:fld id="{3EA74849-DAE2-2C4E-8A30-A8C3411AC971}" type="slidenum">
              <a:rPr lang="en-US" smtClean="0">
                <a:solidFill>
                  <a:srgbClr val="EEECE1">
                    <a:lumMod val="10000"/>
                  </a:srgbClr>
                </a:solidFill>
              </a:rPr>
              <a:pPr/>
              <a:t>8</a:t>
            </a:fld>
            <a:endParaRPr lang="en-US">
              <a:solidFill>
                <a:srgbClr val="EEECE1">
                  <a:lumMod val="10000"/>
                </a:srgbClr>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14576" y="2072026"/>
            <a:ext cx="1752600" cy="2609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3459" y="2840135"/>
            <a:ext cx="6379741" cy="3405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60744" y="1714499"/>
            <a:ext cx="1953039" cy="19530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51317770"/>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57200" y="1289957"/>
            <a:ext cx="8368393" cy="5094513"/>
          </a:xfrm>
        </p:spPr>
        <p:txBody>
          <a:bodyPr rIns="91440">
            <a:normAutofit fontScale="55000" lnSpcReduction="20000"/>
          </a:bodyPr>
          <a:lstStyle/>
          <a:p>
            <a:pPr lvl="0" algn="ctr">
              <a:spcBef>
                <a:spcPct val="0"/>
              </a:spcBef>
            </a:pPr>
            <a:endParaRPr lang="en-US" sz="3300" b="1" dirty="0" smtClean="0">
              <a:solidFill>
                <a:srgbClr val="EEECE1">
                  <a:lumMod val="10000"/>
                </a:srgbClr>
              </a:solidFill>
              <a:ea typeface="Times New Roman"/>
            </a:endParaRPr>
          </a:p>
          <a:p>
            <a:pPr algn="just"/>
            <a:r>
              <a:rPr lang="en-US" sz="3500" dirty="0" err="1"/>
              <a:t>CocoaNana</a:t>
            </a:r>
            <a:r>
              <a:rPr lang="en-US" sz="3500" dirty="0"/>
              <a:t> Company (“</a:t>
            </a:r>
            <a:r>
              <a:rPr lang="en-US" sz="3500" dirty="0" err="1"/>
              <a:t>CocoaNana</a:t>
            </a:r>
            <a:r>
              <a:rPr lang="en-US" sz="3500" dirty="0"/>
              <a:t>” or “the Company”) produces, bottles, and sells drinkable yogurt that combines the delicious flavors of banana and chocolate.  </a:t>
            </a:r>
            <a:r>
              <a:rPr lang="en-US" sz="3500" dirty="0" err="1"/>
              <a:t>CocoaNana</a:t>
            </a:r>
            <a:r>
              <a:rPr lang="en-US" sz="3500" dirty="0"/>
              <a:t> operates a facility located in Albert Lea, Minnesota.  (The bananas are shipped from Central America.)</a:t>
            </a:r>
          </a:p>
          <a:p>
            <a:pPr algn="just"/>
            <a:r>
              <a:rPr lang="en-US" sz="1300" dirty="0"/>
              <a:t> </a:t>
            </a:r>
          </a:p>
          <a:p>
            <a:pPr algn="just"/>
            <a:r>
              <a:rPr lang="en-US" sz="3500" dirty="0"/>
              <a:t>For approximately 20 years, the production and maintenance employees at </a:t>
            </a:r>
            <a:r>
              <a:rPr lang="en-US" sz="3500" dirty="0" err="1" smtClean="0"/>
              <a:t>CocoaNana’s</a:t>
            </a:r>
            <a:r>
              <a:rPr lang="en-US" sz="3500" dirty="0" smtClean="0"/>
              <a:t> </a:t>
            </a:r>
            <a:r>
              <a:rPr lang="en-US" sz="3500" dirty="0"/>
              <a:t>Albert Lea facility have been represented for purposes of collective bargaining by Food Production Workers of America (</a:t>
            </a:r>
            <a:r>
              <a:rPr lang="en-US" sz="3500" dirty="0" err="1"/>
              <a:t>FoPWA</a:t>
            </a:r>
            <a:r>
              <a:rPr lang="en-US" sz="3500" dirty="0"/>
              <a:t>), Local 355.  There are approximately 100 employees in the bargaining unit.  </a:t>
            </a:r>
          </a:p>
          <a:p>
            <a:pPr algn="just"/>
            <a:r>
              <a:rPr lang="en-US" sz="1300" dirty="0"/>
              <a:t> </a:t>
            </a:r>
          </a:p>
          <a:p>
            <a:pPr algn="just"/>
            <a:r>
              <a:rPr lang="en-US" sz="3500" dirty="0"/>
              <a:t>The parties are mid-term in a three-year collective bargaining agreement.  </a:t>
            </a:r>
          </a:p>
          <a:p>
            <a:pPr algn="just"/>
            <a:r>
              <a:rPr lang="en-US" sz="1300" dirty="0"/>
              <a:t> </a:t>
            </a:r>
          </a:p>
          <a:p>
            <a:pPr algn="just"/>
            <a:r>
              <a:rPr lang="en-US" sz="3500" dirty="0"/>
              <a:t>The Company maintains a list of Plant Rules, which is posted near the time clock and in the breakroom.  There are 18 rules on this list, including the following</a:t>
            </a:r>
            <a:r>
              <a:rPr lang="en-US" sz="3500" dirty="0" smtClean="0"/>
              <a:t>:</a:t>
            </a:r>
          </a:p>
          <a:p>
            <a:pPr algn="just"/>
            <a:endParaRPr lang="en-US" sz="3500" dirty="0" smtClean="0"/>
          </a:p>
          <a:p>
            <a:pPr marL="1371600" marR="914400" indent="-742950">
              <a:spcBef>
                <a:spcPts val="0"/>
              </a:spcBef>
            </a:pPr>
            <a:r>
              <a:rPr lang="en-US" sz="3500" dirty="0">
                <a:solidFill>
                  <a:srgbClr val="1E1C11"/>
                </a:solidFill>
                <a:latin typeface="Calibri"/>
                <a:ea typeface="Calibri"/>
              </a:rPr>
              <a:t>#16	Employees are prohibited from possessing fireworks on company premises.   Any employee lighting-off fireworks on company property is subject to immediate termination from employment.</a:t>
            </a:r>
            <a:endParaRPr lang="en-US" sz="3500" dirty="0">
              <a:latin typeface="Times New Roman"/>
              <a:ea typeface="Times New Roman"/>
            </a:endParaRPr>
          </a:p>
          <a:p>
            <a:pPr algn="just"/>
            <a:endParaRPr lang="en-US" sz="3500" dirty="0"/>
          </a:p>
          <a:p>
            <a:pPr algn="just"/>
            <a:endParaRPr lang="en-US" sz="3500" dirty="0" smtClean="0"/>
          </a:p>
          <a:p>
            <a:pPr algn="just"/>
            <a:endParaRPr lang="en-US" dirty="0">
              <a:solidFill>
                <a:srgbClr val="EEECE1">
                  <a:lumMod val="10000"/>
                </a:srgbClr>
              </a:solidFill>
            </a:endParaRPr>
          </a:p>
          <a:p>
            <a:pPr algn="just"/>
            <a:endParaRPr lang="en-US" sz="3500" dirty="0" smtClean="0">
              <a:solidFill>
                <a:srgbClr val="EEECE1">
                  <a:lumMod val="10000"/>
                </a:srgbClr>
              </a:solidFill>
            </a:endParaRPr>
          </a:p>
          <a:p>
            <a:pPr algn="just"/>
            <a:endParaRPr lang="en-US" sz="3500" dirty="0">
              <a:solidFill>
                <a:srgbClr val="EEECE1">
                  <a:lumMod val="10000"/>
                </a:srgbClr>
              </a:solidFill>
            </a:endParaRPr>
          </a:p>
          <a:p>
            <a:pPr algn="just"/>
            <a:endParaRPr lang="en-US" sz="3500" dirty="0" smtClean="0">
              <a:solidFill>
                <a:srgbClr val="EEECE1">
                  <a:lumMod val="10000"/>
                </a:srgbClr>
              </a:solidFill>
            </a:endParaRPr>
          </a:p>
          <a:p>
            <a:pPr algn="just"/>
            <a:endParaRPr lang="en-US" sz="3500" dirty="0"/>
          </a:p>
        </p:txBody>
      </p:sp>
      <p:sp>
        <p:nvSpPr>
          <p:cNvPr id="4" name="Date Placeholder 3"/>
          <p:cNvSpPr>
            <a:spLocks noGrp="1"/>
          </p:cNvSpPr>
          <p:nvPr>
            <p:ph type="dt" sz="half" idx="10"/>
          </p:nvPr>
        </p:nvSpPr>
        <p:spPr/>
        <p:txBody>
          <a:bodyPr/>
          <a:lstStyle/>
          <a:p>
            <a:r>
              <a:rPr lang="en-US" sz="900" smtClean="0">
                <a:solidFill>
                  <a:srgbClr val="EEECE1">
                    <a:lumMod val="10000"/>
                  </a:srgbClr>
                </a:solidFill>
              </a:rPr>
              <a:t>2906418_1</a:t>
            </a:r>
            <a:endParaRPr lang="en-US" sz="900">
              <a:solidFill>
                <a:srgbClr val="EEECE1">
                  <a:lumMod val="10000"/>
                </a:srgbClr>
              </a:solidFill>
            </a:endParaRPr>
          </a:p>
        </p:txBody>
      </p:sp>
      <p:sp>
        <p:nvSpPr>
          <p:cNvPr id="6" name="Slide Number Placeholder 5"/>
          <p:cNvSpPr>
            <a:spLocks noGrp="1"/>
          </p:cNvSpPr>
          <p:nvPr>
            <p:ph type="sldNum" sz="quarter" idx="12"/>
          </p:nvPr>
        </p:nvSpPr>
        <p:spPr/>
        <p:txBody>
          <a:bodyPr/>
          <a:lstStyle/>
          <a:p>
            <a:fld id="{3EA74849-DAE2-2C4E-8A30-A8C3411AC971}" type="slidenum">
              <a:rPr lang="en-US" smtClean="0">
                <a:solidFill>
                  <a:srgbClr val="EEECE1">
                    <a:lumMod val="10000"/>
                  </a:srgbClr>
                </a:solidFill>
              </a:rPr>
              <a:pPr/>
              <a:t>9</a:t>
            </a:fld>
            <a:endParaRPr lang="en-US">
              <a:solidFill>
                <a:srgbClr val="EEECE1">
                  <a:lumMod val="10000"/>
                </a:srgbClr>
              </a:solidFill>
            </a:endParaRPr>
          </a:p>
        </p:txBody>
      </p:sp>
    </p:spTree>
    <p:extLst>
      <p:ext uri="{BB962C8B-B14F-4D97-AF65-F5344CB8AC3E}">
        <p14:creationId xmlns:p14="http://schemas.microsoft.com/office/powerpoint/2010/main" val="682594022"/>
      </p:ext>
    </p:extLst>
  </p:cSld>
  <p:clrMapOvr>
    <a:masterClrMapping/>
  </p:clrMapOvr>
  <p:transition/>
</p:sld>
</file>

<file path=ppt/theme/theme1.xml><?xml version="1.0" encoding="utf-8"?>
<a:theme xmlns:a="http://schemas.openxmlformats.org/drawingml/2006/main" name="1_Office Theme">
  <a:themeElements>
    <a:clrScheme name="Custom 2">
      <a:dk1>
        <a:srgbClr val="9C4636"/>
      </a:dk1>
      <a:lt1>
        <a:sysClr val="window" lastClr="FFFFFF"/>
      </a:lt1>
      <a:dk2>
        <a:srgbClr val="8A8A8A"/>
      </a:dk2>
      <a:lt2>
        <a:srgbClr val="EEECE1"/>
      </a:lt2>
      <a:accent1>
        <a:srgbClr val="9C4636"/>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Arial"/>
        <a:cs typeface="Arial"/>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Arial"/>
        <a:cs typeface="Arial"/>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1042</TotalTime>
  <Words>3551</Words>
  <Application>Microsoft Office PowerPoint</Application>
  <PresentationFormat>On-screen Show (4:3)</PresentationFormat>
  <Paragraphs>454</Paragraphs>
  <Slides>39</Slides>
  <Notes>39</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Alissa Edgren</dc:creator>
  <cp:lastModifiedBy>Dennis J. Merley</cp:lastModifiedBy>
  <cp:revision>105</cp:revision>
  <cp:lastPrinted>2018-10-29T16:57:47Z</cp:lastPrinted>
  <dcterms:created xsi:type="dcterms:W3CDTF">2015-09-15T21:22:43Z</dcterms:created>
  <dcterms:modified xsi:type="dcterms:W3CDTF">2018-10-29T17:06:23Z</dcterms:modified>
</cp:coreProperties>
</file>