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9"/>
  </p:notesMasterIdLst>
  <p:sldIdLst>
    <p:sldId id="257" r:id="rId3"/>
    <p:sldId id="307" r:id="rId4"/>
    <p:sldId id="315" r:id="rId5"/>
    <p:sldId id="319" r:id="rId6"/>
    <p:sldId id="320" r:id="rId7"/>
    <p:sldId id="321" r:id="rId8"/>
    <p:sldId id="322" r:id="rId9"/>
    <p:sldId id="323" r:id="rId10"/>
    <p:sldId id="324" r:id="rId11"/>
    <p:sldId id="325" r:id="rId12"/>
    <p:sldId id="340" r:id="rId13"/>
    <p:sldId id="327" r:id="rId14"/>
    <p:sldId id="313" r:id="rId15"/>
    <p:sldId id="310"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133" d="100"/>
          <a:sy n="133" d="100"/>
        </p:scale>
        <p:origin x="-98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17F16560-7BEF-467B-9F6C-4931F4D359E3}" type="datetimeFigureOut">
              <a:rPr lang="en-US" smtClean="0"/>
              <a:t>10/29/2018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B1B34653-2264-435B-BDD8-04BF700F0098}" type="slidenum">
              <a:rPr lang="en-US" smtClean="0"/>
              <a:t>‹#›</a:t>
            </a:fld>
            <a:endParaRPr lang="en-US"/>
          </a:p>
        </p:txBody>
      </p:sp>
    </p:spTree>
    <p:extLst>
      <p:ext uri="{BB962C8B-B14F-4D97-AF65-F5344CB8AC3E}">
        <p14:creationId xmlns:p14="http://schemas.microsoft.com/office/powerpoint/2010/main" val="10330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Sysdyne</a:t>
            </a:r>
            <a:r>
              <a:rPr lang="en-US" b="1" dirty="0"/>
              <a:t> Corp. v. </a:t>
            </a:r>
            <a:r>
              <a:rPr lang="en-US" b="1" dirty="0" err="1"/>
              <a:t>Rousslang</a:t>
            </a:r>
            <a:endParaRPr lang="en-US" dirty="0"/>
          </a:p>
        </p:txBody>
      </p:sp>
      <p:sp>
        <p:nvSpPr>
          <p:cNvPr id="4" name="Slide Number Placeholder 3"/>
          <p:cNvSpPr>
            <a:spLocks noGrp="1"/>
          </p:cNvSpPr>
          <p:nvPr>
            <p:ph type="sldNum" sz="quarter" idx="10"/>
          </p:nvPr>
        </p:nvSpPr>
        <p:spPr/>
        <p:txBody>
          <a:bodyPr/>
          <a:lstStyle/>
          <a:p>
            <a:fld id="{AADCDDEF-03D1-4920-9DA1-7F9167CE22F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5381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some positions/employers, this simply wont work and the employer should consider not hiring the employee.</a:t>
            </a:r>
            <a:endParaRPr lang="en-US" dirty="0"/>
          </a:p>
        </p:txBody>
      </p:sp>
      <p:sp>
        <p:nvSpPr>
          <p:cNvPr id="4" name="Slide Number Placeholder 3"/>
          <p:cNvSpPr>
            <a:spLocks noGrp="1"/>
          </p:cNvSpPr>
          <p:nvPr>
            <p:ph type="sldNum" sz="quarter" idx="10"/>
          </p:nvPr>
        </p:nvSpPr>
        <p:spPr/>
        <p:txBody>
          <a:bodyPr/>
          <a:lstStyle/>
          <a:p>
            <a:fld id="{AADCDDEF-03D1-4920-9DA1-7F9167CE22F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5381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CDDEF-03D1-4920-9DA1-7F9167CE22F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5381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CDDEF-03D1-4920-9DA1-7F9167CE22F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5381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CDDEF-03D1-4920-9DA1-7F9167CE22F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5381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CDDEF-03D1-4920-9DA1-7F9167CE22F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25381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CDDEF-03D1-4920-9DA1-7F9167CE22F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5381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112909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47754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217669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descr="Felhaber powerpoint bckgrds-14.png"/>
          <p:cNvPicPr>
            <a:picLocks noChangeAspect="1"/>
          </p:cNvPicPr>
          <p:nvPr userDrawn="1"/>
        </p:nvPicPr>
        <p:blipFill rotWithShape="1">
          <a:blip r:embed="rId2">
            <a:extLst>
              <a:ext uri="{28A0092B-C50C-407E-A947-70E740481C1C}">
                <a14:useLocalDpi xmlns:a14="http://schemas.microsoft.com/office/drawing/2010/main" val="0"/>
              </a:ext>
            </a:extLst>
          </a:blip>
          <a:srcRect l="32000"/>
          <a:stretch/>
        </p:blipFill>
        <p:spPr>
          <a:xfrm>
            <a:off x="0" y="5729986"/>
            <a:ext cx="9282572" cy="1252728"/>
          </a:xfrm>
          <a:prstGeom prst="rect">
            <a:avLst/>
          </a:prstGeom>
        </p:spPr>
      </p:pic>
      <p:pic>
        <p:nvPicPr>
          <p:cNvPr id="9" name="Picture 8" descr="Felhaber powerpoint bckgrds-14.png"/>
          <p:cNvPicPr>
            <a:picLocks noChangeAspect="1"/>
          </p:cNvPicPr>
          <p:nvPr userDrawn="1"/>
        </p:nvPicPr>
        <p:blipFill rotWithShape="1">
          <a:blip r:embed="rId2">
            <a:extLst>
              <a:ext uri="{28A0092B-C50C-407E-A947-70E740481C1C}">
                <a14:useLocalDpi xmlns:a14="http://schemas.microsoft.com/office/drawing/2010/main" val="0"/>
              </a:ext>
            </a:extLst>
          </a:blip>
          <a:srcRect l="32000"/>
          <a:stretch/>
        </p:blipFill>
        <p:spPr>
          <a:xfrm>
            <a:off x="0" y="0"/>
            <a:ext cx="9282572" cy="1252728"/>
          </a:xfrm>
          <a:prstGeom prst="rect">
            <a:avLst/>
          </a:prstGeom>
        </p:spPr>
      </p:pic>
      <p:sp>
        <p:nvSpPr>
          <p:cNvPr id="7" name="Rectangle 6"/>
          <p:cNvSpPr/>
          <p:nvPr userDrawn="1"/>
        </p:nvSpPr>
        <p:spPr>
          <a:xfrm>
            <a:off x="-119277" y="1164781"/>
            <a:ext cx="9401849" cy="4891650"/>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1800">
                <a:solidFill>
                  <a:srgbClr val="8A8A8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6F8C36B-9DEC-C249-8FA9-CBAF049C2C13}"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74849-DAE2-2C4E-8A30-A8C3411AC971}" type="slidenum">
              <a:rPr lang="en-US" smtClean="0"/>
              <a:t>‹#›</a:t>
            </a:fld>
            <a:endParaRPr lang="en-US" dirty="0"/>
          </a:p>
        </p:txBody>
      </p:sp>
      <p:pic>
        <p:nvPicPr>
          <p:cNvPr id="11" name="Picture 10" descr="FL_Stainless Squa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303" y="-1"/>
            <a:ext cx="5352687" cy="4014515"/>
          </a:xfrm>
          <a:prstGeom prst="rect">
            <a:avLst/>
          </a:prstGeom>
        </p:spPr>
      </p:pic>
    </p:spTree>
    <p:extLst>
      <p:ext uri="{BB962C8B-B14F-4D97-AF65-F5344CB8AC3E}">
        <p14:creationId xmlns:p14="http://schemas.microsoft.com/office/powerpoint/2010/main" val="5010071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elhaber Larson Templa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F8C36B-9DEC-C249-8FA9-CBAF049C2C13}" type="datetimeFigureOut">
              <a:rPr lang="en-US" smtClean="0"/>
              <a:t>10/29/2018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A74849-DAE2-2C4E-8A30-A8C3411AC971}" type="slidenum">
              <a:rPr lang="en-US" smtClean="0"/>
              <a:t>‹#›</a:t>
            </a:fld>
            <a:endParaRPr lang="en-US" dirty="0"/>
          </a:p>
        </p:txBody>
      </p:sp>
      <p:sp>
        <p:nvSpPr>
          <p:cNvPr id="10" name="Content Placeholder 5"/>
          <p:cNvSpPr>
            <a:spLocks noGrp="1"/>
          </p:cNvSpPr>
          <p:nvPr>
            <p:ph sz="quarter" idx="4"/>
          </p:nvPr>
        </p:nvSpPr>
        <p:spPr>
          <a:xfrm>
            <a:off x="1693389" y="2419600"/>
            <a:ext cx="5939321" cy="3544961"/>
          </a:xfrm>
        </p:spPr>
        <p:txBody>
          <a:bodyPr>
            <a:normAutofit/>
          </a:bodyPr>
          <a:lstStyle>
            <a:lvl1pPr>
              <a:defRPr sz="1600">
                <a:solidFill>
                  <a:srgbClr val="8A8A8A"/>
                </a:solidFill>
                <a:latin typeface="+mn-lt"/>
              </a:defRPr>
            </a:lvl1pPr>
            <a:lvl2pPr>
              <a:defRPr sz="1600">
                <a:solidFill>
                  <a:srgbClr val="8A8A8A"/>
                </a:solidFill>
                <a:latin typeface="+mn-lt"/>
              </a:defRPr>
            </a:lvl2pPr>
            <a:lvl3pPr>
              <a:defRPr sz="1600">
                <a:solidFill>
                  <a:srgbClr val="8A8A8A"/>
                </a:solidFill>
                <a:latin typeface="+mn-lt"/>
              </a:defRPr>
            </a:lvl3pPr>
            <a:lvl4pPr>
              <a:defRPr sz="1600">
                <a:solidFill>
                  <a:srgbClr val="8A8A8A"/>
                </a:solidFill>
                <a:latin typeface="+mn-lt"/>
              </a:defRPr>
            </a:lvl4pPr>
            <a:lvl5pPr>
              <a:defRPr sz="1600">
                <a:solidFill>
                  <a:srgbClr val="8A8A8A"/>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ctrTitle"/>
          </p:nvPr>
        </p:nvSpPr>
        <p:spPr>
          <a:xfrm>
            <a:off x="1693389" y="1780631"/>
            <a:ext cx="5939321" cy="638969"/>
          </a:xfrm>
        </p:spPr>
        <p:txBody>
          <a:bodyPr>
            <a:normAutofit/>
          </a:bodyPr>
          <a:lstStyle>
            <a:lvl1pPr>
              <a:defRPr sz="2400">
                <a:latin typeface="+mn-lt"/>
              </a:defRPr>
            </a:lvl1pPr>
          </a:lstStyle>
          <a:p>
            <a:r>
              <a:rPr lang="en-US" dirty="0" smtClean="0"/>
              <a:t>Click to edit Master title style</a:t>
            </a:r>
            <a:endParaRPr lang="en-US" dirty="0"/>
          </a:p>
        </p:txBody>
      </p:sp>
      <p:pic>
        <p:nvPicPr>
          <p:cNvPr id="13" name="Picture 12"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485" b="19432"/>
          <a:stretch/>
        </p:blipFill>
        <p:spPr>
          <a:xfrm>
            <a:off x="0" y="0"/>
            <a:ext cx="9144000" cy="827836"/>
          </a:xfrm>
          <a:prstGeom prst="rect">
            <a:avLst/>
          </a:prstGeom>
        </p:spPr>
      </p:pic>
      <p:pic>
        <p:nvPicPr>
          <p:cNvPr id="9" name="Picture 8"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09" b="-1405"/>
          <a:stretch/>
        </p:blipFill>
        <p:spPr>
          <a:xfrm>
            <a:off x="0" y="805156"/>
            <a:ext cx="9144000" cy="170318"/>
          </a:xfrm>
          <a:prstGeom prst="rect">
            <a:avLst/>
          </a:prstGeom>
        </p:spPr>
      </p:pic>
    </p:spTree>
    <p:extLst>
      <p:ext uri="{BB962C8B-B14F-4D97-AF65-F5344CB8AC3E}">
        <p14:creationId xmlns:p14="http://schemas.microsoft.com/office/powerpoint/2010/main" val="355078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F8C36B-9DEC-C249-8FA9-CBAF049C2C13}"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74849-DAE2-2C4E-8A30-A8C3411AC971}" type="slidenum">
              <a:rPr lang="en-US" smtClean="0"/>
              <a:t>‹#›</a:t>
            </a:fld>
            <a:endParaRPr lang="en-US"/>
          </a:p>
        </p:txBody>
      </p:sp>
      <p:sp>
        <p:nvSpPr>
          <p:cNvPr id="10" name="Content Placeholder 5"/>
          <p:cNvSpPr>
            <a:spLocks noGrp="1"/>
          </p:cNvSpPr>
          <p:nvPr>
            <p:ph sz="quarter" idx="4"/>
          </p:nvPr>
        </p:nvSpPr>
        <p:spPr>
          <a:xfrm>
            <a:off x="1693389" y="2419600"/>
            <a:ext cx="5939321" cy="3544961"/>
          </a:xfrm>
        </p:spPr>
        <p:txBody>
          <a:bodyPr>
            <a:normAutofit/>
          </a:bodyPr>
          <a:lstStyle>
            <a:lvl1pPr>
              <a:defRPr sz="1600">
                <a:solidFill>
                  <a:srgbClr val="8A8A8A"/>
                </a:solidFill>
                <a:latin typeface="+mn-lt"/>
              </a:defRPr>
            </a:lvl1pPr>
            <a:lvl2pPr>
              <a:defRPr sz="1600">
                <a:solidFill>
                  <a:srgbClr val="8A8A8A"/>
                </a:solidFill>
                <a:latin typeface="+mn-lt"/>
              </a:defRPr>
            </a:lvl2pPr>
            <a:lvl3pPr>
              <a:defRPr sz="1600">
                <a:solidFill>
                  <a:srgbClr val="8A8A8A"/>
                </a:solidFill>
                <a:latin typeface="+mn-lt"/>
              </a:defRPr>
            </a:lvl3pPr>
            <a:lvl4pPr>
              <a:defRPr sz="1600">
                <a:solidFill>
                  <a:srgbClr val="8A8A8A"/>
                </a:solidFill>
                <a:latin typeface="+mn-lt"/>
              </a:defRPr>
            </a:lvl4pPr>
            <a:lvl5pPr>
              <a:defRPr sz="1600">
                <a:solidFill>
                  <a:srgbClr val="8A8A8A"/>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ctrTitle"/>
          </p:nvPr>
        </p:nvSpPr>
        <p:spPr>
          <a:xfrm>
            <a:off x="1693389" y="1780631"/>
            <a:ext cx="5939321" cy="638969"/>
          </a:xfrm>
        </p:spPr>
        <p:txBody>
          <a:bodyPr>
            <a:normAutofit/>
          </a:bodyPr>
          <a:lstStyle>
            <a:lvl1pPr>
              <a:defRPr sz="2400">
                <a:latin typeface="+mn-lt"/>
              </a:defRPr>
            </a:lvl1pPr>
          </a:lstStyle>
          <a:p>
            <a:r>
              <a:rPr lang="en-US" dirty="0" smtClean="0"/>
              <a:t>Click to edit Master title style</a:t>
            </a:r>
            <a:endParaRPr lang="en-US" dirty="0"/>
          </a:p>
        </p:txBody>
      </p:sp>
      <p:pic>
        <p:nvPicPr>
          <p:cNvPr id="13" name="Picture 12"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485" b="19432"/>
          <a:stretch/>
        </p:blipFill>
        <p:spPr>
          <a:xfrm>
            <a:off x="0" y="0"/>
            <a:ext cx="9144000" cy="827836"/>
          </a:xfrm>
          <a:prstGeom prst="rect">
            <a:avLst/>
          </a:prstGeom>
        </p:spPr>
      </p:pic>
      <p:pic>
        <p:nvPicPr>
          <p:cNvPr id="9" name="Picture 8"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09" b="-1405"/>
          <a:stretch/>
        </p:blipFill>
        <p:spPr>
          <a:xfrm>
            <a:off x="0" y="805156"/>
            <a:ext cx="9144000" cy="170318"/>
          </a:xfrm>
          <a:prstGeom prst="rect">
            <a:avLst/>
          </a:prstGeom>
        </p:spPr>
      </p:pic>
    </p:spTree>
    <p:extLst>
      <p:ext uri="{BB962C8B-B14F-4D97-AF65-F5344CB8AC3E}">
        <p14:creationId xmlns:p14="http://schemas.microsoft.com/office/powerpoint/2010/main" val="3833960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
        <p:nvSpPr>
          <p:cNvPr id="10" name="Content Placeholder 5"/>
          <p:cNvSpPr>
            <a:spLocks noGrp="1"/>
          </p:cNvSpPr>
          <p:nvPr>
            <p:ph sz="quarter" idx="4"/>
          </p:nvPr>
        </p:nvSpPr>
        <p:spPr>
          <a:xfrm>
            <a:off x="1693389" y="2419600"/>
            <a:ext cx="5939321" cy="3544961"/>
          </a:xfrm>
        </p:spPr>
        <p:txBody>
          <a:bodyPr>
            <a:normAutofit/>
          </a:bodyPr>
          <a:lstStyle>
            <a:lvl1pPr>
              <a:defRPr sz="1600">
                <a:solidFill>
                  <a:srgbClr val="8A8A8A"/>
                </a:solidFill>
                <a:latin typeface="+mn-lt"/>
              </a:defRPr>
            </a:lvl1pPr>
            <a:lvl2pPr>
              <a:defRPr sz="1600">
                <a:solidFill>
                  <a:srgbClr val="8A8A8A"/>
                </a:solidFill>
                <a:latin typeface="+mn-lt"/>
              </a:defRPr>
            </a:lvl2pPr>
            <a:lvl3pPr>
              <a:defRPr sz="1600">
                <a:solidFill>
                  <a:srgbClr val="8A8A8A"/>
                </a:solidFill>
                <a:latin typeface="+mn-lt"/>
              </a:defRPr>
            </a:lvl3pPr>
            <a:lvl4pPr>
              <a:defRPr sz="1600">
                <a:solidFill>
                  <a:srgbClr val="8A8A8A"/>
                </a:solidFill>
                <a:latin typeface="+mn-lt"/>
              </a:defRPr>
            </a:lvl4pPr>
            <a:lvl5pPr>
              <a:defRPr sz="1600">
                <a:solidFill>
                  <a:srgbClr val="8A8A8A"/>
                </a:solidFill>
                <a:latin typeface="+mn-l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ctrTitle"/>
          </p:nvPr>
        </p:nvSpPr>
        <p:spPr>
          <a:xfrm>
            <a:off x="1693389" y="1780631"/>
            <a:ext cx="5939321" cy="638969"/>
          </a:xfrm>
        </p:spPr>
        <p:txBody>
          <a:bodyPr>
            <a:normAutofit/>
          </a:bodyPr>
          <a:lstStyle>
            <a:lvl1pPr>
              <a:defRPr sz="2400">
                <a:latin typeface="+mn-lt"/>
              </a:defRPr>
            </a:lvl1pPr>
          </a:lstStyle>
          <a:p>
            <a:r>
              <a:rPr lang="en-US" dirty="0" smtClean="0"/>
              <a:t>Click to edit Master title style</a:t>
            </a:r>
            <a:endParaRPr lang="en-US" dirty="0"/>
          </a:p>
        </p:txBody>
      </p:sp>
      <p:pic>
        <p:nvPicPr>
          <p:cNvPr id="13" name="Picture 12"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485" b="19432"/>
          <a:stretch/>
        </p:blipFill>
        <p:spPr>
          <a:xfrm>
            <a:off x="0" y="0"/>
            <a:ext cx="9144000" cy="827836"/>
          </a:xfrm>
          <a:prstGeom prst="rect">
            <a:avLst/>
          </a:prstGeom>
        </p:spPr>
      </p:pic>
      <p:pic>
        <p:nvPicPr>
          <p:cNvPr id="9" name="Picture 8"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09" b="-1405"/>
          <a:stretch/>
        </p:blipFill>
        <p:spPr>
          <a:xfrm>
            <a:off x="0" y="805156"/>
            <a:ext cx="9144000" cy="170318"/>
          </a:xfrm>
          <a:prstGeom prst="rect">
            <a:avLst/>
          </a:prstGeom>
        </p:spPr>
      </p:pic>
    </p:spTree>
    <p:extLst>
      <p:ext uri="{BB962C8B-B14F-4D97-AF65-F5344CB8AC3E}">
        <p14:creationId xmlns:p14="http://schemas.microsoft.com/office/powerpoint/2010/main" val="372315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ayout Felhaber Larson">
    <p:spTree>
      <p:nvGrpSpPr>
        <p:cNvPr id="1" name=""/>
        <p:cNvGrpSpPr/>
        <p:nvPr/>
      </p:nvGrpSpPr>
      <p:grpSpPr>
        <a:xfrm>
          <a:off x="0" y="0"/>
          <a:ext cx="0" cy="0"/>
          <a:chOff x="0" y="0"/>
          <a:chExt cx="0" cy="0"/>
        </a:xfrm>
      </p:grpSpPr>
      <p:pic>
        <p:nvPicPr>
          <p:cNvPr id="10" name="Picture 9" descr="Felhaber powerpoint bckgrds-14.png"/>
          <p:cNvPicPr>
            <a:picLocks noChangeAspect="1"/>
          </p:cNvPicPr>
          <p:nvPr userDrawn="1"/>
        </p:nvPicPr>
        <p:blipFill rotWithShape="1">
          <a:blip r:embed="rId2">
            <a:extLst>
              <a:ext uri="{28A0092B-C50C-407E-A947-70E740481C1C}">
                <a14:useLocalDpi xmlns:a14="http://schemas.microsoft.com/office/drawing/2010/main" val="0"/>
              </a:ext>
            </a:extLst>
          </a:blip>
          <a:srcRect l="32000"/>
          <a:stretch/>
        </p:blipFill>
        <p:spPr>
          <a:xfrm>
            <a:off x="0" y="5729986"/>
            <a:ext cx="9282572" cy="1252728"/>
          </a:xfrm>
          <a:prstGeom prst="rect">
            <a:avLst/>
          </a:prstGeom>
        </p:spPr>
      </p:pic>
      <p:pic>
        <p:nvPicPr>
          <p:cNvPr id="9" name="Picture 8" descr="Felhaber powerpoint bckgrds-14.png"/>
          <p:cNvPicPr>
            <a:picLocks noChangeAspect="1"/>
          </p:cNvPicPr>
          <p:nvPr userDrawn="1"/>
        </p:nvPicPr>
        <p:blipFill rotWithShape="1">
          <a:blip r:embed="rId2">
            <a:extLst>
              <a:ext uri="{28A0092B-C50C-407E-A947-70E740481C1C}">
                <a14:useLocalDpi xmlns:a14="http://schemas.microsoft.com/office/drawing/2010/main" val="0"/>
              </a:ext>
            </a:extLst>
          </a:blip>
          <a:srcRect l="32000"/>
          <a:stretch/>
        </p:blipFill>
        <p:spPr>
          <a:xfrm>
            <a:off x="0" y="0"/>
            <a:ext cx="9282572" cy="1252728"/>
          </a:xfrm>
          <a:prstGeom prst="rect">
            <a:avLst/>
          </a:prstGeom>
        </p:spPr>
      </p:pic>
      <p:sp>
        <p:nvSpPr>
          <p:cNvPr id="7" name="Rectangle 6"/>
          <p:cNvSpPr/>
          <p:nvPr userDrawn="1"/>
        </p:nvSpPr>
        <p:spPr>
          <a:xfrm>
            <a:off x="-119277" y="1164781"/>
            <a:ext cx="9401849" cy="4891650"/>
          </a:xfrm>
          <a:prstGeom prst="rect">
            <a:avLst/>
          </a:prstGeom>
          <a:solidFill>
            <a:schemeClr val="bg1"/>
          </a:solidFill>
          <a:ln>
            <a:noFill/>
          </a:ln>
          <a:effectLst>
            <a:outerShdw blurRad="63500" sx="103000" sy="103000" algn="ctr"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Subtitle 2"/>
          <p:cNvSpPr>
            <a:spLocks noGrp="1"/>
          </p:cNvSpPr>
          <p:nvPr>
            <p:ph type="subTitle" idx="1"/>
          </p:nvPr>
        </p:nvSpPr>
        <p:spPr>
          <a:xfrm>
            <a:off x="1408953" y="3886200"/>
            <a:ext cx="6400800" cy="1752600"/>
          </a:xfrm>
        </p:spPr>
        <p:txBody>
          <a:bodyPr>
            <a:normAutofit/>
          </a:bodyPr>
          <a:lstStyle>
            <a:lvl1pPr marL="0" indent="0" algn="ctr">
              <a:buNone/>
              <a:defRPr sz="1800">
                <a:solidFill>
                  <a:srgbClr val="8A8A8A"/>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5" name="Footer Placeholder 4"/>
          <p:cNvSpPr>
            <a:spLocks noGrp="1"/>
          </p:cNvSpPr>
          <p:nvPr>
            <p:ph type="ftr" sz="quarter" idx="11"/>
          </p:nvPr>
        </p:nvSpPr>
        <p:spPr/>
        <p:txBody>
          <a:bodyPr/>
          <a:lstStyle/>
          <a:p>
            <a:endParaRPr lang="en-US">
              <a:solidFill>
                <a:srgbClr val="9C4636">
                  <a:tint val="75000"/>
                </a:srgbClr>
              </a:solidFill>
            </a:endParaRPr>
          </a:p>
        </p:txBody>
      </p:sp>
      <p:sp>
        <p:nvSpPr>
          <p:cNvPr id="6" name="Slide Number Placeholder 5"/>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pic>
        <p:nvPicPr>
          <p:cNvPr id="11" name="Picture 10" descr="FL_Stainless Squar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9153" y="555408"/>
            <a:ext cx="5352687" cy="4014515"/>
          </a:xfrm>
          <a:prstGeom prst="rect">
            <a:avLst/>
          </a:prstGeom>
        </p:spPr>
      </p:pic>
    </p:spTree>
    <p:extLst>
      <p:ext uri="{BB962C8B-B14F-4D97-AF65-F5344CB8AC3E}">
        <p14:creationId xmlns:p14="http://schemas.microsoft.com/office/powerpoint/2010/main" val="572441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Layout Felhaber La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pic>
        <p:nvPicPr>
          <p:cNvPr id="13" name="Picture 12"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4485" b="19432"/>
          <a:stretch/>
        </p:blipFill>
        <p:spPr>
          <a:xfrm>
            <a:off x="0" y="0"/>
            <a:ext cx="9144000" cy="827836"/>
          </a:xfrm>
          <a:prstGeom prst="rect">
            <a:avLst/>
          </a:prstGeom>
        </p:spPr>
      </p:pic>
      <p:pic>
        <p:nvPicPr>
          <p:cNvPr id="9" name="Picture 8" descr="Felhaber powerpoint bckgrds-1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09" b="-1405"/>
          <a:stretch/>
        </p:blipFill>
        <p:spPr>
          <a:xfrm>
            <a:off x="0" y="805156"/>
            <a:ext cx="9144000" cy="170318"/>
          </a:xfrm>
          <a:prstGeom prst="rect">
            <a:avLst/>
          </a:prstGeom>
        </p:spPr>
      </p:pic>
      <p:sp>
        <p:nvSpPr>
          <p:cNvPr id="11"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513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5" name="Footer Placeholder 4"/>
          <p:cNvSpPr>
            <a:spLocks noGrp="1"/>
          </p:cNvSpPr>
          <p:nvPr>
            <p:ph type="ftr" sz="quarter" idx="11"/>
          </p:nvPr>
        </p:nvSpPr>
        <p:spPr/>
        <p:txBody>
          <a:bodyPr/>
          <a:lstStyle/>
          <a:p>
            <a:endParaRPr lang="en-US">
              <a:solidFill>
                <a:srgbClr val="9C4636">
                  <a:tint val="75000"/>
                </a:srgbClr>
              </a:solidFill>
            </a:endParaRPr>
          </a:p>
        </p:txBody>
      </p:sp>
      <p:sp>
        <p:nvSpPr>
          <p:cNvPr id="6" name="Slide Number Placeholder 5"/>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1371813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5" name="Footer Placeholder 4"/>
          <p:cNvSpPr>
            <a:spLocks noGrp="1"/>
          </p:cNvSpPr>
          <p:nvPr>
            <p:ph type="ftr" sz="quarter" idx="11"/>
          </p:nvPr>
        </p:nvSpPr>
        <p:spPr/>
        <p:txBody>
          <a:bodyPr/>
          <a:lstStyle/>
          <a:p>
            <a:endParaRPr lang="en-US">
              <a:solidFill>
                <a:srgbClr val="9C4636">
                  <a:tint val="75000"/>
                </a:srgbClr>
              </a:solidFill>
            </a:endParaRPr>
          </a:p>
        </p:txBody>
      </p:sp>
      <p:sp>
        <p:nvSpPr>
          <p:cNvPr id="6" name="Slide Number Placeholder 5"/>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323367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3491677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5" name="Footer Placeholder 4"/>
          <p:cNvSpPr>
            <a:spLocks noGrp="1"/>
          </p:cNvSpPr>
          <p:nvPr>
            <p:ph type="ftr" sz="quarter" idx="11"/>
          </p:nvPr>
        </p:nvSpPr>
        <p:spPr/>
        <p:txBody>
          <a:bodyPr/>
          <a:lstStyle/>
          <a:p>
            <a:endParaRPr lang="en-US">
              <a:solidFill>
                <a:srgbClr val="9C4636">
                  <a:tint val="75000"/>
                </a:srgbClr>
              </a:solidFill>
            </a:endParaRPr>
          </a:p>
        </p:txBody>
      </p:sp>
      <p:sp>
        <p:nvSpPr>
          <p:cNvPr id="6" name="Slide Number Placeholder 5"/>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411151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6" name="Footer Placeholder 5"/>
          <p:cNvSpPr>
            <a:spLocks noGrp="1"/>
          </p:cNvSpPr>
          <p:nvPr>
            <p:ph type="ftr" sz="quarter" idx="11"/>
          </p:nvPr>
        </p:nvSpPr>
        <p:spPr/>
        <p:txBody>
          <a:bodyPr/>
          <a:lstStyle/>
          <a:p>
            <a:endParaRPr lang="en-US">
              <a:solidFill>
                <a:srgbClr val="9C4636">
                  <a:tint val="75000"/>
                </a:srgbClr>
              </a:solidFill>
            </a:endParaRPr>
          </a:p>
        </p:txBody>
      </p:sp>
      <p:sp>
        <p:nvSpPr>
          <p:cNvPr id="7" name="Slide Number Placeholder 6"/>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93916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8" name="Footer Placeholder 7"/>
          <p:cNvSpPr>
            <a:spLocks noGrp="1"/>
          </p:cNvSpPr>
          <p:nvPr>
            <p:ph type="ftr" sz="quarter" idx="11"/>
          </p:nvPr>
        </p:nvSpPr>
        <p:spPr/>
        <p:txBody>
          <a:bodyPr/>
          <a:lstStyle/>
          <a:p>
            <a:endParaRPr lang="en-US">
              <a:solidFill>
                <a:srgbClr val="9C4636">
                  <a:tint val="75000"/>
                </a:srgbClr>
              </a:solidFill>
            </a:endParaRPr>
          </a:p>
        </p:txBody>
      </p:sp>
      <p:sp>
        <p:nvSpPr>
          <p:cNvPr id="9" name="Slide Number Placeholder 8"/>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1946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4" name="Footer Placeholder 3"/>
          <p:cNvSpPr>
            <a:spLocks noGrp="1"/>
          </p:cNvSpPr>
          <p:nvPr>
            <p:ph type="ftr" sz="quarter" idx="11"/>
          </p:nvPr>
        </p:nvSpPr>
        <p:spPr/>
        <p:txBody>
          <a:bodyPr/>
          <a:lstStyle/>
          <a:p>
            <a:endParaRPr lang="en-US">
              <a:solidFill>
                <a:srgbClr val="9C4636">
                  <a:tint val="75000"/>
                </a:srgbClr>
              </a:solidFill>
            </a:endParaRPr>
          </a:p>
        </p:txBody>
      </p:sp>
      <p:sp>
        <p:nvSpPr>
          <p:cNvPr id="5" name="Slide Number Placeholder 4"/>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2641737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3" name="Footer Placeholder 2"/>
          <p:cNvSpPr>
            <a:spLocks noGrp="1"/>
          </p:cNvSpPr>
          <p:nvPr>
            <p:ph type="ftr" sz="quarter" idx="11"/>
          </p:nvPr>
        </p:nvSpPr>
        <p:spPr/>
        <p:txBody>
          <a:bodyPr/>
          <a:lstStyle/>
          <a:p>
            <a:endParaRPr lang="en-US">
              <a:solidFill>
                <a:srgbClr val="9C4636">
                  <a:tint val="75000"/>
                </a:srgbClr>
              </a:solidFill>
            </a:endParaRPr>
          </a:p>
        </p:txBody>
      </p:sp>
      <p:sp>
        <p:nvSpPr>
          <p:cNvPr id="4" name="Slide Number Placeholder 3"/>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883661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6" name="Footer Placeholder 5"/>
          <p:cNvSpPr>
            <a:spLocks noGrp="1"/>
          </p:cNvSpPr>
          <p:nvPr>
            <p:ph type="ftr" sz="quarter" idx="11"/>
          </p:nvPr>
        </p:nvSpPr>
        <p:spPr/>
        <p:txBody>
          <a:bodyPr/>
          <a:lstStyle/>
          <a:p>
            <a:endParaRPr lang="en-US">
              <a:solidFill>
                <a:srgbClr val="9C4636">
                  <a:tint val="75000"/>
                </a:srgbClr>
              </a:solidFill>
            </a:endParaRPr>
          </a:p>
        </p:txBody>
      </p:sp>
      <p:sp>
        <p:nvSpPr>
          <p:cNvPr id="7" name="Slide Number Placeholder 6"/>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1555474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6" name="Footer Placeholder 5"/>
          <p:cNvSpPr>
            <a:spLocks noGrp="1"/>
          </p:cNvSpPr>
          <p:nvPr>
            <p:ph type="ftr" sz="quarter" idx="11"/>
          </p:nvPr>
        </p:nvSpPr>
        <p:spPr/>
        <p:txBody>
          <a:bodyPr/>
          <a:lstStyle/>
          <a:p>
            <a:endParaRPr lang="en-US">
              <a:solidFill>
                <a:srgbClr val="9C4636">
                  <a:tint val="75000"/>
                </a:srgbClr>
              </a:solidFill>
            </a:endParaRPr>
          </a:p>
        </p:txBody>
      </p:sp>
      <p:sp>
        <p:nvSpPr>
          <p:cNvPr id="7" name="Slide Number Placeholder 6"/>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4279733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8C36B-9DEC-C249-8FA9-CBAF049C2C13}" type="datetimeFigureOut">
              <a:rPr lang="en-US" smtClean="0">
                <a:solidFill>
                  <a:srgbClr val="9C4636">
                    <a:tint val="75000"/>
                  </a:srgbClr>
                </a:solidFill>
              </a:rPr>
              <a:pPr/>
              <a:t>10/29/2018</a:t>
            </a:fld>
            <a:endParaRPr lang="en-US">
              <a:solidFill>
                <a:srgbClr val="9C4636">
                  <a:tint val="75000"/>
                </a:srgbClr>
              </a:solidFill>
            </a:endParaRPr>
          </a:p>
        </p:txBody>
      </p:sp>
      <p:sp>
        <p:nvSpPr>
          <p:cNvPr id="5" name="Footer Placeholder 4"/>
          <p:cNvSpPr>
            <a:spLocks noGrp="1"/>
          </p:cNvSpPr>
          <p:nvPr>
            <p:ph type="ftr" sz="quarter" idx="11"/>
          </p:nvPr>
        </p:nvSpPr>
        <p:spPr/>
        <p:txBody>
          <a:bodyPr/>
          <a:lstStyle/>
          <a:p>
            <a:endParaRPr lang="en-US">
              <a:solidFill>
                <a:srgbClr val="9C4636">
                  <a:tint val="75000"/>
                </a:srgbClr>
              </a:solidFill>
            </a:endParaRPr>
          </a:p>
        </p:txBody>
      </p:sp>
      <p:sp>
        <p:nvSpPr>
          <p:cNvPr id="6" name="Slide Number Placeholder 5"/>
          <p:cNvSpPr>
            <a:spLocks noGrp="1"/>
          </p:cNvSpPr>
          <p:nvPr>
            <p:ph type="sldNum" sz="quarter" idx="12"/>
          </p:nvPr>
        </p:nvSpPr>
        <p:spPr/>
        <p:txBody>
          <a:bodyPr/>
          <a:lstStyle/>
          <a:p>
            <a:fld id="{3EA74849-DAE2-2C4E-8A30-A8C3411AC971}" type="slidenum">
              <a:rPr lang="en-US" smtClean="0">
                <a:solidFill>
                  <a:srgbClr val="9C4636">
                    <a:tint val="75000"/>
                  </a:srgbClr>
                </a:solidFill>
              </a:rPr>
              <a:pPr/>
              <a:t>‹#›</a:t>
            </a:fld>
            <a:endParaRPr lang="en-US">
              <a:solidFill>
                <a:srgbClr val="9C4636">
                  <a:tint val="75000"/>
                </a:srgbClr>
              </a:solidFill>
            </a:endParaRPr>
          </a:p>
        </p:txBody>
      </p:sp>
    </p:spTree>
    <p:extLst>
      <p:ext uri="{BB962C8B-B14F-4D97-AF65-F5344CB8AC3E}">
        <p14:creationId xmlns:p14="http://schemas.microsoft.com/office/powerpoint/2010/main" val="344097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274848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407249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304451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307278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170501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384493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F2134-2A64-46FD-803C-5FE6EA9E9BF7}" type="datetimeFigureOut">
              <a:rPr lang="en-US" smtClean="0"/>
              <a:t>10/29/2018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28BCB1-479C-4A25-8E56-3F840ECF8E8F}" type="slidenum">
              <a:rPr lang="en-US" smtClean="0"/>
              <a:t>‹#›</a:t>
            </a:fld>
            <a:endParaRPr lang="en-US" dirty="0"/>
          </a:p>
        </p:txBody>
      </p:sp>
    </p:spTree>
    <p:extLst>
      <p:ext uri="{BB962C8B-B14F-4D97-AF65-F5344CB8AC3E}">
        <p14:creationId xmlns:p14="http://schemas.microsoft.com/office/powerpoint/2010/main" val="135390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F2134-2A64-46FD-803C-5FE6EA9E9BF7}" type="datetimeFigureOut">
              <a:rPr lang="en-US" smtClean="0"/>
              <a:t>10/29/2018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8BCB1-479C-4A25-8E56-3F840ECF8E8F}" type="slidenum">
              <a:rPr lang="en-US" smtClean="0"/>
              <a:t>‹#›</a:t>
            </a:fld>
            <a:endParaRPr lang="en-US" dirty="0"/>
          </a:p>
        </p:txBody>
      </p:sp>
    </p:spTree>
    <p:extLst>
      <p:ext uri="{BB962C8B-B14F-4D97-AF65-F5344CB8AC3E}">
        <p14:creationId xmlns:p14="http://schemas.microsoft.com/office/powerpoint/2010/main" val="3106189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3389" y="1937099"/>
            <a:ext cx="5939321" cy="422680"/>
          </a:xfrm>
          <a:prstGeom prst="rect">
            <a:avLst/>
          </a:prstGeom>
        </p:spPr>
        <p:txBody>
          <a:bodyPr vert="horz" lIns="91440" tIns="45720" rIns="91440" bIns="45720" rtlCol="0" anchor="ctr">
            <a:normAutofit/>
          </a:bodyPr>
          <a:lstStyle/>
          <a:p>
            <a:r>
              <a:rPr lang="en-US" sz="2400" dirty="0" smtClean="0">
                <a:solidFill>
                  <a:schemeClr val="accent6">
                    <a:lumMod val="50000"/>
                  </a:schemeClr>
                </a:solidFill>
                <a:latin typeface="Arial"/>
                <a:cs typeface="Arial"/>
              </a:rPr>
              <a:t>Headline here</a:t>
            </a:r>
            <a:endParaRPr lang="en-US" sz="2400" dirty="0">
              <a:solidFill>
                <a:schemeClr val="accent6">
                  <a:lumMod val="50000"/>
                </a:schemeClr>
              </a:solidFill>
              <a:latin typeface="Arial"/>
              <a:cs typeface="Arial"/>
            </a:endParaRPr>
          </a:p>
        </p:txBody>
      </p:sp>
      <p:sp>
        <p:nvSpPr>
          <p:cNvPr id="3" name="Text Placeholder 2"/>
          <p:cNvSpPr>
            <a:spLocks noGrp="1"/>
          </p:cNvSpPr>
          <p:nvPr>
            <p:ph type="body" idx="1"/>
          </p:nvPr>
        </p:nvSpPr>
        <p:spPr>
          <a:xfrm>
            <a:off x="1693390" y="2359779"/>
            <a:ext cx="5939321" cy="3891181"/>
          </a:xfrm>
          <a:prstGeom prst="rect">
            <a:avLst/>
          </a:prstGeom>
        </p:spPr>
        <p:txBody>
          <a:bodyPr vert="horz" lIns="91440" tIns="45720" rIns="91440" bIns="45720" rtlCol="0">
            <a:normAutofit/>
          </a:bodyPr>
          <a:lstStyle/>
          <a:p>
            <a:pPr algn="l"/>
            <a:r>
              <a:rPr lang="da-DK" sz="1600" dirty="0" err="1" smtClean="0">
                <a:latin typeface="Arial"/>
                <a:cs typeface="Arial"/>
              </a:rPr>
              <a:t>Lorem</a:t>
            </a:r>
            <a:r>
              <a:rPr lang="da-DK" sz="1600" dirty="0" smtClean="0">
                <a:latin typeface="Arial"/>
                <a:cs typeface="Arial"/>
              </a:rPr>
              <a:t> </a:t>
            </a:r>
            <a:r>
              <a:rPr lang="da-DK" sz="1600" dirty="0" err="1" smtClean="0">
                <a:latin typeface="Arial"/>
                <a:cs typeface="Arial"/>
              </a:rPr>
              <a:t>ipsum</a:t>
            </a:r>
            <a:r>
              <a:rPr lang="da-DK" sz="1600" dirty="0" smtClean="0">
                <a:latin typeface="Arial"/>
                <a:cs typeface="Arial"/>
              </a:rPr>
              <a:t> </a:t>
            </a:r>
            <a:r>
              <a:rPr lang="da-DK" sz="1600" dirty="0" err="1" smtClean="0">
                <a:latin typeface="Arial"/>
                <a:cs typeface="Arial"/>
              </a:rPr>
              <a:t>dolor</a:t>
            </a:r>
            <a:r>
              <a:rPr lang="da-DK" sz="1600" dirty="0" smtClean="0">
                <a:latin typeface="Arial"/>
                <a:cs typeface="Arial"/>
              </a:rPr>
              <a:t> sit </a:t>
            </a:r>
            <a:r>
              <a:rPr lang="da-DK" sz="1600" dirty="0" err="1" smtClean="0">
                <a:latin typeface="Arial"/>
                <a:cs typeface="Arial"/>
              </a:rPr>
              <a:t>amet</a:t>
            </a:r>
            <a:r>
              <a:rPr lang="da-DK" sz="1600" dirty="0" smtClean="0">
                <a:latin typeface="Arial"/>
                <a:cs typeface="Arial"/>
              </a:rPr>
              <a:t>, </a:t>
            </a:r>
            <a:r>
              <a:rPr lang="da-DK" sz="1600" dirty="0" err="1" smtClean="0">
                <a:latin typeface="Arial"/>
                <a:cs typeface="Arial"/>
              </a:rPr>
              <a:t>consectetur</a:t>
            </a:r>
            <a:r>
              <a:rPr lang="da-DK" sz="1600" dirty="0" smtClean="0">
                <a:latin typeface="Arial"/>
                <a:cs typeface="Arial"/>
              </a:rPr>
              <a:t> </a:t>
            </a:r>
            <a:r>
              <a:rPr lang="da-DK" sz="1600" dirty="0" err="1" smtClean="0">
                <a:latin typeface="Arial"/>
                <a:cs typeface="Arial"/>
              </a:rPr>
              <a:t>adipiscing</a:t>
            </a:r>
            <a:r>
              <a:rPr lang="da-DK" sz="1600" dirty="0" smtClean="0">
                <a:latin typeface="Arial"/>
                <a:cs typeface="Arial"/>
              </a:rPr>
              <a:t> </a:t>
            </a:r>
            <a:r>
              <a:rPr lang="da-DK" sz="1600" dirty="0" err="1" smtClean="0">
                <a:latin typeface="Arial"/>
                <a:cs typeface="Arial"/>
              </a:rPr>
              <a:t>elit</a:t>
            </a:r>
            <a:r>
              <a:rPr lang="da-DK" sz="1600" dirty="0" smtClean="0">
                <a:latin typeface="Arial"/>
                <a:cs typeface="Arial"/>
              </a:rPr>
              <a:t>. Vivamus </a:t>
            </a:r>
            <a:r>
              <a:rPr lang="da-DK" sz="1600" dirty="0" err="1" smtClean="0">
                <a:latin typeface="Arial"/>
                <a:cs typeface="Arial"/>
              </a:rPr>
              <a:t>sollicitudin</a:t>
            </a:r>
            <a:r>
              <a:rPr lang="da-DK" sz="1600" dirty="0" smtClean="0">
                <a:latin typeface="Arial"/>
                <a:cs typeface="Arial"/>
              </a:rPr>
              <a:t> </a:t>
            </a:r>
            <a:r>
              <a:rPr lang="da-DK" sz="1600" dirty="0" err="1" smtClean="0">
                <a:latin typeface="Arial"/>
                <a:cs typeface="Arial"/>
              </a:rPr>
              <a:t>nec</a:t>
            </a:r>
            <a:r>
              <a:rPr lang="da-DK" sz="1600" dirty="0" smtClean="0">
                <a:latin typeface="Arial"/>
                <a:cs typeface="Arial"/>
              </a:rPr>
              <a:t> </a:t>
            </a:r>
            <a:r>
              <a:rPr lang="da-DK" sz="1600" dirty="0" err="1" smtClean="0">
                <a:latin typeface="Arial"/>
                <a:cs typeface="Arial"/>
              </a:rPr>
              <a:t>metus</a:t>
            </a:r>
            <a:r>
              <a:rPr lang="da-DK" sz="1600" dirty="0" smtClean="0">
                <a:latin typeface="Arial"/>
                <a:cs typeface="Arial"/>
              </a:rPr>
              <a:t> </a:t>
            </a:r>
            <a:r>
              <a:rPr lang="da-DK" sz="1600" dirty="0" err="1" smtClean="0">
                <a:latin typeface="Arial"/>
                <a:cs typeface="Arial"/>
              </a:rPr>
              <a:t>nec</a:t>
            </a:r>
            <a:r>
              <a:rPr lang="da-DK" sz="1600" dirty="0" smtClean="0">
                <a:latin typeface="Arial"/>
                <a:cs typeface="Arial"/>
              </a:rPr>
              <a:t> </a:t>
            </a:r>
            <a:r>
              <a:rPr lang="da-DK" sz="1600" dirty="0" err="1" smtClean="0">
                <a:latin typeface="Arial"/>
                <a:cs typeface="Arial"/>
              </a:rPr>
              <a:t>egestas</a:t>
            </a:r>
            <a:r>
              <a:rPr lang="da-DK" sz="1600" dirty="0" smtClean="0">
                <a:latin typeface="Arial"/>
                <a:cs typeface="Arial"/>
              </a:rPr>
              <a:t>. </a:t>
            </a:r>
            <a:r>
              <a:rPr lang="da-DK" sz="1600" dirty="0" err="1" smtClean="0">
                <a:latin typeface="Arial"/>
                <a:cs typeface="Arial"/>
              </a:rPr>
              <a:t>Sed</a:t>
            </a:r>
            <a:r>
              <a:rPr lang="da-DK" sz="1600" dirty="0" smtClean="0">
                <a:latin typeface="Arial"/>
                <a:cs typeface="Arial"/>
              </a:rPr>
              <a:t> eget mi id </a:t>
            </a:r>
            <a:r>
              <a:rPr lang="da-DK" sz="1600" dirty="0" err="1" smtClean="0">
                <a:latin typeface="Arial"/>
                <a:cs typeface="Arial"/>
              </a:rPr>
              <a:t>ipsum</a:t>
            </a:r>
            <a:r>
              <a:rPr lang="da-DK" sz="1600" dirty="0" smtClean="0">
                <a:latin typeface="Arial"/>
                <a:cs typeface="Arial"/>
              </a:rPr>
              <a:t> </a:t>
            </a:r>
            <a:r>
              <a:rPr lang="da-DK" sz="1600" dirty="0" err="1" smtClean="0">
                <a:latin typeface="Arial"/>
                <a:cs typeface="Arial"/>
              </a:rPr>
              <a:t>egestas</a:t>
            </a:r>
            <a:r>
              <a:rPr lang="da-DK" sz="1600" dirty="0" smtClean="0">
                <a:latin typeface="Arial"/>
                <a:cs typeface="Arial"/>
              </a:rPr>
              <a:t> </a:t>
            </a:r>
            <a:r>
              <a:rPr lang="da-DK" sz="1600" dirty="0" err="1" smtClean="0">
                <a:latin typeface="Arial"/>
                <a:cs typeface="Arial"/>
              </a:rPr>
              <a:t>eleifend</a:t>
            </a:r>
            <a:r>
              <a:rPr lang="da-DK" sz="1600" dirty="0" smtClean="0">
                <a:latin typeface="Arial"/>
                <a:cs typeface="Arial"/>
              </a:rPr>
              <a:t> eget id </a:t>
            </a:r>
            <a:r>
              <a:rPr lang="da-DK" sz="1600" dirty="0" err="1" smtClean="0">
                <a:latin typeface="Arial"/>
                <a:cs typeface="Arial"/>
              </a:rPr>
              <a:t>est</a:t>
            </a:r>
            <a:r>
              <a:rPr lang="da-DK" sz="1600" dirty="0" smtClean="0">
                <a:latin typeface="Arial"/>
                <a:cs typeface="Arial"/>
              </a:rPr>
              <a:t>. </a:t>
            </a:r>
            <a:r>
              <a:rPr lang="da-DK" sz="1600" dirty="0" err="1" smtClean="0">
                <a:latin typeface="Arial"/>
                <a:cs typeface="Arial"/>
              </a:rPr>
              <a:t>Maecenas</a:t>
            </a:r>
            <a:r>
              <a:rPr lang="da-DK" sz="1600" dirty="0" smtClean="0">
                <a:latin typeface="Arial"/>
                <a:cs typeface="Arial"/>
              </a:rPr>
              <a:t> </a:t>
            </a:r>
            <a:r>
              <a:rPr lang="da-DK" sz="1600" dirty="0" err="1" smtClean="0">
                <a:latin typeface="Arial"/>
                <a:cs typeface="Arial"/>
              </a:rPr>
              <a:t>nec</a:t>
            </a:r>
            <a:r>
              <a:rPr lang="da-DK" sz="1600" dirty="0" smtClean="0">
                <a:latin typeface="Arial"/>
                <a:cs typeface="Arial"/>
              </a:rPr>
              <a:t> </a:t>
            </a:r>
            <a:r>
              <a:rPr lang="da-DK" sz="1600" dirty="0" err="1" smtClean="0">
                <a:latin typeface="Arial"/>
                <a:cs typeface="Arial"/>
              </a:rPr>
              <a:t>arcu</a:t>
            </a:r>
            <a:r>
              <a:rPr lang="da-DK" sz="1600" dirty="0" smtClean="0">
                <a:latin typeface="Arial"/>
                <a:cs typeface="Arial"/>
              </a:rPr>
              <a:t> </a:t>
            </a:r>
            <a:r>
              <a:rPr lang="da-DK" sz="1600" dirty="0" err="1" smtClean="0">
                <a:latin typeface="Arial"/>
                <a:cs typeface="Arial"/>
              </a:rPr>
              <a:t>ornare</a:t>
            </a:r>
            <a:r>
              <a:rPr lang="da-DK" sz="1600" dirty="0" smtClean="0">
                <a:latin typeface="Arial"/>
                <a:cs typeface="Arial"/>
              </a:rPr>
              <a:t>, </a:t>
            </a:r>
            <a:r>
              <a:rPr lang="da-DK" sz="1600" dirty="0" err="1" smtClean="0">
                <a:latin typeface="Arial"/>
                <a:cs typeface="Arial"/>
              </a:rPr>
              <a:t>eleifend</a:t>
            </a:r>
            <a:r>
              <a:rPr lang="da-DK" sz="1600" dirty="0" smtClean="0">
                <a:latin typeface="Arial"/>
                <a:cs typeface="Arial"/>
              </a:rPr>
              <a:t> </a:t>
            </a:r>
            <a:r>
              <a:rPr lang="da-DK" sz="1600" dirty="0" err="1" smtClean="0">
                <a:latin typeface="Arial"/>
                <a:cs typeface="Arial"/>
              </a:rPr>
              <a:t>risus</a:t>
            </a:r>
            <a:r>
              <a:rPr lang="da-DK" sz="1600" dirty="0" smtClean="0">
                <a:latin typeface="Arial"/>
                <a:cs typeface="Arial"/>
              </a:rPr>
              <a:t> id, </a:t>
            </a:r>
            <a:r>
              <a:rPr lang="da-DK" sz="1600" dirty="0" err="1" smtClean="0">
                <a:latin typeface="Arial"/>
                <a:cs typeface="Arial"/>
              </a:rPr>
              <a:t>sagittis</a:t>
            </a:r>
            <a:r>
              <a:rPr lang="da-DK" sz="1600" dirty="0" smtClean="0">
                <a:latin typeface="Arial"/>
                <a:cs typeface="Arial"/>
              </a:rPr>
              <a:t>.</a:t>
            </a:r>
          </a:p>
          <a:p>
            <a:pPr algn="l"/>
            <a:endParaRPr lang="da-DK" sz="1600" dirty="0" smtClean="0">
              <a:latin typeface="Arial"/>
              <a:cs typeface="Arial"/>
            </a:endParaRPr>
          </a:p>
          <a:p>
            <a:pPr algn="l"/>
            <a:r>
              <a:rPr lang="da-DK" sz="1600" dirty="0" smtClean="0">
                <a:latin typeface="Arial"/>
                <a:cs typeface="Arial"/>
              </a:rPr>
              <a:t>•  </a:t>
            </a:r>
            <a:r>
              <a:rPr lang="da-DK" sz="1600" dirty="0" err="1" smtClean="0">
                <a:latin typeface="Arial"/>
                <a:cs typeface="Arial"/>
              </a:rPr>
              <a:t>Nullam</a:t>
            </a:r>
            <a:r>
              <a:rPr lang="da-DK" sz="1600" dirty="0" smtClean="0">
                <a:latin typeface="Arial"/>
                <a:cs typeface="Arial"/>
              </a:rPr>
              <a:t> vel </a:t>
            </a:r>
            <a:r>
              <a:rPr lang="da-DK" sz="1600" dirty="0" err="1" smtClean="0">
                <a:latin typeface="Arial"/>
                <a:cs typeface="Arial"/>
              </a:rPr>
              <a:t>orci</a:t>
            </a:r>
            <a:r>
              <a:rPr lang="da-DK" sz="1600" dirty="0" smtClean="0">
                <a:latin typeface="Arial"/>
                <a:cs typeface="Arial"/>
              </a:rPr>
              <a:t> eget </a:t>
            </a:r>
            <a:r>
              <a:rPr lang="da-DK" sz="1600" dirty="0" err="1" smtClean="0">
                <a:latin typeface="Arial"/>
                <a:cs typeface="Arial"/>
              </a:rPr>
              <a:t>ante</a:t>
            </a:r>
            <a:r>
              <a:rPr lang="da-DK" sz="1600" dirty="0" smtClean="0">
                <a:latin typeface="Arial"/>
                <a:cs typeface="Arial"/>
              </a:rPr>
              <a:t> </a:t>
            </a:r>
            <a:r>
              <a:rPr lang="da-DK" sz="1600" dirty="0" err="1" smtClean="0">
                <a:latin typeface="Arial"/>
                <a:cs typeface="Arial"/>
              </a:rPr>
              <a:t>efficitur</a:t>
            </a:r>
            <a:r>
              <a:rPr lang="da-DK" sz="1600" dirty="0" smtClean="0">
                <a:latin typeface="Arial"/>
                <a:cs typeface="Arial"/>
              </a:rPr>
              <a:t> </a:t>
            </a:r>
          </a:p>
          <a:p>
            <a:pPr algn="l"/>
            <a:r>
              <a:rPr lang="da-DK" sz="1600" dirty="0" smtClean="0">
                <a:latin typeface="Arial"/>
                <a:cs typeface="Arial"/>
              </a:rPr>
              <a:t>•  </a:t>
            </a:r>
            <a:r>
              <a:rPr lang="da-DK" sz="1600" dirty="0" err="1" smtClean="0">
                <a:latin typeface="Arial"/>
                <a:cs typeface="Arial"/>
              </a:rPr>
              <a:t>Taccumsan</a:t>
            </a:r>
            <a:r>
              <a:rPr lang="da-DK" sz="1600" dirty="0" smtClean="0">
                <a:latin typeface="Arial"/>
                <a:cs typeface="Arial"/>
              </a:rPr>
              <a:t> non </a:t>
            </a:r>
            <a:r>
              <a:rPr lang="da-DK" sz="1600" dirty="0" err="1" smtClean="0">
                <a:latin typeface="Arial"/>
                <a:cs typeface="Arial"/>
              </a:rPr>
              <a:t>aliquet</a:t>
            </a:r>
            <a:r>
              <a:rPr lang="da-DK" sz="1600" dirty="0" smtClean="0">
                <a:latin typeface="Arial"/>
                <a:cs typeface="Arial"/>
              </a:rPr>
              <a:t> </a:t>
            </a:r>
            <a:r>
              <a:rPr lang="da-DK" sz="1600" dirty="0" err="1" smtClean="0">
                <a:latin typeface="Arial"/>
                <a:cs typeface="Arial"/>
              </a:rPr>
              <a:t>nisi</a:t>
            </a:r>
            <a:r>
              <a:rPr lang="da-DK" sz="1600" dirty="0" smtClean="0">
                <a:latin typeface="Arial"/>
                <a:cs typeface="Arial"/>
              </a:rPr>
              <a:t>. </a:t>
            </a:r>
          </a:p>
          <a:p>
            <a:pPr algn="l"/>
            <a:r>
              <a:rPr lang="da-DK" sz="1600" dirty="0" smtClean="0">
                <a:latin typeface="Arial"/>
                <a:cs typeface="Arial"/>
              </a:rPr>
              <a:t>•  </a:t>
            </a:r>
            <a:r>
              <a:rPr lang="da-DK" sz="1600" dirty="0" err="1" smtClean="0">
                <a:latin typeface="Arial"/>
                <a:cs typeface="Arial"/>
              </a:rPr>
              <a:t>Nullam</a:t>
            </a:r>
            <a:r>
              <a:rPr lang="da-DK" sz="1600" dirty="0" smtClean="0">
                <a:latin typeface="Arial"/>
                <a:cs typeface="Arial"/>
              </a:rPr>
              <a:t> </a:t>
            </a:r>
            <a:r>
              <a:rPr lang="da-DK" sz="1600" dirty="0" err="1" smtClean="0">
                <a:latin typeface="Arial"/>
                <a:cs typeface="Arial"/>
              </a:rPr>
              <a:t>consectetur</a:t>
            </a:r>
            <a:r>
              <a:rPr lang="da-DK" sz="1600" dirty="0" smtClean="0">
                <a:latin typeface="Arial"/>
                <a:cs typeface="Arial"/>
              </a:rPr>
              <a:t> </a:t>
            </a:r>
            <a:r>
              <a:rPr lang="da-DK" sz="1600" dirty="0" err="1" smtClean="0">
                <a:latin typeface="Arial"/>
                <a:cs typeface="Arial"/>
              </a:rPr>
              <a:t>diam</a:t>
            </a:r>
            <a:r>
              <a:rPr lang="da-DK" sz="1600" dirty="0" smtClean="0">
                <a:latin typeface="Arial"/>
                <a:cs typeface="Arial"/>
              </a:rPr>
              <a:t> in </a:t>
            </a:r>
            <a:r>
              <a:rPr lang="da-DK" sz="1600" dirty="0" err="1" smtClean="0">
                <a:latin typeface="Arial"/>
                <a:cs typeface="Arial"/>
              </a:rPr>
              <a:t>convallis</a:t>
            </a:r>
            <a:r>
              <a:rPr lang="da-DK" sz="1600" dirty="0" smtClean="0">
                <a:latin typeface="Arial"/>
                <a:cs typeface="Arial"/>
              </a:rPr>
              <a:t>.</a:t>
            </a:r>
          </a:p>
          <a:p>
            <a:pPr algn="l"/>
            <a:r>
              <a:rPr lang="da-DK" sz="1600" dirty="0" smtClean="0">
                <a:latin typeface="Arial"/>
                <a:cs typeface="Arial"/>
              </a:rPr>
              <a:t>•  </a:t>
            </a:r>
            <a:r>
              <a:rPr lang="da-DK" sz="1600" dirty="0" err="1" smtClean="0">
                <a:latin typeface="Arial"/>
                <a:cs typeface="Arial"/>
              </a:rPr>
              <a:t>Molestie</a:t>
            </a:r>
            <a:r>
              <a:rPr lang="da-DK" sz="1600" dirty="0" smtClean="0">
                <a:latin typeface="Arial"/>
                <a:cs typeface="Arial"/>
              </a:rPr>
              <a:t> </a:t>
            </a:r>
            <a:r>
              <a:rPr lang="da-DK" sz="1600" dirty="0" err="1" smtClean="0">
                <a:latin typeface="Arial"/>
                <a:cs typeface="Arial"/>
              </a:rPr>
              <a:t>tiam</a:t>
            </a:r>
            <a:r>
              <a:rPr lang="da-DK" sz="1600" dirty="0" smtClean="0">
                <a:latin typeface="Arial"/>
                <a:cs typeface="Arial"/>
              </a:rPr>
              <a:t> eget </a:t>
            </a:r>
            <a:r>
              <a:rPr lang="da-DK" sz="1600" dirty="0" err="1" smtClean="0">
                <a:latin typeface="Arial"/>
                <a:cs typeface="Arial"/>
              </a:rPr>
              <a:t>semper</a:t>
            </a:r>
            <a:r>
              <a:rPr lang="da-DK" sz="1600" dirty="0" smtClean="0">
                <a:latin typeface="Arial"/>
                <a:cs typeface="Arial"/>
              </a:rPr>
              <a:t> </a:t>
            </a:r>
            <a:r>
              <a:rPr lang="da-DK" sz="1600" dirty="0" err="1" smtClean="0">
                <a:latin typeface="Arial"/>
                <a:cs typeface="Arial"/>
              </a:rPr>
              <a:t>sem</a:t>
            </a:r>
            <a:r>
              <a:rPr lang="da-DK" sz="1600" dirty="0" smtClean="0">
                <a:latin typeface="Arial"/>
                <a:cs typeface="Arial"/>
              </a:rPr>
              <a:t> et </a:t>
            </a:r>
            <a:r>
              <a:rPr lang="da-DK" sz="1600" dirty="0" err="1" smtClean="0">
                <a:latin typeface="Arial"/>
                <a:cs typeface="Arial"/>
              </a:rPr>
              <a:t>feugiat</a:t>
            </a:r>
            <a:r>
              <a:rPr lang="da-DK" sz="1600" dirty="0" smtClean="0">
                <a:latin typeface="Arial"/>
                <a:cs typeface="Arial"/>
              </a:rPr>
              <a:t>. </a:t>
            </a:r>
            <a:endParaRPr lang="en-US" sz="1600" dirty="0" smtClean="0">
              <a:latin typeface="Arial"/>
              <a:cs typeface="Arial"/>
            </a:endParaRPr>
          </a:p>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6F8C36B-9DEC-C249-8FA9-CBAF049C2C13}" type="datetimeFigureOut">
              <a:rPr lang="en-US" smtClean="0">
                <a:solidFill>
                  <a:srgbClr val="9C4636">
                    <a:tint val="75000"/>
                  </a:srgbClr>
                </a:solidFill>
              </a:rPr>
              <a:pPr defTabSz="457200"/>
              <a:t>10/29/2018</a:t>
            </a:fld>
            <a:endParaRPr lang="en-US">
              <a:solidFill>
                <a:srgbClr val="9C463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9C463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74849-DAE2-2C4E-8A30-A8C3411AC971}" type="slidenum">
              <a:rPr lang="en-US" smtClean="0">
                <a:solidFill>
                  <a:srgbClr val="9C4636">
                    <a:tint val="75000"/>
                  </a:srgbClr>
                </a:solidFill>
              </a:rPr>
              <a:pPr defTabSz="457200"/>
              <a:t>‹#›</a:t>
            </a:fld>
            <a:endParaRPr lang="en-US">
              <a:solidFill>
                <a:srgbClr val="9C4636">
                  <a:tint val="75000"/>
                </a:srgbClr>
              </a:solidFill>
            </a:endParaRPr>
          </a:p>
        </p:txBody>
      </p:sp>
    </p:spTree>
    <p:extLst>
      <p:ext uri="{BB962C8B-B14F-4D97-AF65-F5344CB8AC3E}">
        <p14:creationId xmlns:p14="http://schemas.microsoft.com/office/powerpoint/2010/main" val="16472336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8A8A8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743200"/>
            <a:ext cx="7732058" cy="1940861"/>
          </a:xfrm>
        </p:spPr>
        <p:txBody>
          <a:bodyPr>
            <a:normAutofit/>
          </a:bodyPr>
          <a:lstStyle/>
          <a:p>
            <a:pPr lvl="0">
              <a:spcBef>
                <a:spcPts val="0"/>
              </a:spcBef>
            </a:pPr>
            <a:endParaRPr lang="en-US" sz="3600" b="1" dirty="0" smtClean="0">
              <a:solidFill>
                <a:srgbClr val="9C4636"/>
              </a:solidFill>
              <a:latin typeface="Arial"/>
            </a:endParaRPr>
          </a:p>
          <a:p>
            <a:pPr lvl="0">
              <a:spcBef>
                <a:spcPts val="0"/>
              </a:spcBef>
            </a:pPr>
            <a:r>
              <a:rPr lang="en-US" sz="3600" b="1" dirty="0" smtClean="0">
                <a:solidFill>
                  <a:srgbClr val="9C4636"/>
                </a:solidFill>
                <a:latin typeface="Arial"/>
              </a:rPr>
              <a:t>Walk Me Through</a:t>
            </a:r>
          </a:p>
          <a:p>
            <a:pPr lvl="0">
              <a:spcBef>
                <a:spcPts val="0"/>
              </a:spcBef>
            </a:pPr>
            <a:r>
              <a:rPr lang="en-US" sz="3600" b="1" dirty="0" smtClean="0">
                <a:solidFill>
                  <a:srgbClr val="9C4636"/>
                </a:solidFill>
                <a:latin typeface="Arial"/>
              </a:rPr>
              <a:t>Non-Competes</a:t>
            </a:r>
            <a:endParaRPr lang="en-US" sz="3600" b="1" dirty="0">
              <a:solidFill>
                <a:srgbClr val="9C4636"/>
              </a:solidFill>
              <a:latin typeface="Arial"/>
            </a:endParaRPr>
          </a:p>
          <a:p>
            <a:endParaRPr lang="en-US" sz="3600" b="1" dirty="0" smtClean="0">
              <a:solidFill>
                <a:schemeClr val="bg2">
                  <a:lumMod val="10000"/>
                </a:schemeClr>
              </a:solidFill>
            </a:endParaRPr>
          </a:p>
          <a:p>
            <a:pPr>
              <a:spcBef>
                <a:spcPts val="0"/>
              </a:spcBef>
            </a:pPr>
            <a:endParaRPr lang="en-US" sz="3600" b="1" dirty="0" smtClean="0">
              <a:solidFill>
                <a:schemeClr val="bg2">
                  <a:lumMod val="10000"/>
                </a:schemeClr>
              </a:solidFill>
            </a:endParaRPr>
          </a:p>
        </p:txBody>
      </p:sp>
    </p:spTree>
    <p:extLst>
      <p:ext uri="{BB962C8B-B14F-4D97-AF65-F5344CB8AC3E}">
        <p14:creationId xmlns:p14="http://schemas.microsoft.com/office/powerpoint/2010/main" val="4128010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Reasonable in Geographic Territory</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Fact Specific Depending on Business and Customers</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Best Practice:  Limit geographic scope to area where employee will actually work.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Using Non-Solicitation Provisions Instead of Geographic Restrictions</a:t>
            </a:r>
          </a:p>
        </p:txBody>
      </p:sp>
    </p:spTree>
    <p:extLst>
      <p:ext uri="{BB962C8B-B14F-4D97-AF65-F5344CB8AC3E}">
        <p14:creationId xmlns:p14="http://schemas.microsoft.com/office/powerpoint/2010/main" val="5324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Other Key Non-Compete Provisions</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Attorneys’ Fees and Expenses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TRO/Injunction &amp; Irreparable Harm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Choice of Law and Venue</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Tolling of Non-Compete Period </a:t>
            </a:r>
          </a:p>
          <a:p>
            <a:pPr marL="0" indent="0">
              <a:buNone/>
            </a:pPr>
            <a:endParaRPr lang="en-US" sz="2400" dirty="0" smtClean="0">
              <a:solidFill>
                <a:schemeClr val="tx1"/>
              </a:solidFill>
            </a:endParaRPr>
          </a:p>
        </p:txBody>
      </p:sp>
      <p:pic>
        <p:nvPicPr>
          <p:cNvPr id="4098" name="Picture 2" descr="Image result for attorneys f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406" y="4038600"/>
            <a:ext cx="376745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022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Other Key Non-Compete Provisions</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381000" y="2157718"/>
            <a:ext cx="8077200" cy="4149929"/>
          </a:xfrm>
        </p:spPr>
        <p:txBody>
          <a:bodyPr>
            <a:normAutofit/>
          </a:bodyPr>
          <a:lstStyle/>
          <a:p>
            <a:pPr marL="285750" indent="-285750">
              <a:lnSpc>
                <a:spcPct val="150000"/>
              </a:lnSpc>
              <a:buFont typeface="Arial" panose="020B0604020202020204" pitchFamily="34" charset="0"/>
              <a:buChar char="•"/>
            </a:pPr>
            <a:r>
              <a:rPr lang="en-US" sz="2400" dirty="0" smtClean="0">
                <a:solidFill>
                  <a:schemeClr val="tx1"/>
                </a:solidFill>
              </a:rPr>
              <a:t>Confidentiality Provision </a:t>
            </a:r>
          </a:p>
          <a:p>
            <a:pPr marL="285750" indent="-285750">
              <a:lnSpc>
                <a:spcPct val="150000"/>
              </a:lnSpc>
              <a:buFont typeface="Arial" panose="020B0604020202020204" pitchFamily="34" charset="0"/>
              <a:buChar char="•"/>
            </a:pPr>
            <a:r>
              <a:rPr lang="en-US" sz="2400" dirty="0" smtClean="0">
                <a:solidFill>
                  <a:schemeClr val="tx1"/>
                </a:solidFill>
              </a:rPr>
              <a:t>Inventions </a:t>
            </a:r>
          </a:p>
          <a:p>
            <a:pPr marL="285750" indent="-285750">
              <a:lnSpc>
                <a:spcPct val="150000"/>
              </a:lnSpc>
              <a:buFont typeface="Arial" panose="020B0604020202020204" pitchFamily="34" charset="0"/>
              <a:buChar char="•"/>
            </a:pPr>
            <a:r>
              <a:rPr lang="en-US" sz="2400" dirty="0" smtClean="0">
                <a:solidFill>
                  <a:schemeClr val="tx1"/>
                </a:solidFill>
              </a:rPr>
              <a:t>Return of Property</a:t>
            </a:r>
          </a:p>
          <a:p>
            <a:pPr marL="285750" indent="-285750">
              <a:lnSpc>
                <a:spcPct val="150000"/>
              </a:lnSpc>
              <a:buFont typeface="Arial" panose="020B0604020202020204" pitchFamily="34" charset="0"/>
              <a:buChar char="•"/>
            </a:pPr>
            <a:r>
              <a:rPr lang="en-US" sz="2400" dirty="0" smtClean="0">
                <a:solidFill>
                  <a:schemeClr val="tx1"/>
                </a:solidFill>
              </a:rPr>
              <a:t>Defend Trade Secrets Act Disclosure </a:t>
            </a:r>
          </a:p>
          <a:p>
            <a:pPr marL="285750" indent="-285750">
              <a:lnSpc>
                <a:spcPct val="150000"/>
              </a:lnSpc>
              <a:buFont typeface="Arial" panose="020B0604020202020204" pitchFamily="34" charset="0"/>
              <a:buChar char="•"/>
            </a:pPr>
            <a:r>
              <a:rPr lang="en-US" sz="2400" dirty="0" smtClean="0">
                <a:solidFill>
                  <a:schemeClr val="tx1"/>
                </a:solidFill>
              </a:rPr>
              <a:t>Notice to Prospective Employers/Notice to Company</a:t>
            </a:r>
          </a:p>
          <a:p>
            <a:pPr marL="285750" indent="-285750">
              <a:lnSpc>
                <a:spcPct val="150000"/>
              </a:lnSpc>
              <a:buFont typeface="Arial" panose="020B0604020202020204" pitchFamily="34" charset="0"/>
              <a:buChar char="•"/>
            </a:pPr>
            <a:r>
              <a:rPr lang="en-US" sz="2400" dirty="0" smtClean="0">
                <a:solidFill>
                  <a:schemeClr val="tx1"/>
                </a:solidFill>
              </a:rPr>
              <a:t>Assignability </a:t>
            </a:r>
          </a:p>
          <a:p>
            <a:pPr marL="0" indent="0">
              <a:buNone/>
            </a:pPr>
            <a:endParaRPr lang="en-US" sz="2400" dirty="0" smtClean="0">
              <a:solidFill>
                <a:schemeClr val="tx1"/>
              </a:solidFill>
            </a:endParaRPr>
          </a:p>
        </p:txBody>
      </p:sp>
      <p:pic>
        <p:nvPicPr>
          <p:cNvPr id="5122" name="Picture 2" descr="Image result for defend trade secrets 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3480" y="2147887"/>
            <a:ext cx="3505199" cy="175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281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517835"/>
            <a:ext cx="7732058" cy="1940861"/>
          </a:xfrm>
        </p:spPr>
        <p:txBody>
          <a:bodyPr>
            <a:normAutofit/>
          </a:bodyPr>
          <a:lstStyle/>
          <a:p>
            <a:endParaRPr lang="en-US" sz="3600" b="1" dirty="0" smtClean="0">
              <a:solidFill>
                <a:schemeClr val="bg2">
                  <a:lumMod val="10000"/>
                </a:schemeClr>
              </a:solidFill>
            </a:endParaRPr>
          </a:p>
          <a:p>
            <a:pPr lvl="0"/>
            <a:r>
              <a:rPr lang="en-US" sz="3600" b="1" dirty="0" smtClean="0">
                <a:solidFill>
                  <a:srgbClr val="9C4636"/>
                </a:solidFill>
              </a:rPr>
              <a:t>How do you enforce a non-compete?</a:t>
            </a:r>
            <a:endParaRPr lang="en-US" sz="3600" b="1" dirty="0">
              <a:solidFill>
                <a:srgbClr val="9C4636"/>
              </a:solidFill>
            </a:endParaRPr>
          </a:p>
          <a:p>
            <a:endParaRPr lang="en-US" sz="3600" b="1" dirty="0" smtClean="0">
              <a:solidFill>
                <a:schemeClr val="bg2">
                  <a:lumMod val="10000"/>
                </a:schemeClr>
              </a:solidFill>
            </a:endParaRPr>
          </a:p>
          <a:p>
            <a:pPr>
              <a:spcBef>
                <a:spcPts val="0"/>
              </a:spcBef>
            </a:pPr>
            <a:endParaRPr lang="en-US" sz="3600" b="1" dirty="0" smtClean="0">
              <a:solidFill>
                <a:schemeClr val="bg2">
                  <a:lumMod val="10000"/>
                </a:schemeClr>
              </a:solidFill>
            </a:endParaRPr>
          </a:p>
        </p:txBody>
      </p:sp>
      <p:cxnSp>
        <p:nvCxnSpPr>
          <p:cNvPr id="5" name="Straight Connector 4"/>
          <p:cNvCxnSpPr/>
          <p:nvPr/>
        </p:nvCxnSpPr>
        <p:spPr>
          <a:xfrm flipV="1">
            <a:off x="3193677" y="4469686"/>
            <a:ext cx="2796988" cy="134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63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451455" y="1752600"/>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1073972" y="2964180"/>
            <a:ext cx="6759388" cy="369332"/>
          </a:xfrm>
          <a:prstGeom prst="rect">
            <a:avLst/>
          </a:prstGeom>
          <a:noFill/>
        </p:spPr>
        <p:txBody>
          <a:bodyPr wrap="square" rtlCol="0">
            <a:spAutoFit/>
          </a:bodyPr>
          <a:lstStyle/>
          <a:p>
            <a:endParaRPr lang="en-US" dirty="0">
              <a:solidFill>
                <a:srgbClr val="002060"/>
              </a:solidFill>
            </a:endParaRPr>
          </a:p>
        </p:txBody>
      </p:sp>
      <p:sp>
        <p:nvSpPr>
          <p:cNvPr id="10" name="Content Placeholder 9"/>
          <p:cNvSpPr>
            <a:spLocks noGrp="1"/>
          </p:cNvSpPr>
          <p:nvPr>
            <p:ph sz="quarter" idx="4"/>
          </p:nvPr>
        </p:nvSpPr>
        <p:spPr>
          <a:xfrm>
            <a:off x="1073972" y="1341096"/>
            <a:ext cx="6558738" cy="5090207"/>
          </a:xfrm>
        </p:spPr>
        <p:txBody>
          <a:bodyPr/>
          <a:lstStyle/>
          <a:p>
            <a:pPr marL="0" indent="0">
              <a:buNone/>
            </a:pPr>
            <a:endParaRPr lang="en-US" sz="2000" b="1" dirty="0" smtClean="0">
              <a:solidFill>
                <a:schemeClr val="tx1"/>
              </a:solidFill>
            </a:endParaRPr>
          </a:p>
          <a:p>
            <a:pPr marL="0" indent="0">
              <a:buNone/>
            </a:pPr>
            <a:r>
              <a:rPr lang="en-US" sz="2000" b="1" dirty="0" smtClean="0">
                <a:solidFill>
                  <a:schemeClr val="tx1"/>
                </a:solidFill>
              </a:rPr>
              <a:t>Handling suspicions about employees</a:t>
            </a:r>
          </a:p>
          <a:p>
            <a:pPr marL="0" indent="0">
              <a:buNone/>
            </a:pPr>
            <a:endParaRPr lang="en-US" sz="2000" b="1" dirty="0">
              <a:solidFill>
                <a:schemeClr val="tx1"/>
              </a:solidFill>
            </a:endParaRPr>
          </a:p>
          <a:p>
            <a:pPr marL="0" indent="0">
              <a:buNone/>
            </a:pPr>
            <a:r>
              <a:rPr lang="en-US" sz="2000" b="1" dirty="0" smtClean="0">
                <a:solidFill>
                  <a:schemeClr val="tx1"/>
                </a:solidFill>
              </a:rPr>
              <a:t>Cease and Desist Communications</a:t>
            </a:r>
          </a:p>
          <a:p>
            <a:pPr marL="0" indent="0">
              <a:buNone/>
            </a:pPr>
            <a:endParaRPr lang="en-US" sz="2000" b="1" dirty="0">
              <a:solidFill>
                <a:schemeClr val="tx1"/>
              </a:solidFill>
            </a:endParaRPr>
          </a:p>
          <a:p>
            <a:pPr marL="0" indent="0">
              <a:buNone/>
            </a:pPr>
            <a:r>
              <a:rPr lang="en-US" sz="2000" b="1" dirty="0" smtClean="0">
                <a:solidFill>
                  <a:schemeClr val="tx1"/>
                </a:solidFill>
              </a:rPr>
              <a:t>Preserving Evidence / Forensic Examinations</a:t>
            </a:r>
          </a:p>
          <a:p>
            <a:pPr marL="0" indent="0">
              <a:buNone/>
            </a:pPr>
            <a:endParaRPr lang="en-US" sz="2000" b="1" dirty="0">
              <a:solidFill>
                <a:schemeClr val="tx1"/>
              </a:solidFill>
            </a:endParaRPr>
          </a:p>
          <a:p>
            <a:pPr marL="0" indent="0">
              <a:buNone/>
            </a:pPr>
            <a:r>
              <a:rPr lang="en-US" sz="2000" b="1" dirty="0" smtClean="0">
                <a:solidFill>
                  <a:schemeClr val="tx1"/>
                </a:solidFill>
              </a:rPr>
              <a:t>Temporary Restraining Orders</a:t>
            </a:r>
          </a:p>
          <a:p>
            <a:pPr marL="0" indent="0">
              <a:buNone/>
            </a:pPr>
            <a:endParaRPr lang="en-US" sz="2000" b="1" dirty="0">
              <a:solidFill>
                <a:schemeClr val="tx1"/>
              </a:solidFill>
            </a:endParaRPr>
          </a:p>
          <a:p>
            <a:pPr marL="0" indent="0">
              <a:buNone/>
            </a:pPr>
            <a:r>
              <a:rPr lang="en-US" sz="2000" b="1" dirty="0" smtClean="0">
                <a:solidFill>
                  <a:schemeClr val="tx1"/>
                </a:solidFill>
              </a:rPr>
              <a:t>Litigation</a:t>
            </a:r>
          </a:p>
          <a:p>
            <a:pPr marL="0" indent="0">
              <a:buNone/>
            </a:pPr>
            <a:endParaRPr lang="en-US" sz="2000" b="1" dirty="0">
              <a:solidFill>
                <a:schemeClr val="tx1"/>
              </a:solidFill>
            </a:endParaRPr>
          </a:p>
          <a:p>
            <a:pPr marL="0" indent="0">
              <a:buNone/>
            </a:pPr>
            <a:r>
              <a:rPr lang="en-US" sz="2000" b="1" dirty="0" smtClean="0">
                <a:solidFill>
                  <a:schemeClr val="tx1"/>
                </a:solidFill>
              </a:rPr>
              <a:t>Damages</a:t>
            </a:r>
          </a:p>
          <a:p>
            <a:pPr marL="0" indent="0">
              <a:buNone/>
            </a:pPr>
            <a:endParaRPr lang="en-US" dirty="0" smtClean="0"/>
          </a:p>
        </p:txBody>
      </p:sp>
      <p:sp>
        <p:nvSpPr>
          <p:cNvPr id="8" name="Chevron 7"/>
          <p:cNvSpPr/>
          <p:nvPr/>
        </p:nvSpPr>
        <p:spPr>
          <a:xfrm>
            <a:off x="451455" y="2514600"/>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Chevron 10"/>
          <p:cNvSpPr/>
          <p:nvPr/>
        </p:nvSpPr>
        <p:spPr>
          <a:xfrm>
            <a:off x="451455" y="3196352"/>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Chevron 11"/>
          <p:cNvSpPr/>
          <p:nvPr/>
        </p:nvSpPr>
        <p:spPr>
          <a:xfrm>
            <a:off x="473713" y="3928967"/>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a:off x="461807" y="4724400"/>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Chevron 13"/>
          <p:cNvSpPr/>
          <p:nvPr/>
        </p:nvSpPr>
        <p:spPr>
          <a:xfrm>
            <a:off x="473713" y="5376767"/>
            <a:ext cx="484632" cy="274320"/>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424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517835"/>
            <a:ext cx="7732058" cy="1940861"/>
          </a:xfrm>
        </p:spPr>
        <p:txBody>
          <a:bodyPr>
            <a:normAutofit/>
          </a:bodyPr>
          <a:lstStyle/>
          <a:p>
            <a:endParaRPr lang="en-US" sz="3600" b="1" dirty="0" smtClean="0">
              <a:solidFill>
                <a:schemeClr val="bg2">
                  <a:lumMod val="10000"/>
                </a:schemeClr>
              </a:solidFill>
            </a:endParaRPr>
          </a:p>
          <a:p>
            <a:pPr>
              <a:spcBef>
                <a:spcPts val="0"/>
              </a:spcBef>
            </a:pPr>
            <a:endParaRPr lang="en-US" sz="3200" b="1" dirty="0" smtClean="0">
              <a:solidFill>
                <a:srgbClr val="9C4636"/>
              </a:solidFill>
              <a:latin typeface="Arial"/>
              <a:ea typeface="+mj-ea"/>
              <a:cs typeface="+mj-cs"/>
            </a:endParaRPr>
          </a:p>
          <a:p>
            <a:pPr>
              <a:spcBef>
                <a:spcPts val="0"/>
              </a:spcBef>
            </a:pPr>
            <a:r>
              <a:rPr lang="en-US" sz="3200" b="1" dirty="0" smtClean="0">
                <a:solidFill>
                  <a:srgbClr val="9C4636"/>
                </a:solidFill>
                <a:latin typeface="Arial"/>
                <a:ea typeface="+mj-ea"/>
                <a:cs typeface="+mj-cs"/>
              </a:rPr>
              <a:t>Hiring </a:t>
            </a:r>
            <a:r>
              <a:rPr lang="en-US" sz="3200" b="1" dirty="0">
                <a:solidFill>
                  <a:srgbClr val="9C4636"/>
                </a:solidFill>
                <a:latin typeface="Arial"/>
                <a:ea typeface="+mj-ea"/>
                <a:cs typeface="+mj-cs"/>
              </a:rPr>
              <a:t>Someone with a Non-Compete</a:t>
            </a:r>
            <a:endParaRPr lang="en-US" sz="3200" b="1" dirty="0" smtClean="0">
              <a:solidFill>
                <a:schemeClr val="bg2">
                  <a:lumMod val="10000"/>
                </a:schemeClr>
              </a:solidFill>
            </a:endParaRPr>
          </a:p>
        </p:txBody>
      </p:sp>
      <p:cxnSp>
        <p:nvCxnSpPr>
          <p:cNvPr id="5" name="Straight Connector 4"/>
          <p:cNvCxnSpPr/>
          <p:nvPr/>
        </p:nvCxnSpPr>
        <p:spPr>
          <a:xfrm flipV="1">
            <a:off x="3193677" y="4469686"/>
            <a:ext cx="2796988" cy="134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08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2" y="2419600"/>
            <a:ext cx="7357145" cy="3544961"/>
          </a:xfrm>
        </p:spPr>
        <p:txBody>
          <a:bodyPr/>
          <a:lstStyle/>
          <a:p>
            <a:pPr marL="285750" indent="-285750">
              <a:buFont typeface="Wingdings" panose="05000000000000000000" pitchFamily="2" charset="2"/>
              <a:buChar char="ü"/>
            </a:pPr>
            <a:r>
              <a:rPr lang="en-US" dirty="0" smtClean="0">
                <a:solidFill>
                  <a:srgbClr val="000000"/>
                </a:solidFill>
              </a:rPr>
              <a:t>Is the applicant subject to a restrictive covenant?</a:t>
            </a:r>
          </a:p>
          <a:p>
            <a:endParaRPr lang="en-US" dirty="0" smtClean="0">
              <a:solidFill>
                <a:srgbClr val="000000"/>
              </a:solidFill>
            </a:endParaRPr>
          </a:p>
          <a:p>
            <a:pPr marL="285750" indent="-285750">
              <a:buFont typeface="Wingdings" panose="05000000000000000000" pitchFamily="2" charset="2"/>
              <a:buChar char="ü"/>
            </a:pPr>
            <a:r>
              <a:rPr lang="en-US" dirty="0" smtClean="0">
                <a:solidFill>
                  <a:srgbClr val="000000"/>
                </a:solidFill>
              </a:rPr>
              <a:t>Is the restrictive covenant valid?</a:t>
            </a:r>
          </a:p>
          <a:p>
            <a:endParaRPr lang="en-US" dirty="0" smtClean="0">
              <a:solidFill>
                <a:srgbClr val="000000"/>
              </a:solidFill>
            </a:endParaRPr>
          </a:p>
          <a:p>
            <a:pPr marL="285750" indent="-285750">
              <a:buFont typeface="Wingdings" panose="05000000000000000000" pitchFamily="2" charset="2"/>
              <a:buChar char="ü"/>
            </a:pPr>
            <a:r>
              <a:rPr lang="en-US" dirty="0" smtClean="0">
                <a:solidFill>
                  <a:srgbClr val="000000"/>
                </a:solidFill>
              </a:rPr>
              <a:t>What can the candidate still do for me?</a:t>
            </a:r>
          </a:p>
          <a:p>
            <a:endParaRPr lang="en-US" dirty="0" smtClean="0">
              <a:solidFill>
                <a:srgbClr val="000000"/>
              </a:solidFill>
            </a:endParaRPr>
          </a:p>
          <a:p>
            <a:pPr marL="285750" indent="-285750">
              <a:buFont typeface="Wingdings" panose="05000000000000000000" pitchFamily="2" charset="2"/>
              <a:buChar char="ü"/>
            </a:pPr>
            <a:r>
              <a:rPr lang="en-US" dirty="0" smtClean="0">
                <a:solidFill>
                  <a:srgbClr val="000000"/>
                </a:solidFill>
              </a:rPr>
              <a:t>How can I carefully draft the job offer?</a:t>
            </a:r>
          </a:p>
          <a:p>
            <a:endParaRPr lang="en-US" dirty="0" smtClean="0">
              <a:solidFill>
                <a:srgbClr val="000000"/>
              </a:solidFill>
            </a:endParaRPr>
          </a:p>
          <a:p>
            <a:pPr marL="285750" indent="-285750">
              <a:buFont typeface="Wingdings" panose="05000000000000000000" pitchFamily="2" charset="2"/>
              <a:buChar char="ü"/>
            </a:pPr>
            <a:r>
              <a:rPr lang="en-US" dirty="0" smtClean="0">
                <a:solidFill>
                  <a:srgbClr val="000000"/>
                </a:solidFill>
              </a:rPr>
              <a:t>Do I need to respond to this “cease and desist” letter? </a:t>
            </a:r>
          </a:p>
          <a:p>
            <a:pPr marL="285750" indent="-285750">
              <a:buFont typeface="Wingdings" panose="05000000000000000000" pitchFamily="2" charset="2"/>
              <a:buChar char="ü"/>
            </a:pPr>
            <a:endParaRPr lang="en-US" dirty="0">
              <a:solidFill>
                <a:srgbClr val="000000"/>
              </a:solidFill>
            </a:endParaRPr>
          </a:p>
          <a:p>
            <a:pPr marL="285750" indent="-285750">
              <a:buFont typeface="Wingdings" panose="05000000000000000000" pitchFamily="2" charset="2"/>
              <a:buChar char="ü"/>
            </a:pPr>
            <a:r>
              <a:rPr lang="en-US" dirty="0" smtClean="0">
                <a:solidFill>
                  <a:srgbClr val="000000"/>
                </a:solidFill>
              </a:rPr>
              <a:t>I have been sued! Can I defend this? </a:t>
            </a: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693389" y="1503794"/>
            <a:ext cx="5939321" cy="638969"/>
          </a:xfrm>
        </p:spPr>
        <p:txBody>
          <a:bodyPr/>
          <a:lstStyle/>
          <a:p>
            <a:pPr algn="ctr"/>
            <a:r>
              <a:rPr lang="en-US" dirty="0" smtClean="0"/>
              <a:t>Hiring Someone with a Non-Compete</a:t>
            </a:r>
            <a:endParaRPr lang="en-US" dirty="0"/>
          </a:p>
        </p:txBody>
      </p:sp>
    </p:spTree>
    <p:extLst>
      <p:ext uri="{BB962C8B-B14F-4D97-AF65-F5344CB8AC3E}">
        <p14:creationId xmlns:p14="http://schemas.microsoft.com/office/powerpoint/2010/main" val="3055135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4253218" cy="4246120"/>
          </a:xfrm>
        </p:spPr>
        <p:txBody>
          <a:bodyPr>
            <a:normAutofit lnSpcReduction="10000"/>
          </a:bodyPr>
          <a:lstStyle/>
          <a:p>
            <a:pPr marL="285750" indent="-285750">
              <a:buFont typeface="Wingdings" panose="05000000000000000000" pitchFamily="2" charset="2"/>
              <a:buChar char="q"/>
            </a:pPr>
            <a:r>
              <a:rPr lang="en-US" dirty="0" smtClean="0">
                <a:solidFill>
                  <a:srgbClr val="000000"/>
                </a:solidFill>
              </a:rPr>
              <a:t>Make this inquiry early in the process</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Often found in an employment agreement, but not always:</a:t>
            </a:r>
          </a:p>
          <a:p>
            <a:pPr marL="1028700" lvl="1">
              <a:buFont typeface="Wingdings" panose="05000000000000000000" pitchFamily="2" charset="2"/>
              <a:buChar char="§"/>
            </a:pPr>
            <a:r>
              <a:rPr lang="en-US" dirty="0" smtClean="0">
                <a:solidFill>
                  <a:srgbClr val="000000"/>
                </a:solidFill>
              </a:rPr>
              <a:t>Stock option agreement</a:t>
            </a:r>
          </a:p>
          <a:p>
            <a:pPr marL="1028700" lvl="1">
              <a:buFont typeface="Wingdings" panose="05000000000000000000" pitchFamily="2" charset="2"/>
              <a:buChar char="§"/>
            </a:pPr>
            <a:r>
              <a:rPr lang="en-US" dirty="0" smtClean="0">
                <a:solidFill>
                  <a:srgbClr val="000000"/>
                </a:solidFill>
              </a:rPr>
              <a:t>Deferred compensation agreement</a:t>
            </a:r>
          </a:p>
          <a:p>
            <a:pPr marL="1028700" lvl="1">
              <a:buFont typeface="Wingdings" panose="05000000000000000000" pitchFamily="2" charset="2"/>
              <a:buChar char="§"/>
            </a:pPr>
            <a:r>
              <a:rPr lang="en-US" dirty="0" smtClean="0">
                <a:solidFill>
                  <a:srgbClr val="000000"/>
                </a:solidFill>
              </a:rPr>
              <a:t>Confidentiality agreement</a:t>
            </a:r>
          </a:p>
          <a:p>
            <a:pPr marL="1028700" lvl="1">
              <a:buFont typeface="Wingdings" panose="05000000000000000000" pitchFamily="2" charset="2"/>
              <a:buChar char="§"/>
            </a:pPr>
            <a:r>
              <a:rPr lang="en-US" dirty="0" smtClean="0">
                <a:solidFill>
                  <a:srgbClr val="000000"/>
                </a:solidFill>
              </a:rPr>
              <a:t>Inventions agreement</a:t>
            </a:r>
          </a:p>
          <a:p>
            <a:pPr marL="285750" indent="-285750">
              <a:buFont typeface="Wingdings" panose="05000000000000000000" pitchFamily="2" charset="2"/>
              <a:buChar char="q"/>
            </a:pPr>
            <a:endParaRPr lang="en-US" dirty="0">
              <a:solidFill>
                <a:srgbClr val="000000"/>
              </a:solidFill>
            </a:endParaRPr>
          </a:p>
          <a:p>
            <a:pPr marL="285750" indent="-285750">
              <a:buFont typeface="Wingdings" panose="05000000000000000000" pitchFamily="2" charset="2"/>
              <a:buChar char="q"/>
            </a:pPr>
            <a:r>
              <a:rPr lang="en-US" dirty="0" smtClean="0">
                <a:solidFill>
                  <a:srgbClr val="000000"/>
                </a:solidFill>
              </a:rPr>
              <a:t>If no, recite this in the offer letter and make offer contingent on absence of restrictive covenant</a:t>
            </a:r>
          </a:p>
          <a:p>
            <a:pPr marL="285750" indent="-285750">
              <a:buFont typeface="Wingdings" panose="05000000000000000000" pitchFamily="2" charset="2"/>
              <a:buChar char="q"/>
            </a:pPr>
            <a:endParaRPr lang="en-US" dirty="0">
              <a:solidFill>
                <a:srgbClr val="000000"/>
              </a:solidFill>
            </a:endParaRPr>
          </a:p>
          <a:p>
            <a:pPr marL="285750" indent="-285750">
              <a:buFont typeface="Wingdings" panose="05000000000000000000" pitchFamily="2" charset="2"/>
              <a:buChar char="q"/>
            </a:pPr>
            <a:r>
              <a:rPr lang="en-US" dirty="0" smtClean="0">
                <a:solidFill>
                  <a:srgbClr val="000000"/>
                </a:solidFill>
              </a:rPr>
              <a:t>If yes, obtain a copy of the restrictive covenant</a:t>
            </a: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Is the Applicant Subject to Restrictive Covenant?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6008" y="2673359"/>
            <a:ext cx="3568654" cy="381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527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357144" cy="4090257"/>
          </a:xfrm>
        </p:spPr>
        <p:txBody>
          <a:bodyPr>
            <a:normAutofit lnSpcReduction="10000"/>
          </a:bodyPr>
          <a:lstStyle/>
          <a:p>
            <a:pPr marL="285750" indent="-285750">
              <a:buFont typeface="Wingdings" panose="05000000000000000000" pitchFamily="2" charset="2"/>
              <a:buChar char="q"/>
            </a:pPr>
            <a:r>
              <a:rPr lang="en-US" dirty="0">
                <a:solidFill>
                  <a:srgbClr val="000000"/>
                </a:solidFill>
              </a:rPr>
              <a:t>Consult with outside legal counsel</a:t>
            </a:r>
          </a:p>
          <a:p>
            <a:pPr marL="1028700" lvl="1">
              <a:buFont typeface="Wingdings" panose="05000000000000000000" pitchFamily="2" charset="2"/>
              <a:buChar char="§"/>
            </a:pPr>
            <a:r>
              <a:rPr lang="en-US" dirty="0">
                <a:solidFill>
                  <a:srgbClr val="000000"/>
                </a:solidFill>
              </a:rPr>
              <a:t>Reasonable reliance on outside counsel is a defense to tortious interference claim</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Choice of Law Provision</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Consideration</a:t>
            </a:r>
          </a:p>
          <a:p>
            <a:pPr marL="1028700" lvl="1">
              <a:buFont typeface="Wingdings" panose="05000000000000000000" pitchFamily="2" charset="2"/>
              <a:buChar char="§"/>
            </a:pPr>
            <a:r>
              <a:rPr lang="en-US" dirty="0" smtClean="0">
                <a:solidFill>
                  <a:srgbClr val="000000"/>
                </a:solidFill>
              </a:rPr>
              <a:t>Executed at the outset of prior employment</a:t>
            </a:r>
          </a:p>
          <a:p>
            <a:pPr marL="1028700" lvl="1">
              <a:buFont typeface="Wingdings" panose="05000000000000000000" pitchFamily="2" charset="2"/>
              <a:buChar char="§"/>
            </a:pPr>
            <a:r>
              <a:rPr lang="en-US" dirty="0" smtClean="0">
                <a:solidFill>
                  <a:srgbClr val="000000"/>
                </a:solidFill>
              </a:rPr>
              <a:t>Non-illusory benefit conferred in connection with mid-employment restrictive covenant</a:t>
            </a:r>
          </a:p>
          <a:p>
            <a:pPr lvl="1" indent="0">
              <a:buNone/>
            </a:pPr>
            <a:endParaRPr lang="en-US" dirty="0">
              <a:solidFill>
                <a:srgbClr val="000000"/>
              </a:solidFill>
            </a:endParaRPr>
          </a:p>
          <a:p>
            <a:pPr marL="285750" indent="-285750">
              <a:buFont typeface="Wingdings" panose="05000000000000000000" pitchFamily="2" charset="2"/>
              <a:buChar char="q"/>
            </a:pPr>
            <a:r>
              <a:rPr lang="en-US" dirty="0" smtClean="0">
                <a:solidFill>
                  <a:srgbClr val="000000"/>
                </a:solidFill>
              </a:rPr>
              <a:t>Vague or Unreasonable in Scope</a:t>
            </a:r>
          </a:p>
          <a:p>
            <a:pPr marL="1028700" lvl="1">
              <a:buFont typeface="Wingdings" panose="05000000000000000000" pitchFamily="2" charset="2"/>
              <a:buChar char="§"/>
            </a:pPr>
            <a:r>
              <a:rPr lang="en-US" dirty="0" smtClean="0">
                <a:solidFill>
                  <a:srgbClr val="000000"/>
                </a:solidFill>
              </a:rPr>
              <a:t>Temporal restriction</a:t>
            </a:r>
          </a:p>
          <a:p>
            <a:pPr marL="1028700" lvl="1">
              <a:buFont typeface="Wingdings" panose="05000000000000000000" pitchFamily="2" charset="2"/>
              <a:buChar char="§"/>
            </a:pPr>
            <a:r>
              <a:rPr lang="en-US" dirty="0" smtClean="0">
                <a:solidFill>
                  <a:srgbClr val="000000"/>
                </a:solidFill>
              </a:rPr>
              <a:t>Geographic restriction</a:t>
            </a:r>
          </a:p>
          <a:p>
            <a:pPr marL="1028700" lvl="1">
              <a:buFont typeface="Wingdings" panose="05000000000000000000" pitchFamily="2" charset="2"/>
              <a:buChar char="§"/>
            </a:pPr>
            <a:r>
              <a:rPr lang="en-US" dirty="0" smtClean="0">
                <a:solidFill>
                  <a:srgbClr val="000000"/>
                </a:solidFill>
              </a:rPr>
              <a:t>Customer solicitation restriction (words matter)</a:t>
            </a: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Is the Restrictive Covenant Enforceable?</a:t>
            </a:r>
            <a:endParaRPr lang="en-US" dirty="0"/>
          </a:p>
        </p:txBody>
      </p:sp>
    </p:spTree>
    <p:extLst>
      <p:ext uri="{BB962C8B-B14F-4D97-AF65-F5344CB8AC3E}">
        <p14:creationId xmlns:p14="http://schemas.microsoft.com/office/powerpoint/2010/main" val="4228539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774790" cy="4090257"/>
          </a:xfrm>
        </p:spPr>
        <p:txBody>
          <a:bodyPr>
            <a:normAutofit/>
          </a:bodyPr>
          <a:lstStyle/>
          <a:p>
            <a:pPr marL="285750" indent="-285750">
              <a:buFont typeface="Wingdings" panose="05000000000000000000" pitchFamily="2" charset="2"/>
              <a:buChar char="q"/>
            </a:pPr>
            <a:r>
              <a:rPr lang="en-US" dirty="0" smtClean="0">
                <a:solidFill>
                  <a:srgbClr val="000000"/>
                </a:solidFill>
              </a:rPr>
              <a:t>Assign employee to a different account/customer </a:t>
            </a:r>
            <a:r>
              <a:rPr lang="en-US" dirty="0">
                <a:solidFill>
                  <a:srgbClr val="000000"/>
                </a:solidFill>
              </a:rPr>
              <a:t>during restricted </a:t>
            </a:r>
            <a:r>
              <a:rPr lang="en-US" dirty="0" smtClean="0">
                <a:solidFill>
                  <a:srgbClr val="000000"/>
                </a:solidFill>
              </a:rPr>
              <a:t>period</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Assign employee to a different territory </a:t>
            </a:r>
            <a:r>
              <a:rPr lang="en-US" dirty="0">
                <a:solidFill>
                  <a:srgbClr val="000000"/>
                </a:solidFill>
              </a:rPr>
              <a:t>during restricted period</a:t>
            </a:r>
            <a:endParaRPr lang="en-US" dirty="0" smtClean="0">
              <a:solidFill>
                <a:srgbClr val="000000"/>
              </a:solidFill>
            </a:endParaRP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Assign employee to a different division during restricted period</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Avoid “inevitable” disclosure of trade secrets</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Avoid disclosure of confidential information</a:t>
            </a: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Can the Applicant Function within Restrictions?</a:t>
            </a:r>
            <a:endParaRPr lang="en-US" dirty="0"/>
          </a:p>
        </p:txBody>
      </p:sp>
    </p:spTree>
    <p:extLst>
      <p:ext uri="{BB962C8B-B14F-4D97-AF65-F5344CB8AC3E}">
        <p14:creationId xmlns:p14="http://schemas.microsoft.com/office/powerpoint/2010/main" val="1084907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517835"/>
            <a:ext cx="7732058" cy="1940861"/>
          </a:xfrm>
        </p:spPr>
        <p:txBody>
          <a:bodyPr>
            <a:normAutofit/>
          </a:bodyPr>
          <a:lstStyle/>
          <a:p>
            <a:endParaRPr lang="en-US" sz="3600" b="1" dirty="0" smtClean="0">
              <a:solidFill>
                <a:schemeClr val="bg2">
                  <a:lumMod val="10000"/>
                </a:schemeClr>
              </a:solidFill>
            </a:endParaRPr>
          </a:p>
          <a:p>
            <a:pPr lvl="0"/>
            <a:r>
              <a:rPr lang="en-US" sz="3600" b="1" dirty="0" smtClean="0">
                <a:solidFill>
                  <a:srgbClr val="9C4636"/>
                </a:solidFill>
              </a:rPr>
              <a:t>What’s enforceable?</a:t>
            </a:r>
            <a:endParaRPr lang="en-US" sz="3600" b="1" dirty="0">
              <a:solidFill>
                <a:srgbClr val="9C4636"/>
              </a:solidFill>
            </a:endParaRPr>
          </a:p>
          <a:p>
            <a:endParaRPr lang="en-US" sz="3600" b="1" dirty="0" smtClean="0">
              <a:solidFill>
                <a:schemeClr val="bg2">
                  <a:lumMod val="10000"/>
                </a:schemeClr>
              </a:solidFill>
            </a:endParaRPr>
          </a:p>
          <a:p>
            <a:endParaRPr lang="en-US" sz="3600" b="1" dirty="0" smtClean="0">
              <a:solidFill>
                <a:schemeClr val="bg2">
                  <a:lumMod val="10000"/>
                </a:schemeClr>
              </a:solidFill>
            </a:endParaRPr>
          </a:p>
          <a:p>
            <a:pPr>
              <a:spcBef>
                <a:spcPts val="0"/>
              </a:spcBef>
            </a:pPr>
            <a:endParaRPr lang="en-US" sz="3600" b="1" dirty="0" smtClean="0">
              <a:solidFill>
                <a:schemeClr val="bg2">
                  <a:lumMod val="10000"/>
                </a:schemeClr>
              </a:solidFill>
            </a:endParaRPr>
          </a:p>
        </p:txBody>
      </p:sp>
      <p:cxnSp>
        <p:nvCxnSpPr>
          <p:cNvPr id="5" name="Straight Connector 4"/>
          <p:cNvCxnSpPr/>
          <p:nvPr/>
        </p:nvCxnSpPr>
        <p:spPr>
          <a:xfrm flipV="1">
            <a:off x="3193677" y="4469686"/>
            <a:ext cx="2796988" cy="13447"/>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124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774790" cy="4090257"/>
          </a:xfrm>
        </p:spPr>
        <p:txBody>
          <a:bodyPr>
            <a:normAutofit/>
          </a:bodyPr>
          <a:lstStyle/>
          <a:p>
            <a:pPr marL="285750" indent="-285750">
              <a:buFont typeface="Wingdings" panose="05000000000000000000" pitchFamily="2" charset="2"/>
              <a:buChar char="q"/>
            </a:pPr>
            <a:r>
              <a:rPr lang="en-US" dirty="0" smtClean="0">
                <a:solidFill>
                  <a:srgbClr val="000000"/>
                </a:solidFill>
              </a:rPr>
              <a:t>Disclose and enclose new restrictive covenant</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Recite existence/non-existence of restrictive covenant</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Precisely explain what conduct is prohibited</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In all cases, explain that the employee cannot use/disclose former employer’s confidential and/or trade secret information</a:t>
            </a:r>
          </a:p>
          <a:p>
            <a:pPr marL="285750" indent="-285750">
              <a:buFont typeface="Wingdings" panose="05000000000000000000" pitchFamily="2" charset="2"/>
              <a:buChar char="q"/>
            </a:pPr>
            <a:endParaRPr lang="en-US" dirty="0" smtClean="0">
              <a:solidFill>
                <a:srgbClr val="000000"/>
              </a:solidFill>
            </a:endParaRP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Carefully Draft Employment Offer/Job Description</a:t>
            </a:r>
            <a:endParaRPr lang="en-US" dirty="0"/>
          </a:p>
        </p:txBody>
      </p:sp>
    </p:spTree>
    <p:extLst>
      <p:ext uri="{BB962C8B-B14F-4D97-AF65-F5344CB8AC3E}">
        <p14:creationId xmlns:p14="http://schemas.microsoft.com/office/powerpoint/2010/main" val="3601049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sz="quarter" idx="4"/>
          </p:nvPr>
        </p:nvSpPr>
        <p:spPr>
          <a:xfrm>
            <a:off x="1693389" y="1893167"/>
            <a:ext cx="5939321" cy="4890781"/>
          </a:xfrm>
        </p:spPr>
        <p:txBody>
          <a:bodyPr>
            <a:normAutofit fontScale="77500" lnSpcReduction="20000"/>
          </a:bodyPr>
          <a:lstStyle/>
          <a:p>
            <a:r>
              <a:rPr lang="en-US" b="1" dirty="0">
                <a:solidFill>
                  <a:srgbClr val="000000"/>
                </a:solidFill>
                <a:latin typeface="Times New Roman" panose="02020603050405020304" pitchFamily="18" charset="0"/>
                <a:cs typeface="Times New Roman" panose="02020603050405020304" pitchFamily="18" charset="0"/>
              </a:rPr>
              <a:t>Re:	</a:t>
            </a:r>
            <a:r>
              <a:rPr lang="en-US" b="1" dirty="0" smtClean="0">
                <a:solidFill>
                  <a:srgbClr val="000000"/>
                </a:solidFill>
                <a:latin typeface="Times New Roman" panose="02020603050405020304" pitchFamily="18" charset="0"/>
                <a:cs typeface="Times New Roman" panose="02020603050405020304" pitchFamily="18" charset="0"/>
              </a:rPr>
              <a:t>Acme Sales Offer </a:t>
            </a:r>
            <a:r>
              <a:rPr lang="en-US" b="1" dirty="0">
                <a:solidFill>
                  <a:srgbClr val="000000"/>
                </a:solidFill>
                <a:latin typeface="Times New Roman" panose="02020603050405020304" pitchFamily="18" charset="0"/>
                <a:cs typeface="Times New Roman" panose="02020603050405020304" pitchFamily="18" charset="0"/>
              </a:rPr>
              <a:t>of Employment – </a:t>
            </a:r>
            <a:r>
              <a:rPr lang="en-US" b="1" dirty="0" smtClean="0">
                <a:solidFill>
                  <a:srgbClr val="000000"/>
                </a:solidFill>
                <a:latin typeface="Times New Roman" panose="02020603050405020304" pitchFamily="18" charset="0"/>
                <a:cs typeface="Times New Roman" panose="02020603050405020304" pitchFamily="18" charset="0"/>
              </a:rPr>
              <a:t>Marcus Twain</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Dear </a:t>
            </a:r>
            <a:r>
              <a:rPr lang="en-US" dirty="0" smtClean="0">
                <a:solidFill>
                  <a:srgbClr val="000000"/>
                </a:solidFill>
                <a:latin typeface="Times New Roman" panose="02020603050405020304" pitchFamily="18" charset="0"/>
                <a:cs typeface="Times New Roman" panose="02020603050405020304" pitchFamily="18" charset="0"/>
              </a:rPr>
              <a:t>Mr. Twain:</a:t>
            </a:r>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smtClean="0">
                <a:solidFill>
                  <a:srgbClr val="000000"/>
                </a:solidFill>
                <a:latin typeface="Times New Roman" panose="02020603050405020304" pitchFamily="18" charset="0"/>
                <a:cs typeface="Times New Roman" panose="02020603050405020304" pitchFamily="18" charset="0"/>
              </a:rPr>
              <a:t>	Please </a:t>
            </a:r>
            <a:r>
              <a:rPr lang="en-US" dirty="0">
                <a:solidFill>
                  <a:srgbClr val="000000"/>
                </a:solidFill>
                <a:latin typeface="Times New Roman" panose="02020603050405020304" pitchFamily="18" charset="0"/>
                <a:cs typeface="Times New Roman" panose="02020603050405020304" pitchFamily="18" charset="0"/>
              </a:rPr>
              <a:t>consider this letter and the attached Employment Agreement your offer of employment from </a:t>
            </a:r>
            <a:r>
              <a:rPr lang="en-US" dirty="0" smtClean="0">
                <a:solidFill>
                  <a:srgbClr val="000000"/>
                </a:solidFill>
                <a:latin typeface="Times New Roman" panose="02020603050405020304" pitchFamily="18" charset="0"/>
                <a:cs typeface="Times New Roman" panose="02020603050405020304" pitchFamily="18" charset="0"/>
              </a:rPr>
              <a:t>Acme Sales.  </a:t>
            </a:r>
            <a:r>
              <a:rPr lang="en-US" dirty="0">
                <a:solidFill>
                  <a:srgbClr val="000000"/>
                </a:solidFill>
                <a:latin typeface="Times New Roman" panose="02020603050405020304" pitchFamily="18" charset="0"/>
                <a:cs typeface="Times New Roman" panose="02020603050405020304" pitchFamily="18" charset="0"/>
              </a:rPr>
              <a:t>As indicated in the attached Agreement, your offer of employment is contingent upon execution of the enclosed Employment Agreement, which contains restrictive covenants.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We at </a:t>
            </a:r>
            <a:r>
              <a:rPr lang="en-US" dirty="0" smtClean="0">
                <a:solidFill>
                  <a:srgbClr val="000000"/>
                </a:solidFill>
                <a:latin typeface="Times New Roman" panose="02020603050405020304" pitchFamily="18" charset="0"/>
                <a:cs typeface="Times New Roman" panose="02020603050405020304" pitchFamily="18" charset="0"/>
              </a:rPr>
              <a:t>Acme understand </a:t>
            </a:r>
            <a:r>
              <a:rPr lang="en-US" dirty="0">
                <a:solidFill>
                  <a:srgbClr val="000000"/>
                </a:solidFill>
                <a:latin typeface="Times New Roman" panose="02020603050405020304" pitchFamily="18" charset="0"/>
                <a:cs typeface="Times New Roman" panose="02020603050405020304" pitchFamily="18" charset="0"/>
              </a:rPr>
              <a:t>that, pursuant to an agreement with your previous employer, you are prohibited </a:t>
            </a:r>
            <a:r>
              <a:rPr lang="en-US" dirty="0" smtClean="0">
                <a:solidFill>
                  <a:srgbClr val="000000"/>
                </a:solidFill>
                <a:latin typeface="Times New Roman" panose="02020603050405020304" pitchFamily="18" charset="0"/>
                <a:cs typeface="Times New Roman" panose="02020603050405020304" pitchFamily="18" charset="0"/>
              </a:rPr>
              <a:t>from, either directly or indirectly, providing products or services to any </a:t>
            </a:r>
            <a:r>
              <a:rPr lang="en-US" dirty="0" err="1" smtClean="0">
                <a:solidFill>
                  <a:srgbClr val="000000"/>
                </a:solidFill>
                <a:latin typeface="Times New Roman" panose="02020603050405020304" pitchFamily="18" charset="0"/>
                <a:cs typeface="Times New Roman" panose="02020603050405020304" pitchFamily="18" charset="0"/>
              </a:rPr>
              <a:t>Globex</a:t>
            </a:r>
            <a:r>
              <a:rPr lang="en-US" dirty="0" smtClean="0">
                <a:solidFill>
                  <a:srgbClr val="000000"/>
                </a:solidFill>
                <a:latin typeface="Times New Roman" panose="02020603050405020304" pitchFamily="18" charset="0"/>
                <a:cs typeface="Times New Roman" panose="02020603050405020304" pitchFamily="18" charset="0"/>
              </a:rPr>
              <a:t> Corporation customer or prospective customer with whom you worked during your last year of employment with </a:t>
            </a:r>
            <a:r>
              <a:rPr lang="en-US" dirty="0" err="1" smtClean="0">
                <a:solidFill>
                  <a:srgbClr val="000000"/>
                </a:solidFill>
                <a:latin typeface="Times New Roman" panose="02020603050405020304" pitchFamily="18" charset="0"/>
                <a:cs typeface="Times New Roman" panose="02020603050405020304" pitchFamily="18" charset="0"/>
              </a:rPr>
              <a:t>Globex</a:t>
            </a:r>
            <a:r>
              <a:rPr lang="en-US" dirty="0" smtClean="0">
                <a:solidFill>
                  <a:srgbClr val="000000"/>
                </a:solidFill>
                <a:latin typeface="Times New Roman" panose="02020603050405020304" pitchFamily="18" charset="0"/>
                <a:cs typeface="Times New Roman" panose="02020603050405020304" pitchFamily="18" charset="0"/>
              </a:rPr>
              <a:t> Corporation.  You </a:t>
            </a:r>
            <a:r>
              <a:rPr lang="en-US" dirty="0">
                <a:solidFill>
                  <a:srgbClr val="000000"/>
                </a:solidFill>
                <a:latin typeface="Times New Roman" panose="02020603050405020304" pitchFamily="18" charset="0"/>
                <a:cs typeface="Times New Roman" panose="02020603050405020304" pitchFamily="18" charset="0"/>
              </a:rPr>
              <a:t>should understand that </a:t>
            </a:r>
            <a:r>
              <a:rPr lang="en-US" dirty="0" smtClean="0">
                <a:solidFill>
                  <a:srgbClr val="000000"/>
                </a:solidFill>
                <a:latin typeface="Times New Roman" panose="02020603050405020304" pitchFamily="18" charset="0"/>
                <a:cs typeface="Times New Roman" panose="02020603050405020304" pitchFamily="18" charset="0"/>
              </a:rPr>
              <a:t> Acme Sales requires </a:t>
            </a:r>
            <a:r>
              <a:rPr lang="en-US" dirty="0">
                <a:solidFill>
                  <a:srgbClr val="000000"/>
                </a:solidFill>
                <a:latin typeface="Times New Roman" panose="02020603050405020304" pitchFamily="18" charset="0"/>
                <a:cs typeface="Times New Roman" panose="02020603050405020304" pitchFamily="18" charset="0"/>
              </a:rPr>
              <a:t>that you comply with </a:t>
            </a:r>
            <a:r>
              <a:rPr lang="en-US" dirty="0" smtClean="0">
                <a:solidFill>
                  <a:srgbClr val="000000"/>
                </a:solidFill>
                <a:latin typeface="Times New Roman" panose="02020603050405020304" pitchFamily="18" charset="0"/>
                <a:cs typeface="Times New Roman" panose="02020603050405020304" pitchFamily="18" charset="0"/>
              </a:rPr>
              <a:t>these obligations.  To </a:t>
            </a:r>
            <a:r>
              <a:rPr lang="en-US" dirty="0">
                <a:solidFill>
                  <a:srgbClr val="000000"/>
                </a:solidFill>
                <a:latin typeface="Times New Roman" panose="02020603050405020304" pitchFamily="18" charset="0"/>
                <a:cs typeface="Times New Roman" panose="02020603050405020304" pitchFamily="18" charset="0"/>
              </a:rPr>
              <a:t>the extent any such customer or prospective customer contacts you, you are required to inform the customer/prospective customer that you cannot work with them, either directly or indirectly.</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Further, you may not utilize any confidential or trade secret information belonging to your previous employer.  Any violation of your agreement with your previous employer or use of your previous employer’s confidential or trade secret information will result in discipline up to and including termination.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If you have any questions regarding these requirements of your employment with </a:t>
            </a:r>
            <a:r>
              <a:rPr lang="en-US" dirty="0" smtClean="0">
                <a:solidFill>
                  <a:srgbClr val="000000"/>
                </a:solidFill>
                <a:latin typeface="Times New Roman" panose="02020603050405020304" pitchFamily="18" charset="0"/>
                <a:cs typeface="Times New Roman" panose="02020603050405020304" pitchFamily="18" charset="0"/>
              </a:rPr>
              <a:t>Acme Sales, </a:t>
            </a:r>
            <a:r>
              <a:rPr lang="en-US" dirty="0">
                <a:solidFill>
                  <a:srgbClr val="000000"/>
                </a:solidFill>
                <a:latin typeface="Times New Roman" panose="02020603050405020304" pitchFamily="18" charset="0"/>
                <a:cs typeface="Times New Roman" panose="02020603050405020304" pitchFamily="18" charset="0"/>
              </a:rPr>
              <a:t>please contact me.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Sincerely,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smtClean="0">
                <a:solidFill>
                  <a:srgbClr val="000000"/>
                </a:solidFill>
                <a:latin typeface="Times New Roman" panose="02020603050405020304" pitchFamily="18" charset="0"/>
                <a:cs typeface="Times New Roman" panose="02020603050405020304" pitchFamily="18" charset="0"/>
              </a:rPr>
              <a:t>William Coyote, CEO</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7" name="Title 2"/>
          <p:cNvSpPr>
            <a:spLocks noGrp="1"/>
          </p:cNvSpPr>
          <p:nvPr>
            <p:ph type="ctrTitle"/>
          </p:nvPr>
        </p:nvSpPr>
        <p:spPr>
          <a:xfrm>
            <a:off x="1048624" y="1050856"/>
            <a:ext cx="7122253" cy="638969"/>
          </a:xfrm>
        </p:spPr>
        <p:txBody>
          <a:bodyPr>
            <a:normAutofit/>
          </a:bodyPr>
          <a:lstStyle/>
          <a:p>
            <a:pPr algn="ctr"/>
            <a:r>
              <a:rPr lang="en-US" dirty="0" smtClean="0"/>
              <a:t>Offer Letter: Example 1</a:t>
            </a:r>
            <a:endParaRPr lang="en-US" dirty="0"/>
          </a:p>
        </p:txBody>
      </p:sp>
      <p:sp>
        <p:nvSpPr>
          <p:cNvPr id="8" name="Rectangular Callout 7"/>
          <p:cNvSpPr/>
          <p:nvPr/>
        </p:nvSpPr>
        <p:spPr>
          <a:xfrm>
            <a:off x="5400674" y="1187812"/>
            <a:ext cx="3629025" cy="3069863"/>
          </a:xfrm>
          <a:prstGeom prst="wedgeRectCallout">
            <a:avLst>
              <a:gd name="adj1" fmla="val -65453"/>
              <a:gd name="adj2" fmla="val 38889"/>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defTabSz="457200"/>
            <a:r>
              <a:rPr lang="en-US" sz="1500" dirty="0">
                <a:solidFill>
                  <a:srgbClr val="FF0000"/>
                </a:solidFill>
                <a:latin typeface="Times New Roman" panose="02020603050405020304" pitchFamily="18" charset="0"/>
                <a:cs typeface="Times New Roman" panose="02020603050405020304" pitchFamily="18" charset="0"/>
              </a:rPr>
              <a:t>you are prohibited from, either directly or indirectly, providing products or services to any </a:t>
            </a:r>
            <a:r>
              <a:rPr lang="en-US" sz="1500" dirty="0" err="1">
                <a:solidFill>
                  <a:srgbClr val="FF0000"/>
                </a:solidFill>
                <a:latin typeface="Times New Roman" panose="02020603050405020304" pitchFamily="18" charset="0"/>
                <a:cs typeface="Times New Roman" panose="02020603050405020304" pitchFamily="18" charset="0"/>
              </a:rPr>
              <a:t>Globex</a:t>
            </a:r>
            <a:r>
              <a:rPr lang="en-US" sz="1500" dirty="0">
                <a:solidFill>
                  <a:srgbClr val="FF0000"/>
                </a:solidFill>
                <a:latin typeface="Times New Roman" panose="02020603050405020304" pitchFamily="18" charset="0"/>
                <a:cs typeface="Times New Roman" panose="02020603050405020304" pitchFamily="18" charset="0"/>
              </a:rPr>
              <a:t> Corporation customer or prospective customer with whom you worked during your last year of employment with </a:t>
            </a:r>
            <a:r>
              <a:rPr lang="en-US" sz="1500" dirty="0" err="1">
                <a:solidFill>
                  <a:srgbClr val="FF0000"/>
                </a:solidFill>
                <a:latin typeface="Times New Roman" panose="02020603050405020304" pitchFamily="18" charset="0"/>
                <a:cs typeface="Times New Roman" panose="02020603050405020304" pitchFamily="18" charset="0"/>
              </a:rPr>
              <a:t>Globex</a:t>
            </a:r>
            <a:r>
              <a:rPr lang="en-US" sz="1500" dirty="0">
                <a:solidFill>
                  <a:srgbClr val="FF0000"/>
                </a:solidFill>
                <a:latin typeface="Times New Roman" panose="02020603050405020304" pitchFamily="18" charset="0"/>
                <a:cs typeface="Times New Roman" panose="02020603050405020304" pitchFamily="18" charset="0"/>
              </a:rPr>
              <a:t> Corporation.  You should understand that </a:t>
            </a:r>
            <a:r>
              <a:rPr lang="en-US" sz="1500" dirty="0" smtClean="0">
                <a:solidFill>
                  <a:srgbClr val="FF0000"/>
                </a:solidFill>
                <a:latin typeface="Times New Roman" panose="02020603050405020304" pitchFamily="18" charset="0"/>
                <a:cs typeface="Times New Roman" panose="02020603050405020304" pitchFamily="18" charset="0"/>
              </a:rPr>
              <a:t>Acme Sales requires </a:t>
            </a:r>
            <a:r>
              <a:rPr lang="en-US" sz="1500" dirty="0">
                <a:solidFill>
                  <a:srgbClr val="FF0000"/>
                </a:solidFill>
                <a:latin typeface="Times New Roman" panose="02020603050405020304" pitchFamily="18" charset="0"/>
                <a:cs typeface="Times New Roman" panose="02020603050405020304" pitchFamily="18" charset="0"/>
              </a:rPr>
              <a:t>that you comply with these obligations.  To the extent any such customer or prospective customer contacts you, you are required to inform the customer/prospective customer that you cannot work with them, either directly or </a:t>
            </a:r>
            <a:r>
              <a:rPr lang="en-US" sz="1500" dirty="0" smtClean="0">
                <a:solidFill>
                  <a:srgbClr val="FF0000"/>
                </a:solidFill>
                <a:latin typeface="Times New Roman" panose="02020603050405020304" pitchFamily="18" charset="0"/>
                <a:cs typeface="Times New Roman" panose="02020603050405020304" pitchFamily="18" charset="0"/>
              </a:rPr>
              <a:t>indirectly.</a:t>
            </a:r>
            <a:endParaRPr lang="en-US" sz="1500" dirty="0">
              <a:solidFill>
                <a:prstClr val="white"/>
              </a:solidFill>
            </a:endParaRPr>
          </a:p>
        </p:txBody>
      </p:sp>
      <p:sp>
        <p:nvSpPr>
          <p:cNvPr id="9" name="Rectangular Callout 8"/>
          <p:cNvSpPr/>
          <p:nvPr/>
        </p:nvSpPr>
        <p:spPr>
          <a:xfrm>
            <a:off x="638174" y="1689825"/>
            <a:ext cx="3152775" cy="1304925"/>
          </a:xfrm>
          <a:prstGeom prst="wedgeRectCallout">
            <a:avLst>
              <a:gd name="adj1" fmla="val 83699"/>
              <a:gd name="adj2" fmla="val 46442"/>
            </a:avLst>
          </a:prstGeom>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just" defTabSz="457200"/>
            <a:r>
              <a:rPr lang="en-US" sz="1500" dirty="0">
                <a:solidFill>
                  <a:srgbClr val="FF0000"/>
                </a:solidFill>
                <a:latin typeface="Times New Roman" panose="02020603050405020304" pitchFamily="18" charset="0"/>
                <a:cs typeface="Times New Roman" panose="02020603050405020304" pitchFamily="18" charset="0"/>
              </a:rPr>
              <a:t>As indicated in the attached Agreement, your offer of employment is contingent upon execution of the enclosed Employment Agreement, which contains restrictive covenants</a:t>
            </a:r>
            <a:r>
              <a:rPr lang="en-US"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endParaRPr>
          </a:p>
        </p:txBody>
      </p:sp>
      <p:sp>
        <p:nvSpPr>
          <p:cNvPr id="10" name="Rectangular Callout 9"/>
          <p:cNvSpPr/>
          <p:nvPr/>
        </p:nvSpPr>
        <p:spPr>
          <a:xfrm>
            <a:off x="485775" y="4352925"/>
            <a:ext cx="4114800" cy="800100"/>
          </a:xfrm>
          <a:prstGeom prst="wedgeRectCallout">
            <a:avLst>
              <a:gd name="adj1" fmla="val 85577"/>
              <a:gd name="adj2" fmla="val -22171"/>
            </a:avLst>
          </a:prstGeom>
          <a:ln w="127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just" defTabSz="457200"/>
            <a:r>
              <a:rPr lang="en-US" sz="1500" dirty="0">
                <a:solidFill>
                  <a:srgbClr val="FF0000"/>
                </a:solidFill>
                <a:latin typeface="Times New Roman" panose="02020603050405020304" pitchFamily="18" charset="0"/>
                <a:cs typeface="Times New Roman" panose="02020603050405020304" pitchFamily="18" charset="0"/>
              </a:rPr>
              <a:t>Further, you may not utilize any confidential or trade secret information belonging to your previous employer.</a:t>
            </a:r>
            <a:endParaRPr lang="en-US" sz="1500" dirty="0">
              <a:solidFill>
                <a:srgbClr val="FF0000"/>
              </a:solidFill>
            </a:endParaRPr>
          </a:p>
        </p:txBody>
      </p:sp>
    </p:spTree>
    <p:extLst>
      <p:ext uri="{BB962C8B-B14F-4D97-AF65-F5344CB8AC3E}">
        <p14:creationId xmlns:p14="http://schemas.microsoft.com/office/powerpoint/2010/main" val="4522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93389" y="1893167"/>
            <a:ext cx="5939321" cy="4890781"/>
          </a:xfrm>
        </p:spPr>
        <p:txBody>
          <a:bodyPr>
            <a:normAutofit fontScale="77500" lnSpcReduction="20000"/>
          </a:bodyPr>
          <a:lstStyle/>
          <a:p>
            <a:r>
              <a:rPr lang="en-US" b="1" dirty="0">
                <a:solidFill>
                  <a:srgbClr val="000000"/>
                </a:solidFill>
                <a:latin typeface="Times New Roman" panose="02020603050405020304" pitchFamily="18" charset="0"/>
                <a:cs typeface="Times New Roman" panose="02020603050405020304" pitchFamily="18" charset="0"/>
              </a:rPr>
              <a:t>Re:	</a:t>
            </a:r>
            <a:r>
              <a:rPr lang="en-US" b="1" dirty="0" smtClean="0">
                <a:solidFill>
                  <a:srgbClr val="000000"/>
                </a:solidFill>
                <a:latin typeface="Times New Roman" panose="02020603050405020304" pitchFamily="18" charset="0"/>
                <a:cs typeface="Times New Roman" panose="02020603050405020304" pitchFamily="18" charset="0"/>
              </a:rPr>
              <a:t>Vehement Capital Partners </a:t>
            </a:r>
            <a:r>
              <a:rPr lang="en-US" b="1" dirty="0">
                <a:solidFill>
                  <a:srgbClr val="000000"/>
                </a:solidFill>
                <a:latin typeface="Times New Roman" panose="02020603050405020304" pitchFamily="18" charset="0"/>
                <a:cs typeface="Times New Roman" panose="02020603050405020304" pitchFamily="18" charset="0"/>
              </a:rPr>
              <a:t>Offer of Employment – </a:t>
            </a:r>
            <a:r>
              <a:rPr lang="en-US" b="1" dirty="0" smtClean="0">
                <a:solidFill>
                  <a:srgbClr val="000000"/>
                </a:solidFill>
                <a:latin typeface="Times New Roman" panose="02020603050405020304" pitchFamily="18" charset="0"/>
                <a:cs typeface="Times New Roman" panose="02020603050405020304" pitchFamily="18" charset="0"/>
              </a:rPr>
              <a:t>Harriet Stowe</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a:t>
            </a:r>
          </a:p>
          <a:p>
            <a:r>
              <a:rPr lang="en-US" dirty="0" smtClean="0">
                <a:solidFill>
                  <a:srgbClr val="000000"/>
                </a:solidFill>
                <a:latin typeface="Times New Roman" panose="02020603050405020304" pitchFamily="18" charset="0"/>
                <a:cs typeface="Times New Roman" panose="02020603050405020304" pitchFamily="18" charset="0"/>
              </a:rPr>
              <a:t>Dear Ms. Stowe:</a:t>
            </a:r>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Please consider this letter and the attached Employment Agreement your offer of employment from Vehement Capital </a:t>
            </a:r>
            <a:r>
              <a:rPr lang="en-US" dirty="0" smtClean="0">
                <a:solidFill>
                  <a:srgbClr val="000000"/>
                </a:solidFill>
                <a:latin typeface="Times New Roman" panose="02020603050405020304" pitchFamily="18" charset="0"/>
                <a:cs typeface="Times New Roman" panose="02020603050405020304" pitchFamily="18" charset="0"/>
              </a:rPr>
              <a:t>Partners.  As </a:t>
            </a:r>
            <a:r>
              <a:rPr lang="en-US" dirty="0">
                <a:solidFill>
                  <a:srgbClr val="000000"/>
                </a:solidFill>
                <a:latin typeface="Times New Roman" panose="02020603050405020304" pitchFamily="18" charset="0"/>
                <a:cs typeface="Times New Roman" panose="02020603050405020304" pitchFamily="18" charset="0"/>
              </a:rPr>
              <a:t>indicated in the attached Agreement, your offer of employment is contingent upon execution of the enclosed Employment Agreement, which contains restrictive covenants.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We at Vehement Capital </a:t>
            </a:r>
            <a:r>
              <a:rPr lang="en-US" dirty="0" smtClean="0">
                <a:solidFill>
                  <a:srgbClr val="000000"/>
                </a:solidFill>
                <a:latin typeface="Times New Roman" panose="02020603050405020304" pitchFamily="18" charset="0"/>
                <a:cs typeface="Times New Roman" panose="02020603050405020304" pitchFamily="18" charset="0"/>
              </a:rPr>
              <a:t>Partners </a:t>
            </a:r>
            <a:r>
              <a:rPr lang="en-US" dirty="0">
                <a:solidFill>
                  <a:srgbClr val="000000"/>
                </a:solidFill>
                <a:latin typeface="Times New Roman" panose="02020603050405020304" pitchFamily="18" charset="0"/>
                <a:cs typeface="Times New Roman" panose="02020603050405020304" pitchFamily="18" charset="0"/>
              </a:rPr>
              <a:t>understand that, pursuant to an agreement with your previous employer, you are prohibited from, either directly or indirectly, providing products </a:t>
            </a:r>
            <a:r>
              <a:rPr lang="en-US" dirty="0" smtClean="0">
                <a:solidFill>
                  <a:srgbClr val="000000"/>
                </a:solidFill>
                <a:latin typeface="Times New Roman" panose="02020603050405020304" pitchFamily="18" charset="0"/>
                <a:cs typeface="Times New Roman" panose="02020603050405020304" pitchFamily="18" charset="0"/>
              </a:rPr>
              <a:t>or services to the following customers: [Restricted Customers].  You should understand that </a:t>
            </a:r>
            <a:r>
              <a:rPr lang="en-US" dirty="0">
                <a:solidFill>
                  <a:srgbClr val="000000"/>
                </a:solidFill>
                <a:latin typeface="Times New Roman" panose="02020603050405020304" pitchFamily="18" charset="0"/>
                <a:cs typeface="Times New Roman" panose="02020603050405020304" pitchFamily="18" charset="0"/>
              </a:rPr>
              <a:t>Vehement Capital Partners </a:t>
            </a:r>
            <a:r>
              <a:rPr lang="en-US" dirty="0" smtClean="0">
                <a:solidFill>
                  <a:srgbClr val="000000"/>
                </a:solidFill>
                <a:latin typeface="Times New Roman" panose="02020603050405020304" pitchFamily="18" charset="0"/>
                <a:cs typeface="Times New Roman" panose="02020603050405020304" pitchFamily="18" charset="0"/>
              </a:rPr>
              <a:t>requires </a:t>
            </a:r>
            <a:r>
              <a:rPr lang="en-US" dirty="0">
                <a:solidFill>
                  <a:srgbClr val="000000"/>
                </a:solidFill>
                <a:latin typeface="Times New Roman" panose="02020603050405020304" pitchFamily="18" charset="0"/>
                <a:cs typeface="Times New Roman" panose="02020603050405020304" pitchFamily="18" charset="0"/>
              </a:rPr>
              <a:t>that you comply with these obligations.  To the extent any such </a:t>
            </a:r>
            <a:r>
              <a:rPr lang="en-US" dirty="0" smtClean="0">
                <a:solidFill>
                  <a:srgbClr val="000000"/>
                </a:solidFill>
                <a:latin typeface="Times New Roman" panose="02020603050405020304" pitchFamily="18" charset="0"/>
                <a:cs typeface="Times New Roman" panose="02020603050405020304" pitchFamily="18" charset="0"/>
              </a:rPr>
              <a:t>customers contact </a:t>
            </a:r>
            <a:r>
              <a:rPr lang="en-US" dirty="0">
                <a:solidFill>
                  <a:srgbClr val="000000"/>
                </a:solidFill>
                <a:latin typeface="Times New Roman" panose="02020603050405020304" pitchFamily="18" charset="0"/>
                <a:cs typeface="Times New Roman" panose="02020603050405020304" pitchFamily="18" charset="0"/>
              </a:rPr>
              <a:t>you, you are required to inform the </a:t>
            </a:r>
            <a:r>
              <a:rPr lang="en-US" dirty="0" smtClean="0">
                <a:solidFill>
                  <a:srgbClr val="000000"/>
                </a:solidFill>
                <a:latin typeface="Times New Roman" panose="02020603050405020304" pitchFamily="18" charset="0"/>
                <a:cs typeface="Times New Roman" panose="02020603050405020304" pitchFamily="18" charset="0"/>
              </a:rPr>
              <a:t>customer </a:t>
            </a:r>
            <a:r>
              <a:rPr lang="en-US" dirty="0">
                <a:solidFill>
                  <a:srgbClr val="000000"/>
                </a:solidFill>
                <a:latin typeface="Times New Roman" panose="02020603050405020304" pitchFamily="18" charset="0"/>
                <a:cs typeface="Times New Roman" panose="02020603050405020304" pitchFamily="18" charset="0"/>
              </a:rPr>
              <a:t>that you cannot work with them, either directly or indirectly. </a:t>
            </a:r>
            <a:r>
              <a:rPr lang="en-US" dirty="0" smtClean="0">
                <a:solidFill>
                  <a:srgbClr val="000000"/>
                </a:solidFill>
                <a:latin typeface="Times New Roman" panose="02020603050405020304" pitchFamily="18" charset="0"/>
                <a:cs typeface="Times New Roman" panose="02020603050405020304" pitchFamily="18" charset="0"/>
              </a:rPr>
              <a:t> Further</a:t>
            </a:r>
            <a:r>
              <a:rPr lang="en-US" dirty="0">
                <a:solidFill>
                  <a:srgbClr val="000000"/>
                </a:solidFill>
                <a:latin typeface="Times New Roman" panose="02020603050405020304" pitchFamily="18" charset="0"/>
                <a:cs typeface="Times New Roman" panose="02020603050405020304" pitchFamily="18" charset="0"/>
              </a:rPr>
              <a:t>, you may not utilize any confidential or trade secret information belonging to your previous employer.  Any violation of your agreement with your previous employer or use of your previous employer’s confidential or trade secret information will result in discipline up to and including termination.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If you have any questions regarding these requirements of your employment with Vehement Capital </a:t>
            </a:r>
            <a:r>
              <a:rPr lang="en-US" dirty="0" smtClean="0">
                <a:solidFill>
                  <a:srgbClr val="000000"/>
                </a:solidFill>
                <a:latin typeface="Times New Roman" panose="02020603050405020304" pitchFamily="18" charset="0"/>
                <a:cs typeface="Times New Roman" panose="02020603050405020304" pitchFamily="18" charset="0"/>
              </a:rPr>
              <a:t>Partners, </a:t>
            </a:r>
            <a:r>
              <a:rPr lang="en-US" dirty="0">
                <a:solidFill>
                  <a:srgbClr val="000000"/>
                </a:solidFill>
                <a:latin typeface="Times New Roman" panose="02020603050405020304" pitchFamily="18" charset="0"/>
                <a:cs typeface="Times New Roman" panose="02020603050405020304" pitchFamily="18" charset="0"/>
              </a:rPr>
              <a:t>please contact me.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Sincerely, </a:t>
            </a:r>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Nancy </a:t>
            </a:r>
            <a:r>
              <a:rPr lang="en-US" dirty="0" err="1" smtClean="0">
                <a:solidFill>
                  <a:srgbClr val="000000"/>
                </a:solidFill>
                <a:latin typeface="Times New Roman" panose="02020603050405020304" pitchFamily="18" charset="0"/>
                <a:cs typeface="Times New Roman" panose="02020603050405020304" pitchFamily="18" charset="0"/>
              </a:rPr>
              <a:t>Botwin</a:t>
            </a:r>
            <a:r>
              <a:rPr lang="en-US" dirty="0" smtClean="0">
                <a:solidFill>
                  <a:srgbClr val="000000"/>
                </a:solidFill>
                <a:latin typeface="Times New Roman" panose="02020603050405020304" pitchFamily="18" charset="0"/>
                <a:cs typeface="Times New Roman" panose="02020603050405020304" pitchFamily="18" charset="0"/>
              </a:rPr>
              <a:t>, CEO</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ctrTitle"/>
          </p:nvPr>
        </p:nvSpPr>
        <p:spPr>
          <a:xfrm>
            <a:off x="1048624" y="1050856"/>
            <a:ext cx="7122253" cy="638969"/>
          </a:xfrm>
        </p:spPr>
        <p:txBody>
          <a:bodyPr>
            <a:normAutofit/>
          </a:bodyPr>
          <a:lstStyle/>
          <a:p>
            <a:pPr algn="ctr"/>
            <a:r>
              <a:rPr lang="en-US" dirty="0" smtClean="0"/>
              <a:t>Offer Letter: Example 2</a:t>
            </a:r>
            <a:endParaRPr lang="en-US" dirty="0"/>
          </a:p>
        </p:txBody>
      </p:sp>
      <p:sp>
        <p:nvSpPr>
          <p:cNvPr id="4" name="Rectangular Callout 3"/>
          <p:cNvSpPr/>
          <p:nvPr/>
        </p:nvSpPr>
        <p:spPr>
          <a:xfrm>
            <a:off x="2819400" y="1247775"/>
            <a:ext cx="4813309" cy="2228850"/>
          </a:xfrm>
          <a:prstGeom prst="wedge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500" dirty="0">
                <a:solidFill>
                  <a:srgbClr val="FF0000"/>
                </a:solidFill>
                <a:latin typeface="Times New Roman" panose="02020603050405020304" pitchFamily="18" charset="0"/>
                <a:cs typeface="Times New Roman" panose="02020603050405020304" pitchFamily="18" charset="0"/>
              </a:rPr>
              <a:t>you are prohibited from, either directly or indirectly, providing products or services to the following customers: [Restricted Customers].  You should understand that Vehement Capital Partners requires that you comply with these obligations.  To the extent any such customers contact you, you are required to inform the customer that you cannot work with them, either directly or indirectly</a:t>
            </a:r>
            <a:endParaRPr lang="en-US" sz="1500" dirty="0">
              <a:solidFill>
                <a:prstClr val="white"/>
              </a:solidFill>
            </a:endParaRPr>
          </a:p>
        </p:txBody>
      </p:sp>
    </p:spTree>
    <p:extLst>
      <p:ext uri="{BB962C8B-B14F-4D97-AF65-F5344CB8AC3E}">
        <p14:creationId xmlns:p14="http://schemas.microsoft.com/office/powerpoint/2010/main" val="15117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693389" y="1893167"/>
            <a:ext cx="5939321" cy="4890781"/>
          </a:xfrm>
        </p:spPr>
        <p:txBody>
          <a:bodyPr>
            <a:normAutofit fontScale="77500" lnSpcReduction="20000"/>
          </a:bodyPr>
          <a:lstStyle/>
          <a:p>
            <a:r>
              <a:rPr lang="en-US" b="1" dirty="0">
                <a:solidFill>
                  <a:srgbClr val="000000"/>
                </a:solidFill>
                <a:latin typeface="Times New Roman" panose="02020603050405020304" pitchFamily="18" charset="0"/>
                <a:cs typeface="Times New Roman" panose="02020603050405020304" pitchFamily="18" charset="0"/>
              </a:rPr>
              <a:t>Re:	</a:t>
            </a:r>
            <a:r>
              <a:rPr lang="en-US" b="1" dirty="0" err="1" smtClean="0">
                <a:solidFill>
                  <a:srgbClr val="000000"/>
                </a:solidFill>
                <a:latin typeface="Times New Roman" panose="02020603050405020304" pitchFamily="18" charset="0"/>
                <a:cs typeface="Times New Roman" panose="02020603050405020304" pitchFamily="18" charset="0"/>
              </a:rPr>
              <a:t>Hooli</a:t>
            </a:r>
            <a:r>
              <a:rPr lang="en-US" b="1" dirty="0" smtClean="0">
                <a:solidFill>
                  <a:srgbClr val="000000"/>
                </a:solidFill>
                <a:latin typeface="Times New Roman" panose="02020603050405020304" pitchFamily="18" charset="0"/>
                <a:cs typeface="Times New Roman" panose="02020603050405020304" pitchFamily="18" charset="0"/>
              </a:rPr>
              <a:t> Corporation Offer </a:t>
            </a:r>
            <a:r>
              <a:rPr lang="en-US" b="1" dirty="0">
                <a:solidFill>
                  <a:srgbClr val="000000"/>
                </a:solidFill>
                <a:latin typeface="Times New Roman" panose="02020603050405020304" pitchFamily="18" charset="0"/>
                <a:cs typeface="Times New Roman" panose="02020603050405020304" pitchFamily="18" charset="0"/>
              </a:rPr>
              <a:t>of Employment – </a:t>
            </a:r>
            <a:r>
              <a:rPr lang="en-US" b="1" dirty="0" smtClean="0">
                <a:solidFill>
                  <a:srgbClr val="000000"/>
                </a:solidFill>
                <a:latin typeface="Times New Roman" panose="02020603050405020304" pitchFamily="18" charset="0"/>
                <a:cs typeface="Times New Roman" panose="02020603050405020304" pitchFamily="18" charset="0"/>
              </a:rPr>
              <a:t>Jared Dunn</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Dear </a:t>
            </a:r>
            <a:r>
              <a:rPr lang="en-US" dirty="0" smtClean="0">
                <a:solidFill>
                  <a:srgbClr val="000000"/>
                </a:solidFill>
                <a:latin typeface="Times New Roman" panose="02020603050405020304" pitchFamily="18" charset="0"/>
                <a:cs typeface="Times New Roman" panose="02020603050405020304" pitchFamily="18" charset="0"/>
              </a:rPr>
              <a:t>Mr. Dunn:</a:t>
            </a:r>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Please consider this letter and the attached Employment Agreement your offer of employment from </a:t>
            </a:r>
            <a:r>
              <a:rPr lang="en-US" dirty="0" err="1" smtClean="0">
                <a:solidFill>
                  <a:srgbClr val="000000"/>
                </a:solidFill>
                <a:latin typeface="Times New Roman" panose="02020603050405020304" pitchFamily="18" charset="0"/>
                <a:cs typeface="Times New Roman" panose="02020603050405020304" pitchFamily="18" charset="0"/>
              </a:rPr>
              <a:t>Hooli</a:t>
            </a:r>
            <a:r>
              <a:rPr lang="en-US" dirty="0" smtClean="0">
                <a:solidFill>
                  <a:srgbClr val="000000"/>
                </a:solidFill>
                <a:latin typeface="Times New Roman" panose="02020603050405020304" pitchFamily="18" charset="0"/>
                <a:cs typeface="Times New Roman" panose="02020603050405020304" pitchFamily="18" charset="0"/>
              </a:rPr>
              <a:t> Corporation.  </a:t>
            </a:r>
            <a:r>
              <a:rPr lang="en-US" dirty="0">
                <a:solidFill>
                  <a:srgbClr val="000000"/>
                </a:solidFill>
                <a:latin typeface="Times New Roman" panose="02020603050405020304" pitchFamily="18" charset="0"/>
                <a:cs typeface="Times New Roman" panose="02020603050405020304" pitchFamily="18" charset="0"/>
              </a:rPr>
              <a:t>As indicated in the attached Agreement, your offer of employment is contingent upon execution of the enclosed Employment Agreement, which contains restrictive covenants.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	We at </a:t>
            </a:r>
            <a:r>
              <a:rPr lang="en-US" dirty="0" err="1">
                <a:solidFill>
                  <a:srgbClr val="000000"/>
                </a:solidFill>
                <a:latin typeface="Times New Roman" panose="02020603050405020304" pitchFamily="18" charset="0"/>
                <a:cs typeface="Times New Roman" panose="02020603050405020304" pitchFamily="18" charset="0"/>
              </a:rPr>
              <a:t>Hooli</a:t>
            </a:r>
            <a:r>
              <a:rPr lang="en-US" dirty="0">
                <a:solidFill>
                  <a:srgbClr val="000000"/>
                </a:solidFill>
                <a:latin typeface="Times New Roman" panose="02020603050405020304" pitchFamily="18" charset="0"/>
                <a:cs typeface="Times New Roman" panose="02020603050405020304" pitchFamily="18" charset="0"/>
              </a:rPr>
              <a:t> Corporation understand that, pursuant to an agreement with your previous employer, you are prohibited from, either directly or indirectly, providing products or services </a:t>
            </a:r>
            <a:r>
              <a:rPr lang="en-US" dirty="0" smtClean="0">
                <a:solidFill>
                  <a:srgbClr val="000000"/>
                </a:solidFill>
                <a:latin typeface="Times New Roman" panose="02020603050405020304" pitchFamily="18" charset="0"/>
                <a:cs typeface="Times New Roman" panose="02020603050405020304" pitchFamily="18" charset="0"/>
              </a:rPr>
              <a:t>to </a:t>
            </a:r>
            <a:r>
              <a:rPr lang="en-US" dirty="0">
                <a:solidFill>
                  <a:srgbClr val="000000"/>
                </a:solidFill>
                <a:latin typeface="Times New Roman" panose="02020603050405020304" pitchFamily="18" charset="0"/>
                <a:cs typeface="Times New Roman" panose="02020603050405020304" pitchFamily="18" charset="0"/>
              </a:rPr>
              <a:t>any </a:t>
            </a:r>
            <a:r>
              <a:rPr lang="en-US" dirty="0" err="1">
                <a:solidFill>
                  <a:srgbClr val="000000"/>
                </a:solidFill>
                <a:latin typeface="Times New Roman" panose="02020603050405020304" pitchFamily="18" charset="0"/>
                <a:cs typeface="Times New Roman" panose="02020603050405020304" pitchFamily="18" charset="0"/>
              </a:rPr>
              <a:t>Hooli</a:t>
            </a:r>
            <a:r>
              <a:rPr lang="en-US" dirty="0">
                <a:solidFill>
                  <a:srgbClr val="000000"/>
                </a:solidFill>
                <a:latin typeface="Times New Roman" panose="02020603050405020304" pitchFamily="18" charset="0"/>
                <a:cs typeface="Times New Roman" panose="02020603050405020304" pitchFamily="18" charset="0"/>
              </a:rPr>
              <a:t> Corporation </a:t>
            </a:r>
            <a:r>
              <a:rPr lang="en-US" dirty="0" smtClean="0">
                <a:solidFill>
                  <a:srgbClr val="000000"/>
                </a:solidFill>
                <a:latin typeface="Times New Roman" panose="02020603050405020304" pitchFamily="18" charset="0"/>
                <a:cs typeface="Times New Roman" panose="02020603050405020304" pitchFamily="18" charset="0"/>
              </a:rPr>
              <a:t>customer </a:t>
            </a:r>
            <a:r>
              <a:rPr lang="en-US" dirty="0">
                <a:solidFill>
                  <a:srgbClr val="000000"/>
                </a:solidFill>
                <a:latin typeface="Times New Roman" panose="02020603050405020304" pitchFamily="18" charset="0"/>
                <a:cs typeface="Times New Roman" panose="02020603050405020304" pitchFamily="18" charset="0"/>
              </a:rPr>
              <a:t>or prospective customer within a </a:t>
            </a:r>
            <a:r>
              <a:rPr lang="en-US" dirty="0" smtClean="0">
                <a:solidFill>
                  <a:srgbClr val="000000"/>
                </a:solidFill>
                <a:latin typeface="Times New Roman" panose="02020603050405020304" pitchFamily="18" charset="0"/>
                <a:cs typeface="Times New Roman" panose="02020603050405020304" pitchFamily="18" charset="0"/>
              </a:rPr>
              <a:t>[##] mile </a:t>
            </a:r>
            <a:r>
              <a:rPr lang="en-US" dirty="0">
                <a:solidFill>
                  <a:srgbClr val="000000"/>
                </a:solidFill>
                <a:latin typeface="Times New Roman" panose="02020603050405020304" pitchFamily="18" charset="0"/>
                <a:cs typeface="Times New Roman" panose="02020603050405020304" pitchFamily="18" charset="0"/>
              </a:rPr>
              <a:t>radius of your prior employer’s branch located at [Former Employer Address].  You should understand that </a:t>
            </a:r>
            <a:r>
              <a:rPr lang="en-US" dirty="0" err="1">
                <a:solidFill>
                  <a:srgbClr val="000000"/>
                </a:solidFill>
                <a:latin typeface="Times New Roman" panose="02020603050405020304" pitchFamily="18" charset="0"/>
                <a:cs typeface="Times New Roman" panose="02020603050405020304" pitchFamily="18" charset="0"/>
              </a:rPr>
              <a:t>Hooli</a:t>
            </a:r>
            <a:r>
              <a:rPr lang="en-US" dirty="0">
                <a:solidFill>
                  <a:srgbClr val="000000"/>
                </a:solidFill>
                <a:latin typeface="Times New Roman" panose="02020603050405020304" pitchFamily="18" charset="0"/>
                <a:cs typeface="Times New Roman" panose="02020603050405020304" pitchFamily="18" charset="0"/>
              </a:rPr>
              <a:t> Corporation </a:t>
            </a:r>
            <a:r>
              <a:rPr lang="en-US" dirty="0" smtClean="0">
                <a:solidFill>
                  <a:srgbClr val="000000"/>
                </a:solidFill>
                <a:latin typeface="Times New Roman" panose="02020603050405020304" pitchFamily="18" charset="0"/>
                <a:cs typeface="Times New Roman" panose="02020603050405020304" pitchFamily="18" charset="0"/>
              </a:rPr>
              <a:t>requires </a:t>
            </a:r>
            <a:r>
              <a:rPr lang="en-US" dirty="0">
                <a:solidFill>
                  <a:srgbClr val="000000"/>
                </a:solidFill>
                <a:latin typeface="Times New Roman" panose="02020603050405020304" pitchFamily="18" charset="0"/>
                <a:cs typeface="Times New Roman" panose="02020603050405020304" pitchFamily="18" charset="0"/>
              </a:rPr>
              <a:t>that you comply with these obligations.  To the extent any </a:t>
            </a:r>
            <a:r>
              <a:rPr lang="en-US" dirty="0" smtClean="0">
                <a:solidFill>
                  <a:srgbClr val="000000"/>
                </a:solidFill>
                <a:latin typeface="Times New Roman" panose="02020603050405020304" pitchFamily="18" charset="0"/>
                <a:cs typeface="Times New Roman" panose="02020603050405020304" pitchFamily="18" charset="0"/>
              </a:rPr>
              <a:t>customer </a:t>
            </a:r>
            <a:r>
              <a:rPr lang="en-US" dirty="0">
                <a:solidFill>
                  <a:srgbClr val="000000"/>
                </a:solidFill>
                <a:latin typeface="Times New Roman" panose="02020603050405020304" pitchFamily="18" charset="0"/>
                <a:cs typeface="Times New Roman" panose="02020603050405020304" pitchFamily="18" charset="0"/>
              </a:rPr>
              <a:t>or prospective customer </a:t>
            </a:r>
            <a:r>
              <a:rPr lang="en-US" dirty="0" smtClean="0">
                <a:solidFill>
                  <a:srgbClr val="000000"/>
                </a:solidFill>
                <a:latin typeface="Times New Roman" panose="02020603050405020304" pitchFamily="18" charset="0"/>
                <a:cs typeface="Times New Roman" panose="02020603050405020304" pitchFamily="18" charset="0"/>
              </a:rPr>
              <a:t>from within the restricted territory contacts </a:t>
            </a:r>
            <a:r>
              <a:rPr lang="en-US" dirty="0">
                <a:solidFill>
                  <a:srgbClr val="000000"/>
                </a:solidFill>
                <a:latin typeface="Times New Roman" panose="02020603050405020304" pitchFamily="18" charset="0"/>
                <a:cs typeface="Times New Roman" panose="02020603050405020304" pitchFamily="18" charset="0"/>
              </a:rPr>
              <a:t>you, you are required to inform the customer/prospective customer that you cannot work with them, either directly or indirectly.  Further, you may not utilize any confidential or trade secret information belonging to your previous employer.  Any violation of your agreement with your previous employer or use of your previous employer’s confidential or trade secret information will result in discipline up to and including termination.  </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If you have any questions regarding these requirements of your employment with </a:t>
            </a:r>
            <a:r>
              <a:rPr lang="en-US" dirty="0" err="1">
                <a:solidFill>
                  <a:srgbClr val="000000"/>
                </a:solidFill>
                <a:latin typeface="Times New Roman" panose="02020603050405020304" pitchFamily="18" charset="0"/>
                <a:cs typeface="Times New Roman" panose="02020603050405020304" pitchFamily="18" charset="0"/>
              </a:rPr>
              <a:t>Hooli</a:t>
            </a:r>
            <a:r>
              <a:rPr lang="en-US" dirty="0">
                <a:solidFill>
                  <a:srgbClr val="000000"/>
                </a:solidFill>
                <a:latin typeface="Times New Roman" panose="02020603050405020304" pitchFamily="18" charset="0"/>
                <a:cs typeface="Times New Roman" panose="02020603050405020304" pitchFamily="18" charset="0"/>
              </a:rPr>
              <a:t> Corporation, please contact me.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a:solidFill>
                  <a:srgbClr val="000000"/>
                </a:solidFill>
                <a:latin typeface="Times New Roman" panose="02020603050405020304" pitchFamily="18" charset="0"/>
                <a:cs typeface="Times New Roman" panose="02020603050405020304" pitchFamily="18" charset="0"/>
              </a:rPr>
              <a:t>Sincerely, </a:t>
            </a:r>
          </a:p>
          <a:p>
            <a:r>
              <a:rPr lang="en-US" dirty="0">
                <a:solidFill>
                  <a:srgbClr val="000000"/>
                </a:solidFill>
                <a:latin typeface="Times New Roman" panose="02020603050405020304" pitchFamily="18" charset="0"/>
                <a:cs typeface="Times New Roman" panose="02020603050405020304" pitchFamily="18" charset="0"/>
              </a:rPr>
              <a:t> </a:t>
            </a:r>
          </a:p>
          <a:p>
            <a:r>
              <a:rPr lang="en-US" dirty="0" smtClean="0">
                <a:solidFill>
                  <a:srgbClr val="000000"/>
                </a:solidFill>
                <a:latin typeface="Times New Roman" panose="02020603050405020304" pitchFamily="18" charset="0"/>
                <a:cs typeface="Times New Roman" panose="02020603050405020304" pitchFamily="18" charset="0"/>
              </a:rPr>
              <a:t>Richard Hendricks, CEO</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ctrTitle"/>
          </p:nvPr>
        </p:nvSpPr>
        <p:spPr>
          <a:xfrm>
            <a:off x="1048624" y="1050856"/>
            <a:ext cx="7122253" cy="638969"/>
          </a:xfrm>
        </p:spPr>
        <p:txBody>
          <a:bodyPr>
            <a:normAutofit/>
          </a:bodyPr>
          <a:lstStyle/>
          <a:p>
            <a:pPr algn="ctr"/>
            <a:r>
              <a:rPr lang="en-US" dirty="0" smtClean="0"/>
              <a:t>Offer Letter: Example 3</a:t>
            </a:r>
            <a:endParaRPr lang="en-US" dirty="0"/>
          </a:p>
        </p:txBody>
      </p:sp>
      <p:sp>
        <p:nvSpPr>
          <p:cNvPr id="4" name="Rectangular Callout 3"/>
          <p:cNvSpPr/>
          <p:nvPr/>
        </p:nvSpPr>
        <p:spPr>
          <a:xfrm>
            <a:off x="2209800" y="1447801"/>
            <a:ext cx="5422910" cy="2438400"/>
          </a:xfrm>
          <a:prstGeom prst="wedge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1500" dirty="0">
                <a:solidFill>
                  <a:srgbClr val="FF0000"/>
                </a:solidFill>
                <a:latin typeface="Times New Roman" panose="02020603050405020304" pitchFamily="18" charset="0"/>
                <a:cs typeface="Times New Roman" panose="02020603050405020304" pitchFamily="18" charset="0"/>
              </a:rPr>
              <a:t>you are prohibited from, either directly or indirectly, providing products or services to any </a:t>
            </a:r>
            <a:r>
              <a:rPr lang="en-US" sz="1500" dirty="0" err="1">
                <a:solidFill>
                  <a:srgbClr val="FF0000"/>
                </a:solidFill>
                <a:latin typeface="Times New Roman" panose="02020603050405020304" pitchFamily="18" charset="0"/>
                <a:cs typeface="Times New Roman" panose="02020603050405020304" pitchFamily="18" charset="0"/>
              </a:rPr>
              <a:t>Hooli</a:t>
            </a:r>
            <a:r>
              <a:rPr lang="en-US" sz="1500" dirty="0">
                <a:solidFill>
                  <a:srgbClr val="FF0000"/>
                </a:solidFill>
                <a:latin typeface="Times New Roman" panose="02020603050405020304" pitchFamily="18" charset="0"/>
                <a:cs typeface="Times New Roman" panose="02020603050405020304" pitchFamily="18" charset="0"/>
              </a:rPr>
              <a:t> Corporation customer or prospective customer within a [##] mile radius of your prior employer’s branch located at [Former Employer Address].</a:t>
            </a:r>
            <a:r>
              <a:rPr lang="en-US" sz="1500" dirty="0">
                <a:solidFill>
                  <a:srgbClr val="000000"/>
                </a:solidFill>
                <a:latin typeface="Times New Roman" panose="02020603050405020304" pitchFamily="18" charset="0"/>
                <a:cs typeface="Times New Roman" panose="02020603050405020304" pitchFamily="18" charset="0"/>
              </a:rPr>
              <a:t>  </a:t>
            </a:r>
            <a:r>
              <a:rPr lang="en-US" sz="1500" dirty="0">
                <a:solidFill>
                  <a:srgbClr val="FF0000"/>
                </a:solidFill>
                <a:latin typeface="Times New Roman" panose="02020603050405020304" pitchFamily="18" charset="0"/>
                <a:cs typeface="Times New Roman" panose="02020603050405020304" pitchFamily="18" charset="0"/>
              </a:rPr>
              <a:t>You should understand that </a:t>
            </a:r>
            <a:r>
              <a:rPr lang="en-US" sz="1500" dirty="0" err="1">
                <a:solidFill>
                  <a:srgbClr val="FF0000"/>
                </a:solidFill>
                <a:latin typeface="Times New Roman" panose="02020603050405020304" pitchFamily="18" charset="0"/>
                <a:cs typeface="Times New Roman" panose="02020603050405020304" pitchFamily="18" charset="0"/>
              </a:rPr>
              <a:t>Hooli</a:t>
            </a:r>
            <a:r>
              <a:rPr lang="en-US" sz="1500" dirty="0">
                <a:solidFill>
                  <a:srgbClr val="FF0000"/>
                </a:solidFill>
                <a:latin typeface="Times New Roman" panose="02020603050405020304" pitchFamily="18" charset="0"/>
                <a:cs typeface="Times New Roman" panose="02020603050405020304" pitchFamily="18" charset="0"/>
              </a:rPr>
              <a:t> Corporation requires that you comply with these obligations.  To the extent any customer or prospective customer from within the restricted territory contacts you, you are required to inform the customer/prospective customer that you cannot work with them, either directly or indirectly</a:t>
            </a:r>
            <a:endParaRPr lang="en-US" sz="1500" dirty="0">
              <a:solidFill>
                <a:prstClr val="white"/>
              </a:solidFill>
            </a:endParaRPr>
          </a:p>
        </p:txBody>
      </p:sp>
    </p:spTree>
    <p:extLst>
      <p:ext uri="{BB962C8B-B14F-4D97-AF65-F5344CB8AC3E}">
        <p14:creationId xmlns:p14="http://schemas.microsoft.com/office/powerpoint/2010/main" val="387416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774790" cy="4090257"/>
          </a:xfrm>
        </p:spPr>
        <p:txBody>
          <a:bodyPr>
            <a:normAutofit/>
          </a:bodyPr>
          <a:lstStyle/>
          <a:p>
            <a:pPr marL="285750" indent="-285750">
              <a:buFont typeface="Wingdings" panose="05000000000000000000" pitchFamily="2" charset="2"/>
              <a:buChar char="q"/>
            </a:pPr>
            <a:r>
              <a:rPr lang="en-US" dirty="0" smtClean="0">
                <a:solidFill>
                  <a:srgbClr val="000000"/>
                </a:solidFill>
              </a:rPr>
              <a:t>Evaluate the restrictive covenant</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Evaluate employee’s conduct</a:t>
            </a:r>
          </a:p>
          <a:p>
            <a:pPr marL="285750" indent="-285750">
              <a:buFont typeface="Wingdings" panose="05000000000000000000" pitchFamily="2" charset="2"/>
              <a:buChar char="q"/>
            </a:pPr>
            <a:endParaRPr lang="en-US" dirty="0">
              <a:solidFill>
                <a:srgbClr val="000000"/>
              </a:solidFill>
            </a:endParaRPr>
          </a:p>
          <a:p>
            <a:pPr marL="285750" indent="-285750">
              <a:buFont typeface="Wingdings" panose="05000000000000000000" pitchFamily="2" charset="2"/>
              <a:buChar char="q"/>
            </a:pPr>
            <a:r>
              <a:rPr lang="en-US" dirty="0" smtClean="0">
                <a:solidFill>
                  <a:srgbClr val="000000"/>
                </a:solidFill>
              </a:rPr>
              <a:t>Evaluate the employer’s potential motivation:</a:t>
            </a:r>
          </a:p>
          <a:p>
            <a:pPr marL="1028700" lvl="1">
              <a:buFont typeface="Wingdings" panose="05000000000000000000" pitchFamily="2" charset="2"/>
              <a:buChar char="§"/>
            </a:pPr>
            <a:r>
              <a:rPr lang="en-US" dirty="0" smtClean="0">
                <a:solidFill>
                  <a:srgbClr val="000000"/>
                </a:solidFill>
              </a:rPr>
              <a:t>Bluster</a:t>
            </a:r>
          </a:p>
          <a:p>
            <a:pPr marL="1028700" lvl="1">
              <a:buFont typeface="Wingdings" panose="05000000000000000000" pitchFamily="2" charset="2"/>
              <a:buChar char="§"/>
            </a:pPr>
            <a:r>
              <a:rPr lang="en-US" dirty="0" smtClean="0">
                <a:solidFill>
                  <a:srgbClr val="000000"/>
                </a:solidFill>
              </a:rPr>
              <a:t>Paranoia</a:t>
            </a:r>
          </a:p>
          <a:p>
            <a:pPr marL="1028700" lvl="1">
              <a:buFont typeface="Wingdings" panose="05000000000000000000" pitchFamily="2" charset="2"/>
              <a:buChar char="§"/>
            </a:pPr>
            <a:r>
              <a:rPr lang="en-US" dirty="0" smtClean="0">
                <a:solidFill>
                  <a:srgbClr val="000000"/>
                </a:solidFill>
              </a:rPr>
              <a:t>Education</a:t>
            </a:r>
          </a:p>
          <a:p>
            <a:pPr marL="1028700" lvl="1">
              <a:buFont typeface="Wingdings" panose="05000000000000000000" pitchFamily="2" charset="2"/>
              <a:buChar char="§"/>
            </a:pPr>
            <a:r>
              <a:rPr lang="en-US" dirty="0" smtClean="0">
                <a:solidFill>
                  <a:srgbClr val="000000"/>
                </a:solidFill>
              </a:rPr>
              <a:t>Preparing for litigation</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Formulate response</a:t>
            </a:r>
          </a:p>
          <a:p>
            <a:endParaRPr lang="en-US" dirty="0" smtClean="0">
              <a:solidFill>
                <a:srgbClr val="000000"/>
              </a:solidFill>
            </a:endParaRPr>
          </a:p>
          <a:p>
            <a:endParaRPr lang="en-US" dirty="0" smtClean="0">
              <a:solidFill>
                <a:srgbClr val="000000"/>
              </a:solidFill>
            </a:endParaRP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a:bodyPr>
          <a:lstStyle/>
          <a:p>
            <a:pPr algn="ctr"/>
            <a:r>
              <a:rPr lang="en-US" dirty="0" smtClean="0"/>
              <a:t>Responding to a “cease and desist” letter</a:t>
            </a:r>
            <a:endParaRPr lang="en-US" dirty="0"/>
          </a:p>
        </p:txBody>
      </p:sp>
    </p:spTree>
    <p:extLst>
      <p:ext uri="{BB962C8B-B14F-4D97-AF65-F5344CB8AC3E}">
        <p14:creationId xmlns:p14="http://schemas.microsoft.com/office/powerpoint/2010/main" val="3691921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4065916" cy="4090257"/>
          </a:xfrm>
        </p:spPr>
        <p:txBody>
          <a:bodyPr>
            <a:normAutofit/>
          </a:bodyPr>
          <a:lstStyle/>
          <a:p>
            <a:pPr marL="285750" indent="-285750">
              <a:buFont typeface="Wingdings" panose="05000000000000000000" pitchFamily="2" charset="2"/>
              <a:buChar char="q"/>
            </a:pPr>
            <a:r>
              <a:rPr lang="en-US" dirty="0" smtClean="0">
                <a:solidFill>
                  <a:srgbClr val="000000"/>
                </a:solidFill>
              </a:rPr>
              <a:t>Even if new employer does everything right, it still may get sued</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Tortious interference with contract</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Tender to insurer</a:t>
            </a:r>
          </a:p>
          <a:p>
            <a:endParaRPr lang="en-US" dirty="0" smtClean="0">
              <a:solidFill>
                <a:srgbClr val="000000"/>
              </a:solidFill>
            </a:endParaRPr>
          </a:p>
          <a:p>
            <a:pPr marL="285750" indent="-285750">
              <a:buFont typeface="Wingdings" panose="05000000000000000000" pitchFamily="2" charset="2"/>
              <a:buChar char="q"/>
            </a:pPr>
            <a:r>
              <a:rPr lang="en-US" dirty="0" smtClean="0">
                <a:solidFill>
                  <a:srgbClr val="000000"/>
                </a:solidFill>
              </a:rPr>
              <a:t>Preserve Emails/Documents </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638969"/>
          </a:xfrm>
        </p:spPr>
        <p:txBody>
          <a:bodyPr>
            <a:normAutofit fontScale="90000"/>
          </a:bodyPr>
          <a:lstStyle/>
          <a:p>
            <a:pPr algn="ctr"/>
            <a:r>
              <a:rPr lang="en-US" dirty="0"/>
              <a:t>Defending Litigation Commenced by Former Employer</a:t>
            </a:r>
          </a:p>
        </p:txBody>
      </p:sp>
      <p:pic>
        <p:nvPicPr>
          <p:cNvPr id="2050" name="Picture 2" descr="https://static.wixstatic.com/media/27c5bf_47c85c480c7e47f99b095c02baf6a43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023" y="2871595"/>
            <a:ext cx="285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214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13733" y="2419600"/>
            <a:ext cx="7774790" cy="4090257"/>
          </a:xfrm>
        </p:spPr>
        <p:txBody>
          <a:bodyPr>
            <a:normAutofit/>
          </a:bodyPr>
          <a:lstStyle/>
          <a:p>
            <a:endParaRPr lang="en-US" dirty="0" smtClean="0">
              <a:solidFill>
                <a:srgbClr val="000000"/>
              </a:solidFill>
            </a:endParaRPr>
          </a:p>
          <a:p>
            <a:endParaRPr lang="en-US" dirty="0" smtClean="0">
              <a:solidFill>
                <a:srgbClr val="000000"/>
              </a:solidFill>
            </a:endParaRPr>
          </a:p>
          <a:p>
            <a:pPr marL="1028700" lvl="1">
              <a:buFont typeface="Wingdings" panose="05000000000000000000" pitchFamily="2" charset="2"/>
              <a:buChar char="q"/>
            </a:pPr>
            <a:endParaRPr lang="en-US" dirty="0" smtClean="0">
              <a:solidFill>
                <a:srgbClr val="000000"/>
              </a:solidFill>
            </a:endParaRPr>
          </a:p>
          <a:p>
            <a:pPr marL="285750" indent="-285750">
              <a:buFont typeface="Wingdings" panose="05000000000000000000" pitchFamily="2" charset="2"/>
              <a:buChar char="ü"/>
            </a:pPr>
            <a:endParaRPr lang="en-US" dirty="0"/>
          </a:p>
        </p:txBody>
      </p:sp>
      <p:sp>
        <p:nvSpPr>
          <p:cNvPr id="3" name="Title 2"/>
          <p:cNvSpPr>
            <a:spLocks noGrp="1"/>
          </p:cNvSpPr>
          <p:nvPr>
            <p:ph type="ctrTitle"/>
          </p:nvPr>
        </p:nvSpPr>
        <p:spPr>
          <a:xfrm>
            <a:off x="1048624" y="1503794"/>
            <a:ext cx="7122253" cy="1418868"/>
          </a:xfrm>
        </p:spPr>
        <p:txBody>
          <a:bodyPr>
            <a:normAutofit/>
          </a:bodyPr>
          <a:lstStyle/>
          <a:p>
            <a:pPr algn="ctr"/>
            <a:r>
              <a:rPr lang="en-US" sz="4000" dirty="0" smtClean="0"/>
              <a:t>Question &amp; Answer</a:t>
            </a:r>
            <a:endParaRPr lang="en-US" sz="4000" dirty="0"/>
          </a:p>
        </p:txBody>
      </p:sp>
    </p:spTree>
    <p:extLst>
      <p:ext uri="{BB962C8B-B14F-4D97-AF65-F5344CB8AC3E}">
        <p14:creationId xmlns:p14="http://schemas.microsoft.com/office/powerpoint/2010/main" val="227016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9C4636"/>
                </a:solidFill>
                <a:effectLst/>
                <a:uLnTx/>
                <a:uFillTx/>
                <a:latin typeface="Arial"/>
                <a:ea typeface="+mj-ea"/>
                <a:cs typeface="+mj-cs"/>
              </a:rPr>
              <a:t>Non-Competes</a:t>
            </a:r>
            <a:r>
              <a:rPr kumimoji="0" lang="en-US" sz="2400" b="1" i="0" u="none" strike="noStrike" kern="1200" cap="none" spc="0" normalizeH="0" noProof="0" dirty="0" smtClean="0">
                <a:ln>
                  <a:noFill/>
                </a:ln>
                <a:solidFill>
                  <a:srgbClr val="9C4636"/>
                </a:solidFill>
                <a:effectLst/>
                <a:uLnTx/>
                <a:uFillTx/>
                <a:latin typeface="Arial"/>
                <a:ea typeface="+mj-ea"/>
                <a:cs typeface="+mj-cs"/>
              </a:rPr>
              <a:t> in the United States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761582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97990" y="5410200"/>
            <a:ext cx="18811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75775" y="5584031"/>
            <a:ext cx="18811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59897" y="3655217"/>
            <a:ext cx="9405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3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9C4636"/>
                </a:solidFill>
                <a:effectLst/>
                <a:uLnTx/>
                <a:uFillTx/>
                <a:latin typeface="Arial"/>
                <a:ea typeface="+mj-ea"/>
                <a:cs typeface="+mj-cs"/>
              </a:rPr>
              <a:t>Common Provisions</a:t>
            </a:r>
            <a:r>
              <a:rPr kumimoji="0" lang="en-US" sz="2400" b="1" i="0" u="none" strike="noStrike" kern="1200" cap="none" spc="0" normalizeH="0" noProof="0" dirty="0" smtClean="0">
                <a:ln>
                  <a:noFill/>
                </a:ln>
                <a:solidFill>
                  <a:srgbClr val="9C4636"/>
                </a:solidFill>
                <a:effectLst/>
                <a:uLnTx/>
                <a:uFillTx/>
                <a:latin typeface="Arial"/>
                <a:ea typeface="+mj-ea"/>
                <a:cs typeface="+mj-cs"/>
              </a:rPr>
              <a:t> in Non-Compete Agreements</a:t>
            </a: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200" dirty="0" smtClean="0">
                <a:solidFill>
                  <a:schemeClr val="tx1"/>
                </a:solidFill>
              </a:rPr>
              <a:t>Non-Compete Covenant</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Non-Solicitation Covenant</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Trade Secret/Confidentiality Provision </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Anti-Raiding Provision </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Shop Rights Provision </a:t>
            </a:r>
            <a:endParaRPr lang="en-US" sz="2200" dirty="0">
              <a:solidFill>
                <a:schemeClr val="tx1"/>
              </a:solidFill>
            </a:endParaRPr>
          </a:p>
          <a:p>
            <a:pPr marL="285750" indent="-285750">
              <a:buFont typeface="Arial" panose="020B0604020202020204" pitchFamily="34" charset="0"/>
              <a:buChar char="•"/>
            </a:pPr>
            <a:endParaRPr lang="en-US" b="1" dirty="0" smtClean="0">
              <a:solidFill>
                <a:schemeClr val="tx1"/>
              </a:solidFill>
            </a:endParaRPr>
          </a:p>
          <a:p>
            <a:pPr marL="285750" indent="-285750">
              <a:buFont typeface="Arial" panose="020B0604020202020204" pitchFamily="34" charset="0"/>
              <a:buChar char="•"/>
            </a:pPr>
            <a:endParaRPr lang="en-US" b="1" dirty="0" smtClean="0">
              <a:solidFill>
                <a:schemeClr val="tx1"/>
              </a:solidFill>
            </a:endParaRPr>
          </a:p>
        </p:txBody>
      </p:sp>
      <p:sp>
        <p:nvSpPr>
          <p:cNvPr id="2" name="AutoShape 2" descr="Image result for contract drafting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ontract drafting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bartlettlawyers.com/Upload/HomeImages/Commercial-Contract-Drafting-main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19600"/>
            <a:ext cx="448056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34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Requirements for an Enforceable Non-Compete</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33600"/>
            <a:ext cx="8077200" cy="4149929"/>
          </a:xfrm>
        </p:spPr>
        <p:txBody>
          <a:bodyPr>
            <a:normAutofit/>
          </a:bodyPr>
          <a:lstStyle/>
          <a:p>
            <a:pPr marL="285750" indent="-285750">
              <a:buFont typeface="Arial" panose="020B0604020202020204" pitchFamily="34" charset="0"/>
              <a:buChar char="•"/>
            </a:pPr>
            <a:r>
              <a:rPr lang="en-US" sz="2200" dirty="0" smtClean="0">
                <a:solidFill>
                  <a:schemeClr val="tx1"/>
                </a:solidFill>
              </a:rPr>
              <a:t>Independent Consideration </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Protect Legitimate Business Interest </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Reasonable in Scope, Duration, and Geographic Territory</a:t>
            </a:r>
          </a:p>
          <a:p>
            <a:pPr marL="0" indent="0">
              <a:buNone/>
            </a:pPr>
            <a:endParaRPr lang="en-US" b="1" dirty="0" smtClean="0">
              <a:solidFill>
                <a:schemeClr val="tx1"/>
              </a:solidFill>
            </a:endParaRPr>
          </a:p>
          <a:p>
            <a:pPr marL="285750" indent="-285750">
              <a:buFont typeface="Arial" panose="020B0604020202020204" pitchFamily="34" charset="0"/>
              <a:buChar char="•"/>
            </a:pPr>
            <a:endParaRPr lang="en-US" b="1" dirty="0" smtClean="0">
              <a:solidFill>
                <a:schemeClr val="tx1"/>
              </a:solidFill>
            </a:endParaRPr>
          </a:p>
        </p:txBody>
      </p:sp>
      <p:pic>
        <p:nvPicPr>
          <p:cNvPr id="3074" name="Picture 2" descr="https://steemitimages.com/DQmZFBwp6JLY7sBUmwguvqb9x7xnZ3CJSXYGH5MxeWZki1a/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67200"/>
            <a:ext cx="42862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25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Independent Consideration</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200" dirty="0" smtClean="0">
                <a:solidFill>
                  <a:schemeClr val="tx1"/>
                </a:solidFill>
              </a:rPr>
              <a:t>Must confer a “real advantage” to an employee</a:t>
            </a:r>
          </a:p>
          <a:p>
            <a:pPr marL="0" indent="0">
              <a:buNone/>
            </a:pPr>
            <a:endParaRPr lang="en-US" sz="2200" dirty="0" smtClean="0">
              <a:solidFill>
                <a:schemeClr val="tx1"/>
              </a:solidFill>
            </a:endParaRPr>
          </a:p>
          <a:p>
            <a:pPr marL="285750" indent="-285750">
              <a:buFont typeface="Arial" panose="020B0604020202020204" pitchFamily="34" charset="0"/>
              <a:buChar char="•"/>
            </a:pPr>
            <a:r>
              <a:rPr lang="en-US" sz="2200" dirty="0" smtClean="0">
                <a:solidFill>
                  <a:schemeClr val="tx1"/>
                </a:solidFill>
              </a:rPr>
              <a:t>Common Examples of Independent Consideration: </a:t>
            </a:r>
          </a:p>
          <a:p>
            <a:pPr marL="685800" lvl="1">
              <a:buFont typeface="Arial" panose="020B0604020202020204" pitchFamily="34" charset="0"/>
              <a:buChar char="•"/>
            </a:pPr>
            <a:r>
              <a:rPr lang="en-US" sz="2200" dirty="0" smtClean="0">
                <a:solidFill>
                  <a:schemeClr val="tx1"/>
                </a:solidFill>
              </a:rPr>
              <a:t>New Employment </a:t>
            </a:r>
          </a:p>
          <a:p>
            <a:pPr marL="685800" lvl="1">
              <a:buFont typeface="Arial" panose="020B0604020202020204" pitchFamily="34" charset="0"/>
              <a:buChar char="•"/>
            </a:pPr>
            <a:r>
              <a:rPr lang="en-US" sz="2200" dirty="0" smtClean="0">
                <a:solidFill>
                  <a:schemeClr val="tx1"/>
                </a:solidFill>
              </a:rPr>
              <a:t>Increased Compensation </a:t>
            </a:r>
          </a:p>
          <a:p>
            <a:pPr marL="685800" lvl="1">
              <a:buFont typeface="Arial" panose="020B0604020202020204" pitchFamily="34" charset="0"/>
              <a:buChar char="•"/>
            </a:pPr>
            <a:r>
              <a:rPr lang="en-US" sz="2200" dirty="0" smtClean="0">
                <a:solidFill>
                  <a:schemeClr val="tx1"/>
                </a:solidFill>
              </a:rPr>
              <a:t>One Time Bonus</a:t>
            </a:r>
          </a:p>
          <a:p>
            <a:pPr marL="685800" lvl="1">
              <a:buFont typeface="Arial" panose="020B0604020202020204" pitchFamily="34" charset="0"/>
              <a:buChar char="•"/>
            </a:pPr>
            <a:r>
              <a:rPr lang="en-US" sz="2200" dirty="0" smtClean="0">
                <a:solidFill>
                  <a:schemeClr val="tx1"/>
                </a:solidFill>
              </a:rPr>
              <a:t>Stock Offer</a:t>
            </a:r>
          </a:p>
          <a:p>
            <a:pPr marL="685800" lvl="1">
              <a:buFont typeface="Arial" panose="020B0604020202020204" pitchFamily="34" charset="0"/>
              <a:buChar char="•"/>
            </a:pPr>
            <a:r>
              <a:rPr lang="en-US" sz="2200" dirty="0" smtClean="0">
                <a:solidFill>
                  <a:schemeClr val="tx1"/>
                </a:solidFill>
              </a:rPr>
              <a:t>Promotion</a:t>
            </a:r>
          </a:p>
          <a:p>
            <a:pPr marL="400050" lvl="1" indent="0">
              <a:buNone/>
            </a:pPr>
            <a:endParaRPr lang="en-US" sz="2200" dirty="0" smtClean="0">
              <a:solidFill>
                <a:schemeClr val="tx1"/>
              </a:solidFill>
            </a:endParaRPr>
          </a:p>
          <a:p>
            <a:pPr marL="285750"/>
            <a:r>
              <a:rPr lang="en-US" sz="2200" dirty="0" smtClean="0">
                <a:solidFill>
                  <a:schemeClr val="tx1"/>
                </a:solidFill>
              </a:rPr>
              <a:t>Continued Employment is </a:t>
            </a:r>
            <a:r>
              <a:rPr lang="en-US" sz="2200" u="sng" dirty="0" smtClean="0">
                <a:solidFill>
                  <a:schemeClr val="tx1"/>
                </a:solidFill>
              </a:rPr>
              <a:t>NOT</a:t>
            </a:r>
            <a:r>
              <a:rPr lang="en-US" sz="2200" dirty="0" smtClean="0">
                <a:solidFill>
                  <a:schemeClr val="tx1"/>
                </a:solidFill>
              </a:rPr>
              <a:t> Alone Sufficient  </a:t>
            </a:r>
            <a:endParaRPr lang="en-US" b="1" dirty="0" smtClean="0">
              <a:solidFill>
                <a:schemeClr val="tx1"/>
              </a:solidFill>
            </a:endParaRPr>
          </a:p>
          <a:p>
            <a:pPr marL="285750" indent="-285750">
              <a:buFont typeface="Arial" panose="020B0604020202020204" pitchFamily="34" charset="0"/>
              <a:buChar char="•"/>
            </a:pPr>
            <a:endParaRPr lang="en-US" b="1" dirty="0" smtClean="0">
              <a:solidFill>
                <a:schemeClr val="tx1"/>
              </a:solidFill>
            </a:endParaRPr>
          </a:p>
        </p:txBody>
      </p:sp>
    </p:spTree>
    <p:extLst>
      <p:ext uri="{BB962C8B-B14F-4D97-AF65-F5344CB8AC3E}">
        <p14:creationId xmlns:p14="http://schemas.microsoft.com/office/powerpoint/2010/main" val="162949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Legitimate Business Interest</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Goodwill and Customer Relationships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Confidential Information and Trade Secrets </a:t>
            </a:r>
          </a:p>
          <a:p>
            <a:pPr marL="0" indent="0">
              <a:buNone/>
            </a:pPr>
            <a:endParaRPr lang="en-US" sz="2400" dirty="0" smtClean="0">
              <a:solidFill>
                <a:schemeClr val="tx1"/>
              </a:solidFill>
            </a:endParaRPr>
          </a:p>
          <a:p>
            <a:pPr marL="285750" indent="-285750">
              <a:buFont typeface="Arial" panose="020B0604020202020204" pitchFamily="34" charset="0"/>
              <a:buChar char="•"/>
            </a:pPr>
            <a:r>
              <a:rPr lang="en-US" sz="2400" dirty="0" smtClean="0">
                <a:solidFill>
                  <a:schemeClr val="tx1"/>
                </a:solidFill>
              </a:rPr>
              <a:t>Specialized Training </a:t>
            </a:r>
          </a:p>
        </p:txBody>
      </p:sp>
    </p:spTree>
    <p:extLst>
      <p:ext uri="{BB962C8B-B14F-4D97-AF65-F5344CB8AC3E}">
        <p14:creationId xmlns:p14="http://schemas.microsoft.com/office/powerpoint/2010/main" val="3516388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Reasonable in Scope</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Customer-Based or Product-Based Restrictions</a:t>
            </a:r>
          </a:p>
          <a:p>
            <a:pPr marL="0" indent="0">
              <a:buNone/>
            </a:pP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Common Issues:</a:t>
            </a:r>
          </a:p>
          <a:p>
            <a:pPr marL="685800" lvl="1">
              <a:buFont typeface="Arial" panose="020B0604020202020204" pitchFamily="34" charset="0"/>
              <a:buChar char="•"/>
            </a:pPr>
            <a:r>
              <a:rPr lang="en-US" sz="2400" dirty="0" smtClean="0">
                <a:solidFill>
                  <a:schemeClr val="tx1"/>
                </a:solidFill>
              </a:rPr>
              <a:t>Preexisting customers brought by employee</a:t>
            </a:r>
          </a:p>
          <a:p>
            <a:pPr marL="685800" lvl="1">
              <a:buFont typeface="Arial" panose="020B0604020202020204" pitchFamily="34" charset="0"/>
              <a:buChar char="•"/>
            </a:pPr>
            <a:r>
              <a:rPr lang="en-US" sz="2400" dirty="0" smtClean="0">
                <a:solidFill>
                  <a:schemeClr val="tx1"/>
                </a:solidFill>
              </a:rPr>
              <a:t>Prospective customers </a:t>
            </a:r>
          </a:p>
          <a:p>
            <a:pPr marL="685800" lvl="1">
              <a:buFont typeface="Arial" panose="020B0604020202020204" pitchFamily="34" charset="0"/>
              <a:buChar char="•"/>
            </a:pPr>
            <a:r>
              <a:rPr lang="en-US" sz="2400" dirty="0" smtClean="0">
                <a:solidFill>
                  <a:schemeClr val="tx1"/>
                </a:solidFill>
              </a:rPr>
              <a:t>Cold call customers </a:t>
            </a:r>
          </a:p>
          <a:p>
            <a:pPr marL="685800" lvl="1">
              <a:buFont typeface="Arial" panose="020B0604020202020204" pitchFamily="34" charset="0"/>
              <a:buChar char="•"/>
            </a:pPr>
            <a:r>
              <a:rPr lang="en-US" sz="2400" dirty="0" smtClean="0">
                <a:solidFill>
                  <a:schemeClr val="tx1"/>
                </a:solidFill>
              </a:rPr>
              <a:t>Limited or no direct customer contact</a:t>
            </a:r>
          </a:p>
          <a:p>
            <a:pPr marL="400050" lvl="1" indent="0">
              <a:buNone/>
            </a:pPr>
            <a:endParaRPr lang="en-US" sz="2400" dirty="0" smtClean="0">
              <a:solidFill>
                <a:schemeClr val="tx1"/>
              </a:solidFill>
            </a:endParaRPr>
          </a:p>
        </p:txBody>
      </p:sp>
    </p:spTree>
    <p:extLst>
      <p:ext uri="{BB962C8B-B14F-4D97-AF65-F5344CB8AC3E}">
        <p14:creationId xmlns:p14="http://schemas.microsoft.com/office/powerpoint/2010/main" val="1529353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09600" y="1372416"/>
            <a:ext cx="7924799" cy="76118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chemeClr val="tx1"/>
                </a:solidFill>
                <a:latin typeface="+mn-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9C4636"/>
                </a:solidFill>
                <a:latin typeface="Arial"/>
              </a:rPr>
              <a:t>Reasonable in Duration</a:t>
            </a:r>
            <a:endParaRPr kumimoji="0" lang="en-US" sz="2400" b="1" i="0" u="none" strike="noStrike" kern="1200" cap="none" spc="0" normalizeH="0" noProof="0" dirty="0" smtClean="0">
              <a:ln>
                <a:noFill/>
              </a:ln>
              <a:solidFill>
                <a:srgbClr val="9C4636"/>
              </a:solidFill>
              <a:effectLst/>
              <a:uLnTx/>
              <a:uFillTx/>
              <a:latin typeface="Arial"/>
              <a:ea typeface="+mj-ea"/>
              <a:cs typeface="+mj-cs"/>
            </a:endParaRPr>
          </a:p>
        </p:txBody>
      </p:sp>
      <p:sp>
        <p:nvSpPr>
          <p:cNvPr id="8" name="Content Placeholder 1"/>
          <p:cNvSpPr>
            <a:spLocks noGrp="1"/>
          </p:cNvSpPr>
          <p:nvPr>
            <p:ph sz="quarter" idx="4"/>
          </p:nvPr>
        </p:nvSpPr>
        <p:spPr>
          <a:xfrm>
            <a:off x="762000" y="2174671"/>
            <a:ext cx="8077200" cy="4149929"/>
          </a:xfrm>
        </p:spPr>
        <p:txBody>
          <a:bodyPr>
            <a:normAutofit/>
          </a:bodyPr>
          <a:lstStyle/>
          <a:p>
            <a:pPr marL="285750" indent="-285750">
              <a:buFont typeface="Arial" panose="020B0604020202020204" pitchFamily="34" charset="0"/>
              <a:buChar char="•"/>
            </a:pPr>
            <a:r>
              <a:rPr lang="en-US" sz="2400" dirty="0" smtClean="0">
                <a:solidFill>
                  <a:schemeClr val="tx1"/>
                </a:solidFill>
              </a:rPr>
              <a:t>Two Standards:</a:t>
            </a:r>
          </a:p>
          <a:p>
            <a:pPr marL="685800" lvl="1">
              <a:buFont typeface="Arial" panose="020B0604020202020204" pitchFamily="34" charset="0"/>
              <a:buChar char="•"/>
            </a:pPr>
            <a:r>
              <a:rPr lang="en-US" sz="2400" dirty="0" smtClean="0">
                <a:solidFill>
                  <a:schemeClr val="tx1"/>
                </a:solidFill>
              </a:rPr>
              <a:t>Length of time necessary so that employer’s customers no longer identify former employee as working for employer; or</a:t>
            </a:r>
          </a:p>
          <a:p>
            <a:pPr marL="685800" lvl="1">
              <a:buFont typeface="Arial" panose="020B0604020202020204" pitchFamily="34" charset="0"/>
              <a:buChar char="•"/>
            </a:pPr>
            <a:r>
              <a:rPr lang="en-US" sz="2400" dirty="0" smtClean="0">
                <a:solidFill>
                  <a:schemeClr val="tx1"/>
                </a:solidFill>
              </a:rPr>
              <a:t>Length of time necessary for employer to hire and train replacement employee</a:t>
            </a:r>
          </a:p>
          <a:p>
            <a:pPr marL="400050" lvl="1" indent="0">
              <a:buNone/>
            </a:pPr>
            <a:endParaRPr lang="en-US" sz="2400" dirty="0" smtClean="0">
              <a:solidFill>
                <a:schemeClr val="tx1"/>
              </a:solidFill>
            </a:endParaRPr>
          </a:p>
          <a:p>
            <a:pPr marL="285750"/>
            <a:r>
              <a:rPr lang="en-US" sz="2400" dirty="0" smtClean="0">
                <a:solidFill>
                  <a:schemeClr val="tx1"/>
                </a:solidFill>
              </a:rPr>
              <a:t>Two Years – Typically Reasonable in Minnesota</a:t>
            </a:r>
          </a:p>
        </p:txBody>
      </p:sp>
    </p:spTree>
    <p:extLst>
      <p:ext uri="{BB962C8B-B14F-4D97-AF65-F5344CB8AC3E}">
        <p14:creationId xmlns:p14="http://schemas.microsoft.com/office/powerpoint/2010/main" val="3224381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9C4636"/>
      </a:dk1>
      <a:lt1>
        <a:sysClr val="window" lastClr="FFFFFF"/>
      </a:lt1>
      <a:dk2>
        <a:srgbClr val="8A8A8A"/>
      </a:dk2>
      <a:lt2>
        <a:srgbClr val="EEECE1"/>
      </a:lt2>
      <a:accent1>
        <a:srgbClr val="9C463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937</Words>
  <Application>Microsoft Office PowerPoint</Application>
  <PresentationFormat>On-screen Show (4:3)</PresentationFormat>
  <Paragraphs>234</Paragraphs>
  <Slides>26</Slides>
  <Notes>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Hiring Someone with a Non-Compete</vt:lpstr>
      <vt:lpstr>Is the Applicant Subject to Restrictive Covenant?</vt:lpstr>
      <vt:lpstr>Is the Restrictive Covenant Enforceable?</vt:lpstr>
      <vt:lpstr>Can the Applicant Function within Restrictions?</vt:lpstr>
      <vt:lpstr>Carefully Draft Employment Offer/Job Description</vt:lpstr>
      <vt:lpstr>Offer Letter: Example 1</vt:lpstr>
      <vt:lpstr>Offer Letter: Example 2</vt:lpstr>
      <vt:lpstr>Offer Letter: Example 3</vt:lpstr>
      <vt:lpstr>Responding to a “cease and desist” letter</vt:lpstr>
      <vt:lpstr>Defending Litigation Commenced by Former Employer</vt:lpstr>
      <vt:lpstr>Question &amp; Answer</vt:lpstr>
    </vt:vector>
  </TitlesOfParts>
  <Company>Felhaber Larson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_</dc:creator>
  <cp:lastModifiedBy>Dennis J. Merley</cp:lastModifiedBy>
  <cp:revision>24</cp:revision>
  <cp:lastPrinted>2018-10-29T13:57:34Z</cp:lastPrinted>
  <dcterms:created xsi:type="dcterms:W3CDTF">2018-09-24T22:06:10Z</dcterms:created>
  <dcterms:modified xsi:type="dcterms:W3CDTF">2018-10-29T15:24:35Z</dcterms:modified>
</cp:coreProperties>
</file>