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7" r:id="rId2"/>
    <p:sldId id="258" r:id="rId3"/>
    <p:sldId id="259" r:id="rId4"/>
    <p:sldId id="278" r:id="rId5"/>
    <p:sldId id="273" r:id="rId6"/>
    <p:sldId id="261" r:id="rId7"/>
    <p:sldId id="272" r:id="rId8"/>
    <p:sldId id="277" r:id="rId9"/>
    <p:sldId id="268" r:id="rId10"/>
    <p:sldId id="280" r:id="rId11"/>
    <p:sldId id="302" r:id="rId12"/>
    <p:sldId id="263" r:id="rId13"/>
    <p:sldId id="270" r:id="rId14"/>
    <p:sldId id="289" r:id="rId15"/>
    <p:sldId id="304" r:id="rId16"/>
    <p:sldId id="305" r:id="rId17"/>
    <p:sldId id="307" r:id="rId18"/>
    <p:sldId id="308" r:id="rId19"/>
    <p:sldId id="260" r:id="rId20"/>
    <p:sldId id="290" r:id="rId21"/>
    <p:sldId id="262" r:id="rId22"/>
    <p:sldId id="264" r:id="rId23"/>
    <p:sldId id="267" r:id="rId24"/>
    <p:sldId id="285" r:id="rId25"/>
    <p:sldId id="286" r:id="rId26"/>
    <p:sldId id="274" r:id="rId27"/>
    <p:sldId id="291" r:id="rId28"/>
    <p:sldId id="266" r:id="rId29"/>
    <p:sldId id="282" r:id="rId30"/>
    <p:sldId id="271" r:id="rId31"/>
    <p:sldId id="292" r:id="rId32"/>
    <p:sldId id="293" r:id="rId33"/>
    <p:sldId id="294" r:id="rId34"/>
    <p:sldId id="301" r:id="rId35"/>
    <p:sldId id="297" r:id="rId36"/>
    <p:sldId id="298" r:id="rId37"/>
    <p:sldId id="295" r:id="rId38"/>
    <p:sldId id="311" r:id="rId39"/>
    <p:sldId id="303" r:id="rId40"/>
    <p:sldId id="309" r:id="rId41"/>
    <p:sldId id="310" r:id="rId42"/>
    <p:sldId id="300" r:id="rId43"/>
    <p:sldId id="312" r:id="rId44"/>
    <p:sldId id="313" r:id="rId45"/>
    <p:sldId id="314" r:id="rId46"/>
    <p:sldId id="315" r:id="rId47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8979D-497B-40C6-8DD6-D2CDD3F92C90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05A5F-75C6-4345-A070-079CC1A91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22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60AE4-F440-4EA8-A42D-F2C77E71AA87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BDC3D-4B54-4865-9282-960BA2B42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9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868" indent="-285718">
              <a:defRPr>
                <a:solidFill>
                  <a:schemeClr val="tx1"/>
                </a:solidFill>
                <a:latin typeface="Arial"/>
              </a:defRPr>
            </a:lvl2pPr>
            <a:lvl3pPr marL="1142874" indent="-228574">
              <a:defRPr>
                <a:solidFill>
                  <a:schemeClr val="tx1"/>
                </a:solidFill>
                <a:latin typeface="Arial"/>
              </a:defRPr>
            </a:lvl3pPr>
            <a:lvl4pPr marL="1600023" indent="-228574">
              <a:defRPr>
                <a:solidFill>
                  <a:schemeClr val="tx1"/>
                </a:solidFill>
                <a:latin typeface="Arial"/>
              </a:defRPr>
            </a:lvl4pPr>
            <a:lvl5pPr marL="2057173" indent="-228574">
              <a:defRPr>
                <a:solidFill>
                  <a:schemeClr val="tx1"/>
                </a:solidFill>
                <a:latin typeface="Arial"/>
              </a:defRPr>
            </a:lvl5pPr>
            <a:lvl6pPr marL="2514322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471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8620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5770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868" indent="-285718">
              <a:defRPr>
                <a:solidFill>
                  <a:schemeClr val="tx1"/>
                </a:solidFill>
                <a:latin typeface="Arial"/>
              </a:defRPr>
            </a:lvl2pPr>
            <a:lvl3pPr marL="1142874" indent="-228574">
              <a:defRPr>
                <a:solidFill>
                  <a:schemeClr val="tx1"/>
                </a:solidFill>
                <a:latin typeface="Arial"/>
              </a:defRPr>
            </a:lvl3pPr>
            <a:lvl4pPr marL="1600023" indent="-228574">
              <a:defRPr>
                <a:solidFill>
                  <a:schemeClr val="tx1"/>
                </a:solidFill>
                <a:latin typeface="Arial"/>
              </a:defRPr>
            </a:lvl4pPr>
            <a:lvl5pPr marL="2057173" indent="-228574">
              <a:defRPr>
                <a:solidFill>
                  <a:schemeClr val="tx1"/>
                </a:solidFill>
                <a:latin typeface="Arial"/>
              </a:defRPr>
            </a:lvl5pPr>
            <a:lvl6pPr marL="2514322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471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8620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5770" indent="-228574" defTabSz="457149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>
              <a:defRPr/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BDC3D-4B54-4865-9282-960BA2B42F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4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129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863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803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elhaber powerpoint bckgrds-1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/>
          <a:stretch>
            <a:fillRect/>
          </a:stretch>
        </p:blipFill>
        <p:spPr bwMode="auto">
          <a:xfrm>
            <a:off x="0" y="5729288"/>
            <a:ext cx="9282113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Felhaber powerpoint bckgrds-1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/>
          <a:stretch>
            <a:fillRect/>
          </a:stretch>
        </p:blipFill>
        <p:spPr bwMode="auto">
          <a:xfrm>
            <a:off x="0" y="0"/>
            <a:ext cx="9282113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-119063" y="1165225"/>
            <a:ext cx="9401176" cy="4891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3000" sy="103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buSzTx/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9" descr="FL_Stainless Square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8963" y="555625"/>
            <a:ext cx="5353050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8953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4433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elhaber Larson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elhaber powerpoint bckgrds-14.png"/>
          <p:cNvPicPr>
            <a:picLocks noChangeAspect="1"/>
          </p:cNvPicPr>
          <p:nvPr userDrawn="1"/>
        </p:nvPicPr>
        <p:blipFill>
          <a:blip r:embed="rId2"/>
          <a:srcRect t="14485" b="19432"/>
          <a:stretch>
            <a:fillRect/>
          </a:stretch>
        </p:blipFill>
        <p:spPr bwMode="auto">
          <a:xfrm>
            <a:off x="0" y="0"/>
            <a:ext cx="9144000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Felhaber powerpoint bckgrds-14.png"/>
          <p:cNvPicPr>
            <a:picLocks noChangeAspect="1"/>
          </p:cNvPicPr>
          <p:nvPr userDrawn="1"/>
        </p:nvPicPr>
        <p:blipFill>
          <a:blip r:embed="rId2"/>
          <a:srcRect t="87810" b="-1405"/>
          <a:stretch>
            <a:fillRect/>
          </a:stretch>
        </p:blipFill>
        <p:spPr bwMode="auto">
          <a:xfrm>
            <a:off x="0" y="804863"/>
            <a:ext cx="91440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396154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2400" baseline="0">
                <a:solidFill>
                  <a:srgbClr val="000000"/>
                </a:solidFill>
                <a:latin typeface="+mn-lt"/>
              </a:defRPr>
            </a:lvl1pPr>
            <a:lvl2pPr marL="742950" indent="-285750">
              <a:spcBef>
                <a:spcPts val="1200"/>
              </a:spcBef>
              <a:buFont typeface="Arial" panose="020B0604020202020204" pitchFamily="34" charset="0"/>
              <a:buChar char="•"/>
              <a:defRPr sz="2400" baseline="0">
                <a:solidFill>
                  <a:srgbClr val="000000"/>
                </a:solidFill>
                <a:latin typeface="+mn-lt"/>
              </a:defRPr>
            </a:lvl2pPr>
            <a:lvl3pPr marL="1143000" indent="-228600">
              <a:spcBef>
                <a:spcPts val="1200"/>
              </a:spcBef>
              <a:buFont typeface="Courier New" panose="02070309020205020404" pitchFamily="49" charset="0"/>
              <a:buChar char="o"/>
              <a:defRPr sz="2400" baseline="0">
                <a:solidFill>
                  <a:srgbClr val="000000"/>
                </a:solidFill>
                <a:latin typeface="+mn-lt"/>
              </a:defRPr>
            </a:lvl3pPr>
            <a:lvl4pPr marL="1600200" indent="-228600">
              <a:spcBef>
                <a:spcPts val="1200"/>
              </a:spcBef>
              <a:buFont typeface="Arial" panose="020B0604020202020204" pitchFamily="34" charset="0"/>
              <a:buChar char="•"/>
              <a:defRPr sz="2400" baseline="0">
                <a:solidFill>
                  <a:srgbClr val="000000"/>
                </a:solidFill>
                <a:latin typeface="+mn-lt"/>
              </a:defRPr>
            </a:lvl4pPr>
            <a:lvl5pPr marL="2057400" indent="-228600">
              <a:spcBef>
                <a:spcPts val="1200"/>
              </a:spcBef>
              <a:buFont typeface="Courier New" panose="02070309020205020404" pitchFamily="49" charset="0"/>
              <a:buChar char="o"/>
              <a:defRPr sz="2400" baseline="0">
                <a:solidFill>
                  <a:srgbClr val="000000"/>
                </a:solidFill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57200" y="1091314"/>
            <a:ext cx="8159261" cy="638969"/>
          </a:xfrm>
        </p:spPr>
        <p:txBody>
          <a:bodyPr>
            <a:noAutofit/>
          </a:bodyPr>
          <a:lstStyle>
            <a:lvl1pPr algn="ctr">
              <a:defRPr sz="3600" baseline="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C422A-CA2A-4EBA-9933-5EA75CE8D75A}" type="datetimeFigureOut">
              <a:rPr lang="en-US"/>
              <a:pPr>
                <a:defRPr/>
              </a:pPr>
              <a:t>10/30/2018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7176-E79A-4301-B0E4-17D2D00732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0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355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916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2575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9994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48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293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868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933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2570C-A5FA-42DA-9E3F-CAB5ED092CC5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3DD78-2ECC-4093-A92C-0B4E1F0D2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21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640960" cy="1969393"/>
          </a:xfrm>
        </p:spPr>
        <p:txBody>
          <a:bodyPr rtlCol="0">
            <a:normAutofit fontScale="62500" lnSpcReduction="20000"/>
          </a:bodyPr>
          <a:lstStyle/>
          <a:p>
            <a:r>
              <a:rPr lang="en-US" sz="4000" u="sng" dirty="0" smtClean="0">
                <a:solidFill>
                  <a:srgbClr val="002060"/>
                </a:solidFill>
              </a:rPr>
              <a:t>2018 Labor and Employment Seminar</a:t>
            </a:r>
            <a:endParaRPr lang="en-US" sz="3600" i="1" u="sng" dirty="0">
              <a:solidFill>
                <a:srgbClr val="002060"/>
              </a:solidFill>
            </a:endParaRPr>
          </a:p>
          <a:p>
            <a:endParaRPr lang="en-US" sz="3200" dirty="0">
              <a:solidFill>
                <a:srgbClr val="002060"/>
              </a:solidFill>
            </a:endParaRPr>
          </a:p>
          <a:p>
            <a:r>
              <a:rPr lang="en-US" sz="3200" dirty="0" smtClean="0">
                <a:solidFill>
                  <a:srgbClr val="002060"/>
                </a:solidFill>
              </a:rPr>
              <a:t>Grant Collins</a:t>
            </a:r>
            <a:endParaRPr lang="en-US" sz="3200" dirty="0">
              <a:solidFill>
                <a:srgbClr val="002060"/>
              </a:solidFill>
            </a:endParaRPr>
          </a:p>
          <a:p>
            <a:r>
              <a:rPr lang="en-US" sz="3200" dirty="0" err="1">
                <a:solidFill>
                  <a:srgbClr val="002060"/>
                </a:solidFill>
              </a:rPr>
              <a:t>Felhaber</a:t>
            </a:r>
            <a:r>
              <a:rPr lang="en-US" sz="3200" dirty="0">
                <a:solidFill>
                  <a:srgbClr val="002060"/>
                </a:solidFill>
              </a:rPr>
              <a:t> Larson</a:t>
            </a:r>
          </a:p>
          <a:p>
            <a:r>
              <a:rPr lang="en-US" sz="3200" dirty="0">
                <a:solidFill>
                  <a:srgbClr val="002060"/>
                </a:solidFill>
              </a:rPr>
              <a:t>220 South 6th Street, Suite 2200</a:t>
            </a:r>
          </a:p>
          <a:p>
            <a:r>
              <a:rPr lang="en-US" sz="3200" dirty="0">
                <a:solidFill>
                  <a:srgbClr val="002060"/>
                </a:solidFill>
              </a:rPr>
              <a:t>Minneapolis, MN 55402</a:t>
            </a:r>
          </a:p>
          <a:p>
            <a:pPr eaLnBrk="1" fontAlgn="auto" hangingPunct="1">
              <a:spcAft>
                <a:spcPct val="0"/>
              </a:spcAft>
              <a:buFont typeface="Arial"/>
              <a:buNone/>
              <a:defRPr/>
            </a:pP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310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Enforcement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EEOC -- independent federal </a:t>
            </a:r>
            <a:r>
              <a:rPr lang="en-US" altLang="en-US" dirty="0"/>
              <a:t>agency created by </a:t>
            </a:r>
            <a:r>
              <a:rPr lang="en-US" altLang="en-US" dirty="0" smtClean="0"/>
              <a:t>Congress </a:t>
            </a:r>
            <a:r>
              <a:rPr lang="en-US" altLang="en-US" dirty="0"/>
              <a:t>in 1964 to </a:t>
            </a:r>
            <a:r>
              <a:rPr lang="en-US" altLang="en-US" dirty="0" smtClean="0"/>
              <a:t>eradicate </a:t>
            </a:r>
            <a:r>
              <a:rPr lang="en-US" altLang="en-US" dirty="0"/>
              <a:t>discrimination in </a:t>
            </a:r>
            <a:r>
              <a:rPr lang="en-US" altLang="en-US" dirty="0" smtClean="0"/>
              <a:t>employment</a:t>
            </a:r>
            <a:r>
              <a:rPr lang="en-US" altLang="en-US" dirty="0"/>
              <a:t>.</a:t>
            </a:r>
          </a:p>
          <a:p>
            <a:pPr lvl="1" algn="just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 smtClean="0"/>
              <a:t>EEOC </a:t>
            </a:r>
            <a:r>
              <a:rPr lang="en-US" altLang="en-US" dirty="0"/>
              <a:t>wields great power and </a:t>
            </a:r>
            <a:r>
              <a:rPr lang="en-US" altLang="en-US" dirty="0" smtClean="0"/>
              <a:t>discretion </a:t>
            </a:r>
            <a:r>
              <a:rPr lang="en-US" altLang="en-US" dirty="0"/>
              <a:t>in </a:t>
            </a:r>
            <a:r>
              <a:rPr lang="en-US" altLang="en-US" dirty="0" smtClean="0"/>
              <a:t>achieving </a:t>
            </a:r>
            <a:r>
              <a:rPr lang="en-US" altLang="en-US" dirty="0"/>
              <a:t>the goal of eradicating discrimination in employment</a:t>
            </a:r>
            <a:r>
              <a:rPr lang="en-US" altLang="en-US" dirty="0" smtClean="0"/>
              <a:t>.</a:t>
            </a:r>
          </a:p>
          <a:p>
            <a:pPr algn="just">
              <a:lnSpc>
                <a:spcPct val="90000"/>
              </a:lnSpc>
              <a:buClr>
                <a:schemeClr val="tx1"/>
              </a:buClr>
            </a:pPr>
            <a:r>
              <a:rPr lang="en-US" dirty="0" smtClean="0"/>
              <a:t>Under EPA and many state laws, plaintiff can bring a claim privately instead of first filing a charge with the EEOC or state equivalent. </a:t>
            </a:r>
          </a:p>
          <a:p>
            <a:pPr marL="0" indent="0" algn="just">
              <a:lnSpc>
                <a:spcPct val="90000"/>
              </a:lnSpc>
              <a:buClr>
                <a:schemeClr val="tx1"/>
              </a:buClr>
              <a:buNone/>
            </a:pPr>
            <a:endParaRPr lang="en-US" altLang="en-US" dirty="0"/>
          </a:p>
          <a:p>
            <a:pPr lvl="1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n-US" altLang="en-US" dirty="0" smtClean="0"/>
          </a:p>
          <a:p>
            <a:pPr marL="0" indent="0" algn="just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Federal Laws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85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Enforcement</a:t>
            </a:r>
          </a:p>
          <a:p>
            <a:pPr lvl="1"/>
            <a:r>
              <a:rPr lang="en-US" dirty="0" smtClean="0"/>
              <a:t>The EEOC has identified pay equity as one of six enforcement priorities. </a:t>
            </a:r>
          </a:p>
          <a:p>
            <a:pPr lvl="1"/>
            <a:r>
              <a:rPr lang="en-US" dirty="0" smtClean="0"/>
              <a:t>In recent years, the EEOC has increased the number of EPA claims it has filed against employers.</a:t>
            </a:r>
          </a:p>
          <a:p>
            <a:pPr lvl="2"/>
            <a:r>
              <a:rPr lang="en-US" dirty="0" smtClean="0"/>
              <a:t>2017: 11 EPA claims</a:t>
            </a:r>
          </a:p>
          <a:p>
            <a:pPr lvl="2"/>
            <a:r>
              <a:rPr lang="en-US" dirty="0" smtClean="0"/>
              <a:t>2016: 6 EPA claims</a:t>
            </a:r>
          </a:p>
          <a:p>
            <a:pPr lvl="2"/>
            <a:r>
              <a:rPr lang="en-US" dirty="0" smtClean="0"/>
              <a:t>2015: 5 EPA claims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Federal Laws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647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Creates as an amendment to the minimum wage provision of the FLSA.</a:t>
            </a:r>
          </a:p>
          <a:p>
            <a:pPr algn="just"/>
            <a:r>
              <a:rPr lang="en-US" dirty="0" smtClean="0"/>
              <a:t>Employers may not pay men and women differently for “equal work.”</a:t>
            </a:r>
          </a:p>
          <a:p>
            <a:pPr algn="just"/>
            <a:r>
              <a:rPr lang="en-US" dirty="0" smtClean="0"/>
              <a:t>The EPA defines “equal work” as work done: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 the same location;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Under similar working conditions; and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Using equal skill, equal effort, and equal responsibility.  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Equal Pay 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96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</a:t>
            </a:r>
            <a:r>
              <a:rPr lang="en-US" b="1" dirty="0" smtClean="0"/>
              <a:t>equal work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“Substantially equal” – not “identical.”</a:t>
            </a:r>
          </a:p>
          <a:p>
            <a:pPr lvl="1"/>
            <a:r>
              <a:rPr lang="en-US" dirty="0" smtClean="0"/>
              <a:t>Look at job content, not title.</a:t>
            </a:r>
          </a:p>
          <a:p>
            <a:r>
              <a:rPr lang="en-US" dirty="0" smtClean="0"/>
              <a:t>What is </a:t>
            </a:r>
            <a:r>
              <a:rPr lang="en-US" b="1" dirty="0" smtClean="0"/>
              <a:t>equal pay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 All forms of </a:t>
            </a:r>
            <a:r>
              <a:rPr lang="en-US" dirty="0" smtClean="0"/>
              <a:t>pay. Examples:</a:t>
            </a:r>
          </a:p>
          <a:p>
            <a:pPr lvl="2"/>
            <a:r>
              <a:rPr lang="en-US" dirty="0" smtClean="0"/>
              <a:t>Salary</a:t>
            </a:r>
          </a:p>
          <a:p>
            <a:pPr lvl="2"/>
            <a:r>
              <a:rPr lang="en-US" dirty="0" smtClean="0"/>
              <a:t>Overtime and bonuses</a:t>
            </a:r>
          </a:p>
          <a:p>
            <a:pPr lvl="2"/>
            <a:r>
              <a:rPr lang="en-US" dirty="0" smtClean="0"/>
              <a:t>Vacation </a:t>
            </a:r>
          </a:p>
          <a:p>
            <a:pPr lvl="2"/>
            <a:r>
              <a:rPr lang="en-US" dirty="0" smtClean="0"/>
              <a:t>Benefits, stock options, and profit sharing.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Equal Pay Act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4347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Affirmative Defenses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Employers may provide unequal pay for equal work, if the differential in pay is attributable to: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 seniority system;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 merit system;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 system based upon quality or quantity of production; or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Any factor other than sex.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Equal Pay 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336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Affirmative Defenses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Merit, seniority, or incentive systems must be:</a:t>
            </a:r>
          </a:p>
          <a:p>
            <a:pPr lvl="2" algn="just"/>
            <a:r>
              <a:rPr lang="en-US" dirty="0"/>
              <a:t>B</a:t>
            </a:r>
            <a:r>
              <a:rPr lang="en-US" dirty="0" smtClean="0"/>
              <a:t>ased on predetermined criteria.</a:t>
            </a:r>
          </a:p>
          <a:p>
            <a:pPr lvl="2" algn="just"/>
            <a:r>
              <a:rPr lang="en-US" dirty="0"/>
              <a:t>A</a:t>
            </a:r>
            <a:r>
              <a:rPr lang="en-US" dirty="0" smtClean="0"/>
              <a:t>pplied consistently and even-handedly.</a:t>
            </a:r>
          </a:p>
          <a:p>
            <a:pPr lvl="2" algn="just"/>
            <a:r>
              <a:rPr lang="en-US" dirty="0" smtClean="0"/>
              <a:t>Communicated to all employees.</a:t>
            </a:r>
            <a:endParaRPr lang="en-US" dirty="0"/>
          </a:p>
          <a:p>
            <a:pPr lvl="1" algn="just"/>
            <a:r>
              <a:rPr lang="en-US" dirty="0" smtClean="0"/>
              <a:t>Must eliminate arbitrary decision making.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Equal Pay 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686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Affirmative Defenses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Merit system:</a:t>
            </a:r>
          </a:p>
          <a:p>
            <a:pPr lvl="2" algn="just"/>
            <a:r>
              <a:rPr lang="en-US" dirty="0"/>
              <a:t>Raises based </a:t>
            </a:r>
            <a:r>
              <a:rPr lang="en-US" dirty="0" smtClean="0"/>
              <a:t>on high performance</a:t>
            </a:r>
            <a:endParaRPr lang="en-US" dirty="0"/>
          </a:p>
          <a:p>
            <a:pPr lvl="2" algn="just"/>
            <a:r>
              <a:rPr lang="en-US" dirty="0" smtClean="0"/>
              <a:t>Must evaluate employees regularly</a:t>
            </a:r>
          </a:p>
          <a:p>
            <a:pPr lvl="2" algn="just"/>
            <a:r>
              <a:rPr lang="en-US" dirty="0" smtClean="0"/>
              <a:t>Can contain subjectivity (supervisor rating), but must be otherwise objective.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Equal Pay 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71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Affirmative Defenses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Incentive system:</a:t>
            </a:r>
          </a:p>
          <a:p>
            <a:pPr lvl="2" algn="just"/>
            <a:r>
              <a:rPr lang="en-US" dirty="0" smtClean="0"/>
              <a:t>Pay is tied to quantity or quality of production</a:t>
            </a:r>
          </a:p>
          <a:p>
            <a:pPr lvl="2" algn="just"/>
            <a:r>
              <a:rPr lang="en-US" dirty="0" smtClean="0"/>
              <a:t>Common in sales jobs (</a:t>
            </a:r>
            <a:r>
              <a:rPr lang="en-US" i="1" dirty="0" smtClean="0"/>
              <a:t>i.e. </a:t>
            </a:r>
            <a:r>
              <a:rPr lang="en-US" dirty="0" smtClean="0"/>
              <a:t>commission)</a:t>
            </a:r>
            <a:endParaRPr lang="en-US" dirty="0"/>
          </a:p>
          <a:p>
            <a:pPr lvl="2" algn="just"/>
            <a:r>
              <a:rPr lang="en-US" dirty="0" smtClean="0"/>
              <a:t>Like merit systems, criteria must be objective and uniformly applied. </a:t>
            </a:r>
          </a:p>
          <a:p>
            <a:pPr lvl="1" algn="just"/>
            <a:r>
              <a:rPr lang="en-US" dirty="0" smtClean="0"/>
              <a:t>Seniority system:</a:t>
            </a:r>
          </a:p>
          <a:p>
            <a:pPr lvl="2" algn="just"/>
            <a:r>
              <a:rPr lang="en-US" dirty="0" smtClean="0"/>
              <a:t>Pay primarily based on length of service.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Equal Pay 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13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Affirmative Defenses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For all bona fide systems, the employer must show that the system is the true reason for the difference in pay.</a:t>
            </a:r>
          </a:p>
          <a:p>
            <a:pPr lvl="1" algn="just"/>
            <a:r>
              <a:rPr lang="en-US" dirty="0" smtClean="0"/>
              <a:t>Existence of system is not sufficient.</a:t>
            </a:r>
          </a:p>
          <a:p>
            <a:pPr lvl="1" algn="just"/>
            <a:r>
              <a:rPr lang="en-US" dirty="0" smtClean="0"/>
              <a:t>System must be related to business and to job requirements.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Equal Pay 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51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Prohibits discrimination in all aspects of employment. </a:t>
            </a:r>
          </a:p>
          <a:p>
            <a:pPr algn="just"/>
            <a:r>
              <a:rPr lang="en-US" dirty="0" smtClean="0"/>
              <a:t>Broader than EPA.</a:t>
            </a:r>
          </a:p>
          <a:p>
            <a:pPr lvl="1" algn="just"/>
            <a:r>
              <a:rPr lang="en-US" dirty="0" smtClean="0"/>
              <a:t>Prohibits wage discrimination on the basis of race, color, sex, religion or national origin. </a:t>
            </a:r>
          </a:p>
          <a:p>
            <a:pPr lvl="1" algn="just"/>
            <a:r>
              <a:rPr lang="en-US" dirty="0" smtClean="0"/>
              <a:t>Prohibits wage discrimination even </a:t>
            </a:r>
            <a:r>
              <a:rPr lang="en-US" dirty="0"/>
              <a:t>when the jobs are not identical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Thus, employee who has EPA claim likely has viable Title VII claim.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Title VII of the Civil Rights Act of 1964 (Title VII)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318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640960" cy="1969393"/>
          </a:xfrm>
        </p:spPr>
        <p:txBody>
          <a:bodyPr rtlCol="0">
            <a:normAutofit/>
          </a:bodyPr>
          <a:lstStyle/>
          <a:p>
            <a:r>
              <a:rPr lang="en-US" sz="4000" u="sng" smtClean="0">
                <a:solidFill>
                  <a:srgbClr val="002060"/>
                </a:solidFill>
              </a:rPr>
              <a:t>Pay Equity and the New </a:t>
            </a:r>
          </a:p>
          <a:p>
            <a:r>
              <a:rPr lang="en-US" sz="4000" u="sng" smtClean="0">
                <a:solidFill>
                  <a:srgbClr val="002060"/>
                </a:solidFill>
              </a:rPr>
              <a:t>Glass Ceiling</a:t>
            </a:r>
            <a:endParaRPr lang="en-US" sz="3200" b="1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Must show:</a:t>
            </a:r>
          </a:p>
          <a:p>
            <a:pPr lvl="1" algn="just"/>
            <a:r>
              <a:rPr lang="en-US" dirty="0" smtClean="0"/>
              <a:t>Discriminatory intent; or</a:t>
            </a:r>
          </a:p>
          <a:p>
            <a:pPr lvl="1" algn="just"/>
            <a:r>
              <a:rPr lang="en-US" dirty="0" smtClean="0"/>
              <a:t>Facially neutral policy with disparate impact.</a:t>
            </a:r>
          </a:p>
          <a:p>
            <a:pPr algn="just"/>
            <a:r>
              <a:rPr lang="en-US" dirty="0" smtClean="0"/>
              <a:t>Need not show “equal work.”</a:t>
            </a:r>
          </a:p>
          <a:p>
            <a:pPr algn="just"/>
            <a:r>
              <a:rPr lang="en-US" dirty="0" smtClean="0"/>
              <a:t>Same affirmative defenses available under EPA are available under Title VII.</a:t>
            </a:r>
          </a:p>
          <a:p>
            <a:pPr algn="just"/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Title VII of the Civil Rights Act of 1964 (Title VII)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857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The Act overturned the Supreme Court’s decision in </a:t>
            </a:r>
            <a:r>
              <a:rPr lang="en-US" i="1" dirty="0" smtClean="0"/>
              <a:t>Ledbetter v. Goodyear Tire &amp; Rubber Co.</a:t>
            </a:r>
            <a:r>
              <a:rPr lang="en-US" dirty="0" smtClean="0"/>
              <a:t>, 550 U.S. 618 (2007).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The court’s decision restricted the time period for filing complaints of pay discrimination.</a:t>
            </a:r>
          </a:p>
          <a:p>
            <a:pPr algn="just"/>
            <a:r>
              <a:rPr lang="en-US" dirty="0" smtClean="0"/>
              <a:t>The Act provides that the statute of limitations clock resets after each discriminatory pay decision.</a:t>
            </a:r>
          </a:p>
          <a:p>
            <a:pPr algn="just"/>
            <a:r>
              <a:rPr lang="en-US" dirty="0" smtClean="0"/>
              <a:t>Thus, each paycheck that contains discriminatory compensation is a separate violation.</a:t>
            </a:r>
          </a:p>
          <a:p>
            <a:pPr algn="just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Lilly Ledbetter Fair Pay Act of 2009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86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Several states have taken lead in combatting pay equity.</a:t>
            </a:r>
          </a:p>
          <a:p>
            <a:pPr algn="just"/>
            <a:r>
              <a:rPr lang="en-US" dirty="0" smtClean="0"/>
              <a:t>Contain broader employee protections than federal laws</a:t>
            </a:r>
          </a:p>
          <a:p>
            <a:pPr algn="just"/>
            <a:r>
              <a:rPr lang="en-US" dirty="0" smtClean="0"/>
              <a:t>Mandate employers to make dramatic changes to workplace pay equity practices. </a:t>
            </a:r>
          </a:p>
          <a:p>
            <a:pPr lvl="1" algn="just"/>
            <a:r>
              <a:rPr lang="en-US" dirty="0" smtClean="0"/>
              <a:t>Audits</a:t>
            </a:r>
          </a:p>
          <a:p>
            <a:pPr lvl="1" algn="just"/>
            <a:r>
              <a:rPr lang="en-US" dirty="0" smtClean="0"/>
              <a:t>Compliance measures</a:t>
            </a:r>
          </a:p>
          <a:p>
            <a:pPr lvl="1" algn="just"/>
            <a:r>
              <a:rPr lang="en-US" dirty="0" smtClean="0"/>
              <a:t>Hiring practices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State &amp; Municipal Laws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316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Local Government Pay Equity Act (1984)</a:t>
            </a:r>
          </a:p>
          <a:p>
            <a:pPr algn="just"/>
            <a:r>
              <a:rPr lang="en-US" dirty="0" smtClean="0"/>
              <a:t>Requires </a:t>
            </a:r>
            <a:r>
              <a:rPr lang="en-US" dirty="0"/>
              <a:t>all public jurisdictions such as cities, counties, and school districts to eliminate any gender-based wage </a:t>
            </a:r>
            <a:r>
              <a:rPr lang="en-US" dirty="0" smtClean="0"/>
              <a:t>inequities.</a:t>
            </a:r>
          </a:p>
          <a:p>
            <a:pPr algn="just"/>
            <a:r>
              <a:rPr lang="en-US" dirty="0" smtClean="0"/>
              <a:t>Must report pay equity implementation report every 3 years.</a:t>
            </a:r>
          </a:p>
          <a:p>
            <a:pPr algn="just"/>
            <a:r>
              <a:rPr lang="en-US" dirty="0" smtClean="0"/>
              <a:t>Non-compliance results in fines and funding reduction.</a:t>
            </a:r>
          </a:p>
          <a:p>
            <a:pPr algn="just"/>
            <a:r>
              <a:rPr lang="en-US" dirty="0" smtClean="0"/>
              <a:t>Applies only to gender—not race, ethnicity, etc.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Minnesota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64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Statute has been effective in eliminating disparity. </a:t>
            </a:r>
          </a:p>
          <a:p>
            <a:r>
              <a:rPr lang="en-US" dirty="0" smtClean="0"/>
              <a:t>1976:</a:t>
            </a:r>
          </a:p>
          <a:p>
            <a:pPr lvl="1"/>
            <a:r>
              <a:rPr lang="en-US" dirty="0" smtClean="0"/>
              <a:t>4% of managers were women</a:t>
            </a:r>
          </a:p>
          <a:p>
            <a:pPr lvl="1"/>
            <a:r>
              <a:rPr lang="en-US" dirty="0" smtClean="0"/>
              <a:t>25% of professional employees were women</a:t>
            </a:r>
          </a:p>
          <a:p>
            <a:r>
              <a:rPr lang="en-US" dirty="0" smtClean="0"/>
              <a:t>2014:</a:t>
            </a:r>
          </a:p>
          <a:p>
            <a:pPr lvl="1"/>
            <a:r>
              <a:rPr lang="en-US" dirty="0"/>
              <a:t>30,000 state employees received raises</a:t>
            </a:r>
          </a:p>
          <a:p>
            <a:pPr lvl="1"/>
            <a:r>
              <a:rPr lang="en-US" dirty="0" smtClean="0"/>
              <a:t>50.3% of state employees were female </a:t>
            </a:r>
          </a:p>
          <a:p>
            <a:pPr lvl="1"/>
            <a:r>
              <a:rPr lang="en-US" dirty="0" smtClean="0"/>
              <a:t>46% of professional-level employees were female</a:t>
            </a:r>
          </a:p>
          <a:p>
            <a:pPr marL="57150" indent="0">
              <a:buNone/>
            </a:pPr>
            <a:endParaRPr lang="en-US" sz="1200" dirty="0" smtClean="0"/>
          </a:p>
          <a:p>
            <a:pPr marL="57150" indent="0">
              <a:buNone/>
            </a:pPr>
            <a:r>
              <a:rPr lang="en-US" sz="1200" dirty="0" smtClean="0"/>
              <a:t>Office on the Economic Status of Women, </a:t>
            </a:r>
            <a:r>
              <a:rPr lang="en-US" sz="1200" i="1" dirty="0" smtClean="0"/>
              <a:t>Pay Equity: The Minnesota Experience </a:t>
            </a:r>
            <a:r>
              <a:rPr lang="en-US" sz="1200" dirty="0" smtClean="0"/>
              <a:t>(Feb. 2016)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Minnesota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841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CA Equal Pay Act (1949)</a:t>
            </a:r>
          </a:p>
          <a:p>
            <a:pPr algn="just"/>
            <a:r>
              <a:rPr lang="en-US" dirty="0" smtClean="0"/>
              <a:t>CA Fair Pay Act (2016)</a:t>
            </a:r>
          </a:p>
          <a:p>
            <a:pPr algn="just"/>
            <a:r>
              <a:rPr lang="en-US" dirty="0" smtClean="0"/>
              <a:t>General rule:</a:t>
            </a:r>
          </a:p>
          <a:p>
            <a:pPr lvl="1" algn="just"/>
            <a:r>
              <a:rPr lang="en-US" dirty="0" smtClean="0"/>
              <a:t>No wage disparity for “substantially similar work.”</a:t>
            </a:r>
          </a:p>
          <a:p>
            <a:pPr lvl="1" algn="just"/>
            <a:r>
              <a:rPr lang="en-US" dirty="0" smtClean="0"/>
              <a:t>“Substantially similar work” is viewed as a composite of skill, effort, and responsibility.</a:t>
            </a:r>
            <a:endParaRPr lang="en-US" dirty="0"/>
          </a:p>
          <a:p>
            <a:pPr lvl="1" algn="just"/>
            <a:r>
              <a:rPr lang="en-US" dirty="0" smtClean="0"/>
              <a:t>This is broader than the EPA language – “equal work.”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California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17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Other protections:</a:t>
            </a:r>
          </a:p>
          <a:p>
            <a:pPr lvl="1" algn="just"/>
            <a:r>
              <a:rPr lang="en-US" dirty="0" smtClean="0"/>
              <a:t>Employer cannot justify pay disparity based on prior salary.</a:t>
            </a:r>
          </a:p>
          <a:p>
            <a:pPr lvl="1" algn="just"/>
            <a:r>
              <a:rPr lang="en-US" dirty="0" smtClean="0"/>
              <a:t>Plaintiff can compare wages between multiple offices/facilities. </a:t>
            </a:r>
          </a:p>
          <a:p>
            <a:pPr lvl="1" algn="just"/>
            <a:r>
              <a:rPr lang="en-US" dirty="0" smtClean="0"/>
              <a:t>Cannot prohibit employees from disclosing or discussing wages with others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Can </a:t>
            </a:r>
            <a:r>
              <a:rPr lang="en-US" dirty="0"/>
              <a:t>bring private right of action or file complaint with state division of labor.</a:t>
            </a:r>
          </a:p>
          <a:p>
            <a:pPr lvl="1" algn="just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California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333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Defenses: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Seniority</a:t>
            </a:r>
            <a:r>
              <a:rPr lang="en-US" dirty="0"/>
              <a:t>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Merit;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system that </a:t>
            </a:r>
            <a:r>
              <a:rPr lang="en-US" dirty="0" smtClean="0"/>
              <a:t>measures quality or quantity of </a:t>
            </a:r>
            <a:r>
              <a:rPr lang="en-US" dirty="0"/>
              <a:t>production; </a:t>
            </a:r>
            <a:r>
              <a:rPr lang="en-US" dirty="0" smtClean="0"/>
              <a:t>or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bona fide factor other than sex (e.g., education, training, or experience) consistent with business necessity.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California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94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Similar to California</a:t>
            </a:r>
          </a:p>
          <a:p>
            <a:pPr algn="just"/>
            <a:r>
              <a:rPr lang="en-US" dirty="0" smtClean="0"/>
              <a:t>But, workers being compared must work in same “geographic region.”</a:t>
            </a:r>
          </a:p>
          <a:p>
            <a:pPr algn="just"/>
            <a:r>
              <a:rPr lang="en-US" dirty="0" smtClean="0"/>
              <a:t>Not limited to gender – prohibits discrimination across all protected classes.</a:t>
            </a:r>
          </a:p>
          <a:p>
            <a:pPr algn="just"/>
            <a:r>
              <a:rPr lang="en-US" dirty="0" smtClean="0"/>
              <a:t>Employer cannot prohibit discussion of wage information.</a:t>
            </a:r>
          </a:p>
          <a:p>
            <a:pPr algn="just"/>
            <a:r>
              <a:rPr lang="en-US" dirty="0" smtClean="0"/>
              <a:t>Can recover liquidated damages for willful violations.</a:t>
            </a:r>
          </a:p>
          <a:p>
            <a:pPr lvl="1" algn="just"/>
            <a:r>
              <a:rPr lang="en-US" dirty="0" smtClean="0"/>
              <a:t>300% of wages recoverable.</a:t>
            </a:r>
            <a:endParaRPr lang="en-US" dirty="0"/>
          </a:p>
          <a:p>
            <a:pPr lvl="1" algn="just"/>
            <a:endParaRPr lang="en-US" dirty="0"/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New Jersey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387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Washington and Maryland (similar to NJ and CA)</a:t>
            </a:r>
          </a:p>
          <a:p>
            <a:pPr algn="just"/>
            <a:r>
              <a:rPr lang="en-US" dirty="0" smtClean="0"/>
              <a:t>Oregon and Massachusetts</a:t>
            </a:r>
          </a:p>
          <a:p>
            <a:pPr lvl="1" algn="just"/>
            <a:r>
              <a:rPr lang="en-US" dirty="0" smtClean="0"/>
              <a:t>Provide employers some form of “safe harbor” if conduct pay equity analysis.</a:t>
            </a:r>
          </a:p>
          <a:p>
            <a:pPr lvl="1" algn="just"/>
            <a:r>
              <a:rPr lang="en-US" dirty="0" smtClean="0"/>
              <a:t>MA requires analysis within three years of action.</a:t>
            </a:r>
          </a:p>
          <a:p>
            <a:pPr algn="just"/>
            <a:r>
              <a:rPr lang="en-US" dirty="0" smtClean="0"/>
              <a:t>Cities have also enacted  pay equity ordinances</a:t>
            </a:r>
          </a:p>
          <a:p>
            <a:pPr lvl="1" algn="just"/>
            <a:r>
              <a:rPr lang="en-US" dirty="0" smtClean="0"/>
              <a:t>E.g. New York City banned questions about salary history in hiring process.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Other States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91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577862"/>
          </a:xfrm>
        </p:spPr>
        <p:txBody>
          <a:bodyPr>
            <a:normAutofit/>
          </a:bodyPr>
          <a:lstStyle/>
          <a:p>
            <a:r>
              <a:rPr lang="en-US" dirty="0" smtClean="0"/>
              <a:t>Current state of the wage gap </a:t>
            </a:r>
          </a:p>
          <a:p>
            <a:r>
              <a:rPr lang="en-US" dirty="0" smtClean="0"/>
              <a:t>Federal laws prohibiting pay discrimination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Equal Pay Act of 1963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Title VII of the Civil Rights Act of 1964</a:t>
            </a:r>
          </a:p>
          <a:p>
            <a:r>
              <a:rPr lang="en-US" dirty="0" smtClean="0"/>
              <a:t>State laws</a:t>
            </a:r>
          </a:p>
          <a:p>
            <a:r>
              <a:rPr lang="en-US" dirty="0" smtClean="0"/>
              <a:t>Recent case law regarding pay discrimination </a:t>
            </a:r>
          </a:p>
          <a:p>
            <a:r>
              <a:rPr lang="en-US" dirty="0" err="1" smtClean="0"/>
              <a:t>Recommenations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3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Salary History</a:t>
            </a:r>
          </a:p>
          <a:p>
            <a:pPr algn="just"/>
            <a:r>
              <a:rPr lang="en-US" i="1" dirty="0" err="1" smtClean="0"/>
              <a:t>Rizo</a:t>
            </a:r>
            <a:r>
              <a:rPr lang="en-US" i="1" dirty="0" smtClean="0"/>
              <a:t> v. </a:t>
            </a:r>
            <a:r>
              <a:rPr lang="en-US" i="1" dirty="0" err="1" smtClean="0"/>
              <a:t>Yovino</a:t>
            </a:r>
            <a:r>
              <a:rPr lang="en-US" dirty="0"/>
              <a:t> </a:t>
            </a:r>
            <a:r>
              <a:rPr lang="en-US" dirty="0" smtClean="0"/>
              <a:t>(9th Cir. 2017)</a:t>
            </a:r>
          </a:p>
          <a:p>
            <a:pPr lvl="1" algn="just"/>
            <a:r>
              <a:rPr lang="en-US" dirty="0" smtClean="0"/>
              <a:t>Plaintiff, a public employee, challenged under EPA the county’s practice of using salary history to determine starting salary.</a:t>
            </a:r>
          </a:p>
          <a:p>
            <a:pPr lvl="1" algn="just"/>
            <a:r>
              <a:rPr lang="en-US" dirty="0" smtClean="0"/>
              <a:t>Plaintiff started at minimum-level salary based on prior job pay. Pay was below that of male peers. </a:t>
            </a:r>
            <a:endParaRPr lang="en-US" dirty="0"/>
          </a:p>
          <a:p>
            <a:pPr lvl="1" algn="just"/>
            <a:r>
              <a:rPr lang="en-US" dirty="0" smtClean="0"/>
              <a:t>County said pay policy was not based on sex.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93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/>
              <a:t>Salary History</a:t>
            </a:r>
          </a:p>
          <a:p>
            <a:pPr algn="just"/>
            <a:r>
              <a:rPr lang="en-US" i="1" dirty="0" err="1" smtClean="0"/>
              <a:t>Rizo</a:t>
            </a:r>
            <a:r>
              <a:rPr lang="en-US" i="1" dirty="0" smtClean="0"/>
              <a:t> v. </a:t>
            </a:r>
            <a:r>
              <a:rPr lang="en-US" i="1" dirty="0" err="1" smtClean="0"/>
              <a:t>Yovino</a:t>
            </a:r>
            <a:r>
              <a:rPr lang="en-US" dirty="0"/>
              <a:t> </a:t>
            </a:r>
            <a:r>
              <a:rPr lang="en-US" dirty="0" smtClean="0"/>
              <a:t>(9th Cir. 2017)</a:t>
            </a:r>
          </a:p>
          <a:p>
            <a:pPr lvl="1" algn="just"/>
            <a:r>
              <a:rPr lang="en-US" dirty="0" smtClean="0"/>
              <a:t>9th Circuit ultimately held that policy violated EPA.</a:t>
            </a:r>
          </a:p>
          <a:p>
            <a:pPr lvl="1" algn="just"/>
            <a:r>
              <a:rPr lang="en-US" dirty="0" smtClean="0"/>
              <a:t>“Reliance on past wages simply perpetuates the past pervasive discrimination that the [EPA] seeks to eradicate.”</a:t>
            </a:r>
          </a:p>
          <a:p>
            <a:pPr lvl="1" algn="just"/>
            <a:r>
              <a:rPr lang="en-US" dirty="0" smtClean="0"/>
              <a:t>Prior job salary is not “job related.”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39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/>
              <a:t>Salary History</a:t>
            </a:r>
          </a:p>
          <a:p>
            <a:pPr algn="just"/>
            <a:r>
              <a:rPr lang="en-US" i="1" dirty="0" smtClean="0"/>
              <a:t>Lauderdale v. Illinois Dep’t of Human </a:t>
            </a:r>
            <a:r>
              <a:rPr lang="en-US" i="1" dirty="0" err="1" smtClean="0"/>
              <a:t>Servs</a:t>
            </a:r>
            <a:r>
              <a:rPr lang="en-US" i="1" dirty="0" smtClean="0"/>
              <a:t>.</a:t>
            </a:r>
            <a:r>
              <a:rPr lang="en-US" dirty="0" smtClean="0"/>
              <a:t> (7th Cir. 2017)</a:t>
            </a:r>
          </a:p>
          <a:p>
            <a:pPr lvl="1" algn="just"/>
            <a:r>
              <a:rPr lang="en-US" dirty="0" smtClean="0"/>
              <a:t>Upheld policy that based pay increases </a:t>
            </a:r>
            <a:r>
              <a:rPr lang="en-US" i="1" dirty="0" smtClean="0"/>
              <a:t>in part</a:t>
            </a:r>
            <a:r>
              <a:rPr lang="en-US" dirty="0" smtClean="0"/>
              <a:t> on prior salary.</a:t>
            </a:r>
          </a:p>
          <a:p>
            <a:pPr lvl="1" algn="just"/>
            <a:r>
              <a:rPr lang="en-US" dirty="0" smtClean="0"/>
              <a:t>Court: no EPA violation unless pay discrepancy based on sex. No proof here that plaintiff’s prior wages were lower because of sex discrimination. </a:t>
            </a:r>
          </a:p>
          <a:p>
            <a:pPr lvl="1"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05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/>
              <a:t>Salary History</a:t>
            </a:r>
          </a:p>
          <a:p>
            <a:pPr algn="just"/>
            <a:r>
              <a:rPr lang="en-US" i="1" dirty="0" smtClean="0"/>
              <a:t>Taylor v. White</a:t>
            </a:r>
            <a:r>
              <a:rPr lang="en-US" dirty="0"/>
              <a:t> </a:t>
            </a:r>
            <a:r>
              <a:rPr lang="en-US" dirty="0" smtClean="0"/>
              <a:t>(8th Cir. 2003)</a:t>
            </a:r>
          </a:p>
          <a:p>
            <a:pPr lvl="1" algn="just"/>
            <a:r>
              <a:rPr lang="en-US" dirty="0" smtClean="0"/>
              <a:t>Female army employee challenged policy that resulted in her receiving lower salary than male counterparts.</a:t>
            </a:r>
          </a:p>
          <a:p>
            <a:pPr lvl="1" algn="just"/>
            <a:r>
              <a:rPr lang="en-US" dirty="0" smtClean="0"/>
              <a:t>Army argued that pay disparity was based on a salary retention policy intended to retain skilled workers and protect workers’ salaries. </a:t>
            </a:r>
          </a:p>
          <a:p>
            <a:pPr lvl="1" algn="just"/>
            <a:r>
              <a:rPr lang="en-US" dirty="0" smtClean="0"/>
              <a:t>Court: prior salary or salary retention policy is a “factor other than sex” allowed under EPA.</a:t>
            </a:r>
          </a:p>
          <a:p>
            <a:pPr lvl="1"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551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Summary: Salary </a:t>
            </a:r>
            <a:r>
              <a:rPr lang="en-US" b="1" dirty="0"/>
              <a:t>History</a:t>
            </a:r>
          </a:p>
          <a:p>
            <a:pPr lvl="1"/>
            <a:r>
              <a:rPr lang="en-US" dirty="0" smtClean="0"/>
              <a:t>Federal circuit courts are split as to whether employers can rely solely on prior salary to meet the “legitimate factor other than sex” defense to an EPA claim.</a:t>
            </a:r>
          </a:p>
          <a:p>
            <a:pPr lvl="2"/>
            <a:r>
              <a:rPr lang="en-US" dirty="0" smtClean="0"/>
              <a:t>7th and 8th Circuits: Employers can use prior salary to justify a pay disparity </a:t>
            </a:r>
          </a:p>
          <a:p>
            <a:pPr lvl="2"/>
            <a:r>
              <a:rPr lang="en-US" dirty="0" smtClean="0"/>
              <a:t>6th, 9th, 10th, 11th Circuits: Use of a prior salary </a:t>
            </a:r>
            <a:r>
              <a:rPr lang="en-US" u="sng" dirty="0" smtClean="0"/>
              <a:t>cannot alone</a:t>
            </a:r>
            <a:r>
              <a:rPr lang="en-US" dirty="0" smtClean="0"/>
              <a:t> justify a pay disparity.</a:t>
            </a:r>
          </a:p>
          <a:p>
            <a:pPr lvl="1"/>
            <a:r>
              <a:rPr lang="en-US" dirty="0" smtClean="0"/>
              <a:t>Other Circuit Courts: No clear decision in either direction.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6711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EPA Retaliation</a:t>
            </a:r>
          </a:p>
          <a:p>
            <a:pPr lvl="1" algn="just"/>
            <a:r>
              <a:rPr lang="en-US" i="1" dirty="0" err="1" smtClean="0"/>
              <a:t>Donathan</a:t>
            </a:r>
            <a:r>
              <a:rPr lang="en-US" i="1" dirty="0" smtClean="0"/>
              <a:t> v. Oakley Grain, Inc. </a:t>
            </a:r>
            <a:r>
              <a:rPr lang="en-US" dirty="0" smtClean="0"/>
              <a:t>(8th Cir. 2017)</a:t>
            </a:r>
          </a:p>
          <a:p>
            <a:pPr lvl="1" algn="just"/>
            <a:r>
              <a:rPr lang="en-US" dirty="0" smtClean="0"/>
              <a:t>Female employee alleged she was not given same bonuses as male coworkers, among other inequities. </a:t>
            </a:r>
          </a:p>
          <a:p>
            <a:pPr lvl="1" algn="just"/>
            <a:r>
              <a:rPr lang="en-US" dirty="0" smtClean="0"/>
              <a:t>She emailed company president. Plaintiff’s manager then told president of likely layoff’s at facility.</a:t>
            </a:r>
          </a:p>
          <a:p>
            <a:pPr lvl="1" algn="just"/>
            <a:r>
              <a:rPr lang="en-US" dirty="0" smtClean="0"/>
              <a:t>Plaintiff laid off 8 days later. </a:t>
            </a:r>
          </a:p>
          <a:p>
            <a:pPr lvl="1" algn="just"/>
            <a:r>
              <a:rPr lang="en-US" dirty="0" smtClean="0"/>
              <a:t>DC held that company had valid reason to terminate</a:t>
            </a:r>
          </a:p>
          <a:p>
            <a:pPr lvl="1"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76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EPA Retaliation</a:t>
            </a:r>
          </a:p>
          <a:p>
            <a:pPr lvl="1" algn="just"/>
            <a:r>
              <a:rPr lang="en-US" i="1" dirty="0" err="1" smtClean="0"/>
              <a:t>Donathan</a:t>
            </a:r>
            <a:r>
              <a:rPr lang="en-US" i="1" dirty="0" smtClean="0"/>
              <a:t> v. Oakley Grain, Inc. </a:t>
            </a:r>
            <a:r>
              <a:rPr lang="en-US" dirty="0" smtClean="0"/>
              <a:t>(8th Cir. 2017)</a:t>
            </a:r>
          </a:p>
          <a:p>
            <a:pPr lvl="1" algn="just"/>
            <a:r>
              <a:rPr lang="en-US" dirty="0" smtClean="0"/>
              <a:t>8th Circuit reversed, holding that there was sufficient evidence to believe plaintiff’s complaint was basis for termination. </a:t>
            </a:r>
          </a:p>
          <a:p>
            <a:pPr lvl="1"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17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Who is an Employee under EPA?</a:t>
            </a:r>
          </a:p>
          <a:p>
            <a:pPr algn="just"/>
            <a:r>
              <a:rPr lang="en-US" dirty="0"/>
              <a:t>Courts apply multi-factor test to determine employment </a:t>
            </a:r>
            <a:r>
              <a:rPr lang="en-US" dirty="0" smtClean="0"/>
              <a:t>status. Factors include:</a:t>
            </a:r>
          </a:p>
          <a:p>
            <a:pPr lvl="1" algn="just"/>
            <a:r>
              <a:rPr lang="en-US" dirty="0" smtClean="0"/>
              <a:t>Company’s ability to hire and fire employee;</a:t>
            </a:r>
          </a:p>
          <a:p>
            <a:pPr lvl="1" algn="just"/>
            <a:r>
              <a:rPr lang="en-US" dirty="0" smtClean="0"/>
              <a:t>Extent of company supervision over employee;</a:t>
            </a:r>
          </a:p>
          <a:p>
            <a:pPr lvl="1" algn="just"/>
            <a:r>
              <a:rPr lang="en-US" dirty="0" smtClean="0"/>
              <a:t>Sharing of profits, losses, and liabilities;</a:t>
            </a:r>
          </a:p>
          <a:p>
            <a:pPr lvl="1" algn="just"/>
            <a:r>
              <a:rPr lang="en-US" dirty="0" smtClean="0"/>
              <a:t>Reporting structure.</a:t>
            </a:r>
          </a:p>
          <a:p>
            <a:pPr lvl="1"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81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Who is an Employee under EPA?</a:t>
            </a:r>
          </a:p>
          <a:p>
            <a:pPr algn="just"/>
            <a:r>
              <a:rPr lang="en-US" i="1" dirty="0" err="1"/>
              <a:t>Cambpell</a:t>
            </a:r>
            <a:r>
              <a:rPr lang="en-US" i="1" dirty="0"/>
              <a:t> v. </a:t>
            </a:r>
            <a:r>
              <a:rPr lang="en-US" i="1" dirty="0" err="1"/>
              <a:t>Chadbourne</a:t>
            </a:r>
            <a:r>
              <a:rPr lang="en-US" i="1" dirty="0"/>
              <a:t> &amp; Parke LLP</a:t>
            </a:r>
            <a:r>
              <a:rPr lang="en-US" dirty="0"/>
              <a:t> (SDNY 2017)</a:t>
            </a:r>
          </a:p>
          <a:p>
            <a:pPr lvl="1" algn="just"/>
            <a:r>
              <a:rPr lang="en-US" dirty="0"/>
              <a:t>Female partner at law firm paid less than male partners brought claim under EPA</a:t>
            </a:r>
          </a:p>
          <a:p>
            <a:pPr lvl="1" algn="just"/>
            <a:r>
              <a:rPr lang="en-US" dirty="0"/>
              <a:t>Firm argued partner is not an “employee” under the EPA</a:t>
            </a:r>
          </a:p>
          <a:p>
            <a:pPr lvl="1" algn="just"/>
            <a:r>
              <a:rPr lang="en-US" dirty="0"/>
              <a:t>Court disagreed, and denied summary judgment to firm.</a:t>
            </a:r>
          </a:p>
          <a:p>
            <a:pPr lvl="1"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407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 Actions</a:t>
            </a:r>
          </a:p>
          <a:p>
            <a:pPr lvl="1"/>
            <a:r>
              <a:rPr lang="en-US" dirty="0" smtClean="0"/>
              <a:t>Many pay equity claims are litigated as class actions. </a:t>
            </a:r>
            <a:endParaRPr lang="en-US" dirty="0"/>
          </a:p>
          <a:p>
            <a:pPr lvl="1"/>
            <a:r>
              <a:rPr lang="en-US" dirty="0" smtClean="0"/>
              <a:t>Challenge employer’s formal policy, or allege “pattern or practice.”</a:t>
            </a:r>
          </a:p>
          <a:p>
            <a:pPr lvl="1"/>
            <a:r>
              <a:rPr lang="en-US" dirty="0" smtClean="0"/>
              <a:t>New state laws have looser definitions of “equal work,” which may allow for larger classes of plaintiffs.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9523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What is Pay Equity?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577862"/>
          </a:xfrm>
        </p:spPr>
        <p:txBody>
          <a:bodyPr>
            <a:normAutofit/>
          </a:bodyPr>
          <a:lstStyle/>
          <a:p>
            <a:r>
              <a:rPr lang="en-US" dirty="0" smtClean="0"/>
              <a:t>“Equal pay for equal work.”</a:t>
            </a:r>
          </a:p>
          <a:p>
            <a:r>
              <a:rPr lang="en-US" dirty="0" smtClean="0"/>
              <a:t>Origin: Male v. Female</a:t>
            </a:r>
          </a:p>
          <a:p>
            <a:r>
              <a:rPr lang="en-US" dirty="0" smtClean="0"/>
              <a:t>Now, many state laws require equal pay across all groups</a:t>
            </a:r>
          </a:p>
          <a:p>
            <a:pPr lvl="1"/>
            <a:r>
              <a:rPr lang="en-US" dirty="0" smtClean="0"/>
              <a:t>Sex, race, national origin, ethnicity, etc. </a:t>
            </a:r>
          </a:p>
          <a:p>
            <a:r>
              <a:rPr lang="en-US" dirty="0" smtClean="0"/>
              <a:t>Pay equity is growing more complex as pay and work structures evolve.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17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Class Actions</a:t>
            </a:r>
          </a:p>
          <a:p>
            <a:pPr lvl="1"/>
            <a:r>
              <a:rPr lang="en-US" i="1" dirty="0" smtClean="0"/>
              <a:t>Barrett </a:t>
            </a:r>
            <a:r>
              <a:rPr lang="en-US" i="1" dirty="0"/>
              <a:t>v. Forest Laboratories, Inc. </a:t>
            </a:r>
            <a:r>
              <a:rPr lang="en-US" dirty="0"/>
              <a:t>(SDNY 2015)</a:t>
            </a:r>
          </a:p>
          <a:p>
            <a:pPr lvl="1"/>
            <a:r>
              <a:rPr lang="en-US" dirty="0"/>
              <a:t>11 female pharmaceutical sales representatives alleged that company was paying male employees of equal or lesser seniority more money.</a:t>
            </a:r>
          </a:p>
          <a:p>
            <a:pPr lvl="1"/>
            <a:r>
              <a:rPr lang="en-US" dirty="0"/>
              <a:t>Plaintiffs successfully certified a nationwide collective action under the EPA. </a:t>
            </a:r>
          </a:p>
          <a:p>
            <a:pPr lvl="1"/>
            <a:r>
              <a:rPr lang="en-US" dirty="0"/>
              <a:t>Notice was sent to 2,000 potential class </a:t>
            </a:r>
            <a:r>
              <a:rPr lang="en-US" dirty="0" smtClean="0"/>
              <a:t>members. Over </a:t>
            </a:r>
            <a:r>
              <a:rPr lang="en-US" dirty="0"/>
              <a:t>350 </a:t>
            </a:r>
            <a:r>
              <a:rPr lang="en-US" dirty="0" smtClean="0"/>
              <a:t>opted in. </a:t>
            </a:r>
            <a:endParaRPr lang="en-US" dirty="0"/>
          </a:p>
          <a:p>
            <a:pPr lvl="1"/>
            <a:r>
              <a:rPr lang="en-US" dirty="0"/>
              <a:t>Settled in 2017 for $4 </a:t>
            </a:r>
            <a:r>
              <a:rPr lang="en-US" dirty="0" smtClean="0"/>
              <a:t>million.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Significant Cases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39299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Ellis </a:t>
            </a:r>
            <a:r>
              <a:rPr lang="en-US" i="1" dirty="0"/>
              <a:t>v. Google, LLC</a:t>
            </a:r>
            <a:r>
              <a:rPr lang="en-US" dirty="0"/>
              <a:t> (San Francisco Superior Court)</a:t>
            </a:r>
          </a:p>
          <a:p>
            <a:pPr lvl="1"/>
            <a:r>
              <a:rPr lang="en-US" dirty="0"/>
              <a:t>Class action </a:t>
            </a:r>
            <a:r>
              <a:rPr lang="en-US" dirty="0" smtClean="0"/>
              <a:t>under </a:t>
            </a:r>
            <a:r>
              <a:rPr lang="en-US" dirty="0"/>
              <a:t>the California Fair Pay Act</a:t>
            </a:r>
          </a:p>
          <a:p>
            <a:pPr lvl="1"/>
            <a:r>
              <a:rPr lang="en-US" dirty="0" smtClean="0"/>
              <a:t>Plaintiffs broadly challenged Google’s company-wade compensation policy.</a:t>
            </a:r>
          </a:p>
          <a:p>
            <a:pPr lvl="1"/>
            <a:r>
              <a:rPr lang="en-US" dirty="0" smtClean="0"/>
              <a:t>Plaintiffs initially included almost all female employees</a:t>
            </a:r>
          </a:p>
          <a:p>
            <a:pPr lvl="1"/>
            <a:r>
              <a:rPr lang="en-US" dirty="0" smtClean="0"/>
              <a:t>Court initially dismissed complaint as too </a:t>
            </a:r>
            <a:r>
              <a:rPr lang="en-US" dirty="0"/>
              <a:t>broad. </a:t>
            </a:r>
          </a:p>
          <a:p>
            <a:pPr lvl="1"/>
            <a:r>
              <a:rPr lang="en-US" dirty="0"/>
              <a:t>Plaintiffs narrowed claims </a:t>
            </a:r>
            <a:r>
              <a:rPr lang="en-US" dirty="0" smtClean="0"/>
              <a:t>to 30 </a:t>
            </a:r>
            <a:r>
              <a:rPr lang="en-US" dirty="0"/>
              <a:t>job titles among 6 “job families.” </a:t>
            </a:r>
            <a:endParaRPr lang="en-US" dirty="0" smtClean="0"/>
          </a:p>
          <a:p>
            <a:pPr lvl="1"/>
            <a:r>
              <a:rPr lang="en-US" dirty="0" smtClean="0"/>
              <a:t>Court allowed complaint to proceed to discovery.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Cases to Watch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83745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806462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Kassman</a:t>
            </a:r>
            <a:r>
              <a:rPr lang="en-US" i="1" dirty="0" smtClean="0"/>
              <a:t> v. KPMG, LLP </a:t>
            </a:r>
            <a:r>
              <a:rPr lang="en-US" dirty="0" smtClean="0"/>
              <a:t>(SDNY) </a:t>
            </a:r>
          </a:p>
          <a:p>
            <a:pPr lvl="1"/>
            <a:r>
              <a:rPr lang="en-US" dirty="0" smtClean="0"/>
              <a:t>Class action for pay and promotion discrimination under EPA and Title VII.</a:t>
            </a:r>
          </a:p>
          <a:p>
            <a:pPr lvl="1"/>
            <a:r>
              <a:rPr lang="en-US" dirty="0" smtClean="0"/>
              <a:t>After certification of EPA class, over 1,100 members opted in. </a:t>
            </a:r>
          </a:p>
          <a:p>
            <a:pPr lvl="1"/>
            <a:r>
              <a:rPr lang="en-US" dirty="0" smtClean="0"/>
              <a:t>The plaintiffs seek over $400 million in damages.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Cases to Watch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05365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806462"/>
          </a:xfrm>
        </p:spPr>
        <p:txBody>
          <a:bodyPr>
            <a:normAutofit/>
          </a:bodyPr>
          <a:lstStyle/>
          <a:p>
            <a:r>
              <a:rPr lang="en-US" dirty="0" smtClean="0"/>
              <a:t>Pay equity statutes are moving quickly</a:t>
            </a:r>
          </a:p>
          <a:p>
            <a:pPr lvl="1"/>
            <a:r>
              <a:rPr lang="en-US" dirty="0" smtClean="0"/>
              <a:t>Almost every state has a pay equity law.</a:t>
            </a:r>
          </a:p>
          <a:p>
            <a:pPr lvl="1"/>
            <a:r>
              <a:rPr lang="en-US" dirty="0" smtClean="0"/>
              <a:t>Laws are broadening to protect across sex, race, ethnicity, national origin, religion, etc.</a:t>
            </a:r>
          </a:p>
          <a:p>
            <a:pPr lvl="1"/>
            <a:r>
              <a:rPr lang="en-US" dirty="0" smtClean="0"/>
              <a:t>Laws contain looser definition of “equal work” – make it easier to make out a claim.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09037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806462"/>
          </a:xfrm>
        </p:spPr>
        <p:txBody>
          <a:bodyPr>
            <a:normAutofit/>
          </a:bodyPr>
          <a:lstStyle/>
          <a:p>
            <a:r>
              <a:rPr lang="en-US" b="1" dirty="0" smtClean="0"/>
              <a:t>Ensure Compliance with Current Law</a:t>
            </a:r>
          </a:p>
          <a:p>
            <a:pPr lvl="1"/>
            <a:r>
              <a:rPr lang="en-US" dirty="0" smtClean="0"/>
              <a:t>Identify whether pay disparities exist.</a:t>
            </a:r>
          </a:p>
          <a:p>
            <a:pPr lvl="2"/>
            <a:r>
              <a:rPr lang="en-US" dirty="0" smtClean="0"/>
              <a:t>Conduct </a:t>
            </a:r>
            <a:r>
              <a:rPr lang="en-US" dirty="0"/>
              <a:t>analysis of pay across and between different groups.</a:t>
            </a:r>
          </a:p>
          <a:p>
            <a:pPr lvl="1"/>
            <a:r>
              <a:rPr lang="en-US" dirty="0" smtClean="0"/>
              <a:t>Review hiring and promotion policies</a:t>
            </a:r>
          </a:p>
          <a:p>
            <a:pPr lvl="2"/>
            <a:r>
              <a:rPr lang="en-US" dirty="0" smtClean="0"/>
              <a:t>Identify whether policies promote pay disparities.</a:t>
            </a:r>
          </a:p>
          <a:p>
            <a:pPr lvl="1"/>
            <a:r>
              <a:rPr lang="en-US" dirty="0" smtClean="0"/>
              <a:t>Hire expert to review current merit, performance, incentive, or seniority systems</a:t>
            </a:r>
          </a:p>
          <a:p>
            <a:pPr lvl="2"/>
            <a:r>
              <a:rPr lang="en-US" dirty="0" smtClean="0"/>
              <a:t>Must ensure system will justify any pay disparities.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37804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806462"/>
          </a:xfrm>
        </p:spPr>
        <p:txBody>
          <a:bodyPr>
            <a:normAutofit/>
          </a:bodyPr>
          <a:lstStyle/>
          <a:p>
            <a:r>
              <a:rPr lang="en-US" b="1" dirty="0" smtClean="0"/>
              <a:t>Get Ahead of the Game for Future Legislative Changes</a:t>
            </a:r>
          </a:p>
          <a:p>
            <a:pPr lvl="1"/>
            <a:r>
              <a:rPr lang="en-US" dirty="0" smtClean="0"/>
              <a:t>Review and amend policies regarding employee discussion of wages</a:t>
            </a:r>
          </a:p>
          <a:p>
            <a:pPr lvl="1"/>
            <a:r>
              <a:rPr lang="en-US" dirty="0" smtClean="0"/>
              <a:t>Increase pay transparency.</a:t>
            </a:r>
          </a:p>
          <a:p>
            <a:pPr lvl="1"/>
            <a:r>
              <a:rPr lang="en-US" dirty="0" smtClean="0"/>
              <a:t>Compare pay and policies with other company offices or locations. 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14854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806462"/>
          </a:xfrm>
        </p:spPr>
        <p:txBody>
          <a:bodyPr>
            <a:normAutofit/>
          </a:bodyPr>
          <a:lstStyle/>
          <a:p>
            <a:pPr marL="57150" indent="0" algn="ctr">
              <a:buNone/>
            </a:pPr>
            <a:endParaRPr lang="en-US" dirty="0" smtClean="0"/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endParaRPr lang="en-US" dirty="0" smtClean="0"/>
          </a:p>
          <a:p>
            <a:pPr marL="57150" indent="0" algn="ctr">
              <a:buNone/>
            </a:pPr>
            <a:endParaRPr lang="en-US" dirty="0"/>
          </a:p>
          <a:p>
            <a:pPr marL="57150" indent="0" algn="ctr">
              <a:buNone/>
            </a:pPr>
            <a:r>
              <a:rPr lang="en-US" dirty="0" smtClean="0"/>
              <a:t>Thank you!</a:t>
            </a:r>
          </a:p>
          <a:p>
            <a:pPr marL="57150" indent="0" algn="ctr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064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577862"/>
          </a:xfrm>
        </p:spPr>
        <p:txBody>
          <a:bodyPr>
            <a:normAutofit/>
          </a:bodyPr>
          <a:lstStyle/>
          <a:p>
            <a:r>
              <a:rPr lang="en-US" dirty="0" smtClean="0"/>
              <a:t>The wage gap has been slowly closing over time. 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1100" dirty="0" smtClean="0"/>
              <a:t>Ariane </a:t>
            </a:r>
            <a:r>
              <a:rPr lang="en-US" sz="1100" dirty="0" err="1" smtClean="0"/>
              <a:t>Hegewisch</a:t>
            </a:r>
            <a:r>
              <a:rPr lang="en-US" sz="1100" dirty="0" smtClean="0"/>
              <a:t>, </a:t>
            </a:r>
            <a:r>
              <a:rPr lang="en-US" sz="1100" u="sng" dirty="0" smtClean="0"/>
              <a:t>The Gender Wage Gap: 2017; Earnings Differences by Gender, Race, and Ethnicity</a:t>
            </a:r>
            <a:r>
              <a:rPr lang="en-US" sz="1100" dirty="0" smtClean="0"/>
              <a:t> (2017).</a:t>
            </a:r>
            <a:endParaRPr lang="en-US" sz="13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Wage Gap – Historically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667000"/>
            <a:ext cx="57975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Wage Gap – Today 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>
          <a:xfrm>
            <a:off x="457201" y="1899138"/>
            <a:ext cx="8159260" cy="45778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At the 10th percentile of wages, women earn 92 cents for every dollar paid to men.</a:t>
            </a:r>
          </a:p>
          <a:p>
            <a:pPr algn="just"/>
            <a:r>
              <a:rPr lang="en-US" dirty="0" smtClean="0"/>
              <a:t>At the 95th percentile of wages, women earn 74 cents for every dollar paid to men.</a:t>
            </a:r>
          </a:p>
          <a:p>
            <a:pPr algn="just"/>
            <a:r>
              <a:rPr lang="en-US" dirty="0" smtClean="0"/>
              <a:t>The average female worker loses more than $530,000 over the course of her lifetime.</a:t>
            </a:r>
          </a:p>
          <a:p>
            <a:pPr algn="just"/>
            <a:r>
              <a:rPr lang="en-US" dirty="0" smtClean="0"/>
              <a:t>The average college-educated female worker loses nearly $800,000 over the course of her lifetime.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sz="1200" dirty="0" smtClean="0"/>
          </a:p>
          <a:p>
            <a:pPr marL="0" indent="0" algn="just">
              <a:buNone/>
            </a:pPr>
            <a:r>
              <a:rPr lang="en-US" sz="1050" dirty="0" smtClean="0"/>
              <a:t>Elise Goulding et al., </a:t>
            </a:r>
            <a:r>
              <a:rPr lang="en-US" sz="1050" u="sng" dirty="0" smtClean="0"/>
              <a:t>What is the Gender </a:t>
            </a:r>
            <a:r>
              <a:rPr lang="en-US" sz="1050" u="sng" dirty="0"/>
              <a:t>P</a:t>
            </a:r>
            <a:r>
              <a:rPr lang="en-US" sz="1050" u="sng" dirty="0" smtClean="0"/>
              <a:t>ay </a:t>
            </a:r>
            <a:r>
              <a:rPr lang="en-US" sz="1050" u="sng" dirty="0"/>
              <a:t>G</a:t>
            </a:r>
            <a:r>
              <a:rPr lang="en-US" sz="1050" u="sng" dirty="0" smtClean="0"/>
              <a:t>ap and is it Real?</a:t>
            </a:r>
            <a:r>
              <a:rPr lang="en-US" sz="1050" dirty="0"/>
              <a:t> </a:t>
            </a:r>
            <a:r>
              <a:rPr lang="en-US" sz="1050" dirty="0" smtClean="0"/>
              <a:t>(2016).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546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74056"/>
            <a:ext cx="7391400" cy="5883944"/>
          </a:xfrm>
        </p:spPr>
      </p:pic>
    </p:spTree>
    <p:extLst>
      <p:ext uri="{BB962C8B-B14F-4D97-AF65-F5344CB8AC3E}">
        <p14:creationId xmlns:p14="http://schemas.microsoft.com/office/powerpoint/2010/main" val="286577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Stalled Wage Gap</a:t>
            </a:r>
            <a:endParaRPr lang="en-US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36775" y="2633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ea typeface="Tahoma" panose="020B0604030504040204" pitchFamily="34" charset="0"/>
                <a:cs typeface="Times New Roman" panose="02020603050405020304" pitchFamily="18" charset="0"/>
              </a:rPr>
              <a:t>Since 1973:</a:t>
            </a:r>
          </a:p>
          <a:p>
            <a:pPr lvl="1" algn="just"/>
            <a:r>
              <a:rPr lang="en-US" dirty="0" smtClean="0">
                <a:ea typeface="Tahoma" panose="020B0604030504040204" pitchFamily="34" charset="0"/>
                <a:cs typeface="Times New Roman" panose="02020603050405020304" pitchFamily="18" charset="0"/>
              </a:rPr>
              <a:t>60% of the wage gap change due to drop in men's real earnings.</a:t>
            </a:r>
          </a:p>
          <a:p>
            <a:pPr lvl="1" algn="just"/>
            <a:r>
              <a:rPr lang="en-US" dirty="0" smtClean="0">
                <a:ea typeface="Tahoma" panose="020B0604030504040204" pitchFamily="34" charset="0"/>
                <a:cs typeface="Times New Roman" panose="02020603050405020304" pitchFamily="18" charset="0"/>
              </a:rPr>
              <a:t>40% of change due to increase in women’s earnings.</a:t>
            </a:r>
          </a:p>
          <a:p>
            <a:pPr algn="just"/>
            <a:r>
              <a:rPr lang="en-US" dirty="0" smtClean="0">
                <a:ea typeface="Tahoma" panose="020B0604030504040204" pitchFamily="34" charset="0"/>
                <a:cs typeface="Times New Roman" panose="02020603050405020304" pitchFamily="18" charset="0"/>
              </a:rPr>
              <a:t>At current pace, </a:t>
            </a:r>
            <a:r>
              <a:rPr lang="en-US" dirty="0">
                <a:ea typeface="Tahoma" panose="020B0604030504040204" pitchFamily="34" charset="0"/>
                <a:cs typeface="Times New Roman" panose="02020603050405020304" pitchFamily="18" charset="0"/>
              </a:rPr>
              <a:t>the Institute for Women's Policy Research estimates that it will take 50 years to close the wage gap.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71700" y="2308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Equal Pay Act of 1963 (EPA)</a:t>
            </a:r>
          </a:p>
          <a:p>
            <a:r>
              <a:rPr lang="en-US" dirty="0" smtClean="0"/>
              <a:t>Title VII of the Civil Rights Act of 1964 (Title VII)</a:t>
            </a:r>
          </a:p>
          <a:p>
            <a:r>
              <a:rPr lang="en-US" dirty="0" smtClean="0"/>
              <a:t>Lilly Ledbetter Fair Pay Act of 2009</a:t>
            </a:r>
          </a:p>
          <a:p>
            <a:r>
              <a:rPr lang="en-US" dirty="0" smtClean="0"/>
              <a:t>Other federal laws ban discrimination in pay based 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Age (ADEA)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Disability (ADA)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Federal Laws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600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3.22"/>
  <p:tag name="AS_TITLE" val="Aspose.Slides for .NET 4.0"/>
  <p:tag name="AS_VERSION" val="1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2286</Words>
  <Application>Microsoft Office PowerPoint</Application>
  <PresentationFormat>On-screen Show (4:3)</PresentationFormat>
  <Paragraphs>301</Paragraphs>
  <Slides>46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PowerPoint Presentation</vt:lpstr>
      <vt:lpstr>Summary</vt:lpstr>
      <vt:lpstr>What is Pay Equity?</vt:lpstr>
      <vt:lpstr>The Wage Gap – Historically </vt:lpstr>
      <vt:lpstr>The Wage Gap – Today </vt:lpstr>
      <vt:lpstr>PowerPoint Presentation</vt:lpstr>
      <vt:lpstr>The Stalled Wage Gap</vt:lpstr>
      <vt:lpstr>Federal Laws</vt:lpstr>
      <vt:lpstr>Federal Laws</vt:lpstr>
      <vt:lpstr>Federal Laws</vt:lpstr>
      <vt:lpstr>Equal Pay Act</vt:lpstr>
      <vt:lpstr>Equal Pay Act </vt:lpstr>
      <vt:lpstr>Equal Pay Act</vt:lpstr>
      <vt:lpstr>Equal Pay Act</vt:lpstr>
      <vt:lpstr>Equal Pay Act</vt:lpstr>
      <vt:lpstr>Equal Pay Act</vt:lpstr>
      <vt:lpstr>Equal Pay Act</vt:lpstr>
      <vt:lpstr>Title VII of the Civil Rights Act of 1964 (Title VII) </vt:lpstr>
      <vt:lpstr>Title VII of the Civil Rights Act of 1964 (Title VII) </vt:lpstr>
      <vt:lpstr>Lilly Ledbetter Fair Pay Act of 2009</vt:lpstr>
      <vt:lpstr>State &amp; Municipal Laws </vt:lpstr>
      <vt:lpstr>Minnesota </vt:lpstr>
      <vt:lpstr>Minnesota </vt:lpstr>
      <vt:lpstr>California</vt:lpstr>
      <vt:lpstr>California</vt:lpstr>
      <vt:lpstr>California</vt:lpstr>
      <vt:lpstr>New Jersey</vt:lpstr>
      <vt:lpstr>Other States</vt:lpstr>
      <vt:lpstr>Significant Cases</vt:lpstr>
      <vt:lpstr>Significant Cases</vt:lpstr>
      <vt:lpstr>Significant Cases</vt:lpstr>
      <vt:lpstr>Significant Cases</vt:lpstr>
      <vt:lpstr>Significant Cases</vt:lpstr>
      <vt:lpstr>Significant Cases</vt:lpstr>
      <vt:lpstr>Significant Cases</vt:lpstr>
      <vt:lpstr>Significant Cases</vt:lpstr>
      <vt:lpstr>Significant Cases</vt:lpstr>
      <vt:lpstr>Significant Cases</vt:lpstr>
      <vt:lpstr>Significant Cases</vt:lpstr>
      <vt:lpstr>Cases to Watch</vt:lpstr>
      <vt:lpstr>Cases to Watch </vt:lpstr>
      <vt:lpstr>Recommendations</vt:lpstr>
      <vt:lpstr>Recommendations</vt:lpstr>
      <vt:lpstr>Recommendations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1601-01-01T00:00:00Z</dcterms:created>
  <dcterms:modified xsi:type="dcterms:W3CDTF">2018-10-30T13:52:38Z</dcterms:modified>
</cp:coreProperties>
</file>