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97" r:id="rId3"/>
    <p:sldId id="298" r:id="rId4"/>
    <p:sldId id="306" r:id="rId5"/>
    <p:sldId id="335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59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  <p:sldId id="370" r:id="rId39"/>
    <p:sldId id="371" r:id="rId40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128B07C-4480-4ED5-8DB9-20B3CD008467}">
          <p14:sldIdLst>
            <p14:sldId id="257"/>
            <p14:sldId id="297"/>
            <p14:sldId id="298"/>
            <p14:sldId id="306"/>
            <p14:sldId id="335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DCB58D-A7C5-43C2-875C-2AFFDEA18261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4"/>
            <a:ext cx="5608320" cy="415051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7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7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1BDB00-377E-4509-A215-39057CD9A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3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56982" indent="-291147">
              <a:defRPr>
                <a:solidFill>
                  <a:schemeClr val="tx1"/>
                </a:solidFill>
                <a:latin typeface="Arial"/>
              </a:defRPr>
            </a:lvl2pPr>
            <a:lvl3pPr marL="1164589" indent="-232917">
              <a:defRPr>
                <a:solidFill>
                  <a:schemeClr val="tx1"/>
                </a:solidFill>
                <a:latin typeface="Arial"/>
              </a:defRPr>
            </a:lvl3pPr>
            <a:lvl4pPr marL="1630423" indent="-232917">
              <a:defRPr>
                <a:solidFill>
                  <a:schemeClr val="tx1"/>
                </a:solidFill>
                <a:latin typeface="Arial"/>
              </a:defRPr>
            </a:lvl4pPr>
            <a:lvl5pPr marL="2096259" indent="-232917">
              <a:defRPr>
                <a:solidFill>
                  <a:schemeClr val="tx1"/>
                </a:solidFill>
                <a:latin typeface="Arial"/>
              </a:defRPr>
            </a:lvl5pPr>
            <a:lvl6pPr marL="2562094" indent="-232917" defTabSz="46583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3027929" indent="-232917" defTabSz="46583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93764" indent="-232917" defTabSz="46583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959600" indent="-232917" defTabSz="46583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>
              <a:defRPr/>
            </a:pPr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/>
              </a:defRPr>
            </a:lvl1pPr>
            <a:lvl2pPr marL="756982" indent="-291147">
              <a:defRPr>
                <a:solidFill>
                  <a:schemeClr val="tx1"/>
                </a:solidFill>
                <a:latin typeface="Arial"/>
              </a:defRPr>
            </a:lvl2pPr>
            <a:lvl3pPr marL="1164589" indent="-232917">
              <a:defRPr>
                <a:solidFill>
                  <a:schemeClr val="tx1"/>
                </a:solidFill>
                <a:latin typeface="Arial"/>
              </a:defRPr>
            </a:lvl3pPr>
            <a:lvl4pPr marL="1630423" indent="-232917">
              <a:defRPr>
                <a:solidFill>
                  <a:schemeClr val="tx1"/>
                </a:solidFill>
                <a:latin typeface="Arial"/>
              </a:defRPr>
            </a:lvl4pPr>
            <a:lvl5pPr marL="2096259" indent="-232917">
              <a:defRPr>
                <a:solidFill>
                  <a:schemeClr val="tx1"/>
                </a:solidFill>
                <a:latin typeface="Arial"/>
              </a:defRPr>
            </a:lvl5pPr>
            <a:lvl6pPr marL="2562094" indent="-232917" defTabSz="46583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3027929" indent="-232917" defTabSz="46583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93764" indent="-232917" defTabSz="46583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959600" indent="-232917" defTabSz="46583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>
              <a:defRPr/>
            </a:pPr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0152-E09D-4BA9-8350-F431273020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D032-3696-4ABA-B52C-2D5D4DF1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7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0152-E09D-4BA9-8350-F431273020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D032-3696-4ABA-B52C-2D5D4DF1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2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0152-E09D-4BA9-8350-F431273020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D032-3696-4ABA-B52C-2D5D4DF1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94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elhaber powerpoint bckgrds-1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1"/>
          <a:stretch>
            <a:fillRect/>
          </a:stretch>
        </p:blipFill>
        <p:spPr bwMode="auto">
          <a:xfrm>
            <a:off x="0" y="5729288"/>
            <a:ext cx="9282113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Felhaber powerpoint bckgrds-1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01"/>
          <a:stretch>
            <a:fillRect/>
          </a:stretch>
        </p:blipFill>
        <p:spPr bwMode="auto">
          <a:xfrm>
            <a:off x="0" y="0"/>
            <a:ext cx="92821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-119063" y="1165225"/>
            <a:ext cx="9401176" cy="48910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3000" sy="103000" algn="ctr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buSzTx/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9" descr="FL_Stainless Square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8963" y="555625"/>
            <a:ext cx="5353050" cy="401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8953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4351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lhaber Larson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elhaber powerpoint bckgrds-14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5"/>
          <p:cNvSpPr>
            <a:spLocks noGrp="1"/>
          </p:cNvSpPr>
          <p:nvPr>
            <p:ph sz="quarter" idx="4"/>
          </p:nvPr>
        </p:nvSpPr>
        <p:spPr>
          <a:xfrm>
            <a:off x="539552" y="2276872"/>
            <a:ext cx="8064896" cy="3888432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bg2">
                    <a:lumMod val="10000"/>
                  </a:schemeClr>
                </a:solidFill>
                <a:latin typeface="+mn-lt"/>
              </a:defRPr>
            </a:lvl2pPr>
            <a:lvl3pPr>
              <a:defRPr sz="2400">
                <a:solidFill>
                  <a:schemeClr val="bg2">
                    <a:lumMod val="10000"/>
                  </a:schemeClr>
                </a:solidFill>
                <a:latin typeface="+mn-lt"/>
              </a:defRPr>
            </a:lvl3pPr>
            <a:lvl4pPr>
              <a:defRPr sz="2400">
                <a:solidFill>
                  <a:schemeClr val="bg2">
                    <a:lumMod val="10000"/>
                  </a:schemeClr>
                </a:solidFill>
                <a:latin typeface="+mn-lt"/>
              </a:defRPr>
            </a:lvl4pPr>
            <a:lvl5pPr>
              <a:defRPr sz="2400">
                <a:solidFill>
                  <a:schemeClr val="bg2">
                    <a:lumMod val="10000"/>
                  </a:schemeClr>
                </a:solidFill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151620" y="1412776"/>
            <a:ext cx="6840760" cy="638969"/>
          </a:xfrm>
        </p:spPr>
        <p:txBody>
          <a:bodyPr/>
          <a:lstStyle>
            <a:lvl1pPr algn="ctr">
              <a:defRPr sz="3200" b="1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3182-E6E4-43F4-964D-1F4C871E30B1}" type="slidenum">
              <a:rPr lang="en-US">
                <a:solidFill>
                  <a:srgbClr val="9C463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C463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7338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0152-E09D-4BA9-8350-F431273020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D032-3696-4ABA-B52C-2D5D4DF1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5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0152-E09D-4BA9-8350-F431273020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D032-3696-4ABA-B52C-2D5D4DF1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0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0152-E09D-4BA9-8350-F431273020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D032-3696-4ABA-B52C-2D5D4DF1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5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0152-E09D-4BA9-8350-F431273020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D032-3696-4ABA-B52C-2D5D4DF1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2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0152-E09D-4BA9-8350-F431273020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D032-3696-4ABA-B52C-2D5D4DF1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3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0152-E09D-4BA9-8350-F431273020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D032-3696-4ABA-B52C-2D5D4DF1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6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0152-E09D-4BA9-8350-F431273020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D032-3696-4ABA-B52C-2D5D4DF1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3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0152-E09D-4BA9-8350-F431273020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2D032-3696-4ABA-B52C-2D5D4DF1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7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C0152-E09D-4BA9-8350-F4312730202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2D032-3696-4ABA-B52C-2D5D4DF1D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8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2438400"/>
          </a:xfrm>
        </p:spPr>
        <p:txBody>
          <a:bodyPr rtlCol="0">
            <a:normAutofit fontScale="32500" lnSpcReduction="20000"/>
          </a:bodyPr>
          <a:lstStyle/>
          <a:p>
            <a:r>
              <a:rPr lang="en-US" sz="111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Labor and Employment Seminar</a:t>
            </a:r>
            <a:endParaRPr lang="en-US" sz="11100" i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 R. Kolling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Dennis Merley</a:t>
            </a:r>
            <a:endParaRPr lang="en-US" sz="6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Felhaber </a:t>
            </a:r>
            <a:r>
              <a:rPr lang="en-US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Larson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 South 6th Street, Suite 2200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Minneapolis, MN 55402</a:t>
            </a:r>
          </a:p>
          <a:p>
            <a:pPr eaLnBrk="1" fontAlgn="auto" hangingPunct="1">
              <a:spcAft>
                <a:spcPct val="0"/>
              </a:spcAft>
              <a:buFont typeface="Arial"/>
              <a:buNone/>
              <a:defRPr/>
            </a:pP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28522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304800" y="2590800"/>
            <a:ext cx="8299648" cy="3574504"/>
          </a:xfrm>
        </p:spPr>
        <p:txBody>
          <a:bodyPr>
            <a:normAutofit/>
          </a:bodyPr>
          <a:lstStyle/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What if she didn’t meet one or more of the FMLA thresholds for coverage?</a:t>
            </a: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None/>
            </a:pPr>
            <a:endParaRPr lang="en-US" altLang="en-US" sz="2000" dirty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412776"/>
            <a:ext cx="8686800" cy="1025624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Part I – Initial Analysis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Under ADA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448438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How do you determine coverage: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Investigate to find out if occurred at work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Get report of injury if alleged work related including mechanism of injury and body part(s) injured</a:t>
            </a: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None/>
            </a:pPr>
            <a:endParaRPr lang="en-US" altLang="en-US" sz="2000" dirty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" y="1412776"/>
            <a:ext cx="8991600" cy="638969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Part I – Initial Analysis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Under Comp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598793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152400" y="2286000"/>
            <a:ext cx="8763000" cy="4419600"/>
          </a:xfrm>
        </p:spPr>
        <p:txBody>
          <a:bodyPr>
            <a:normAutofit fontScale="92500" lnSpcReduction="10000"/>
          </a:bodyPr>
          <a:lstStyle/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3000" dirty="0">
                <a:latin typeface="Arial"/>
              </a:rPr>
              <a:t>Anne stops by the worksite and provides </a:t>
            </a:r>
            <a:r>
              <a:rPr lang="en-US" altLang="en-US" sz="3000" dirty="0" smtClean="0">
                <a:latin typeface="Arial"/>
              </a:rPr>
              <a:t>documentation </a:t>
            </a:r>
            <a:r>
              <a:rPr lang="en-US" altLang="en-US" sz="3000" dirty="0">
                <a:latin typeface="Arial"/>
              </a:rPr>
              <a:t>and back injury is serious.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3000" dirty="0">
                <a:latin typeface="Arial"/>
              </a:rPr>
              <a:t>Doctor has restricted her ability to stand, walk and lift.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3000" dirty="0">
                <a:latin typeface="Arial"/>
              </a:rPr>
              <a:t>Work only 4 hours per day and change positions and sit as needed.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3000" dirty="0">
                <a:latin typeface="Arial"/>
              </a:rPr>
              <a:t>Doctor will see her again in two weeks.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3000" dirty="0">
                <a:latin typeface="Arial"/>
              </a:rPr>
              <a:t>Anne injured her back while preventing a resident from falling during her last shift.</a:t>
            </a: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None/>
            </a:pPr>
            <a:endParaRPr lang="en-US" altLang="en-US" sz="2000" dirty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412776"/>
            <a:ext cx="7924800" cy="6446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the Monday A.M. Appt.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9486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304800" y="2438400"/>
            <a:ext cx="8534400" cy="4191000"/>
          </a:xfrm>
        </p:spPr>
        <p:txBody>
          <a:bodyPr>
            <a:normAutofit/>
          </a:bodyPr>
          <a:lstStyle/>
          <a:p>
            <a:pPr marL="457200" lvl="0" indent="-457200" defTabSz="457200" fontAlgn="base">
              <a:lnSpc>
                <a:spcPct val="150000"/>
              </a:lnSpc>
              <a:spcBef>
                <a:spcPct val="0"/>
              </a:spcBef>
              <a:buFont typeface="Wingdings" charset="0"/>
              <a:buChar char="§"/>
            </a:pPr>
            <a:r>
              <a:rPr lang="en-US" altLang="en-US" dirty="0">
                <a:latin typeface="Arial"/>
              </a:rPr>
              <a:t>Is Anne eligible for coverage under FMLA?</a:t>
            </a:r>
          </a:p>
          <a:p>
            <a:pPr marL="457200" lvl="0" indent="-457200" defTabSz="457200" fontAlgn="base">
              <a:lnSpc>
                <a:spcPct val="150000"/>
              </a:lnSpc>
              <a:spcBef>
                <a:spcPct val="0"/>
              </a:spcBef>
              <a:buFont typeface="Wingdings" charset="0"/>
              <a:buChar char="§"/>
            </a:pPr>
            <a:r>
              <a:rPr lang="en-US" altLang="en-US" dirty="0" smtClean="0">
                <a:latin typeface="Arial"/>
              </a:rPr>
              <a:t>What </a:t>
            </a:r>
            <a:r>
              <a:rPr lang="en-US" altLang="en-US" dirty="0">
                <a:latin typeface="Arial"/>
              </a:rPr>
              <a:t>do you need to do?</a:t>
            </a:r>
          </a:p>
          <a:p>
            <a:pPr marL="457200" lvl="0" indent="-457200" defTabSz="457200" fontAlgn="base">
              <a:lnSpc>
                <a:spcPct val="150000"/>
              </a:lnSpc>
              <a:spcBef>
                <a:spcPct val="0"/>
              </a:spcBef>
              <a:buFont typeface="Wingdings" charset="0"/>
              <a:buChar char="§"/>
            </a:pPr>
            <a:r>
              <a:rPr lang="en-US" altLang="en-US" dirty="0">
                <a:latin typeface="Arial"/>
              </a:rPr>
              <a:t>What are you permitted </a:t>
            </a:r>
            <a:r>
              <a:rPr lang="en-US" altLang="en-US" dirty="0" smtClean="0">
                <a:latin typeface="Arial"/>
              </a:rPr>
              <a:t>to do</a:t>
            </a:r>
            <a:r>
              <a:rPr lang="en-US" altLang="en-US" dirty="0">
                <a:latin typeface="Arial"/>
              </a:rPr>
              <a:t>?</a:t>
            </a:r>
          </a:p>
          <a:p>
            <a:pPr marL="1200150" lvl="1" indent="-457200" defTabSz="457200" fontAlgn="base">
              <a:lnSpc>
                <a:spcPct val="150000"/>
              </a:lnSpc>
              <a:spcBef>
                <a:spcPct val="0"/>
              </a:spcBef>
              <a:buFont typeface="Wingdings" charset="0"/>
              <a:buChar char="§"/>
            </a:pPr>
            <a:r>
              <a:rPr lang="en-US" altLang="en-US" dirty="0">
                <a:latin typeface="Arial"/>
              </a:rPr>
              <a:t>Substitute accrued PTO for any part of leave.</a:t>
            </a:r>
          </a:p>
          <a:p>
            <a:pPr marL="1200150" lvl="1" indent="-457200" defTabSz="457200" fontAlgn="base">
              <a:lnSpc>
                <a:spcPct val="150000"/>
              </a:lnSpc>
              <a:spcBef>
                <a:spcPct val="0"/>
              </a:spcBef>
              <a:buFont typeface="Wingdings" charset="0"/>
              <a:buChar char="§"/>
            </a:pPr>
            <a:r>
              <a:rPr lang="en-US" altLang="en-US" dirty="0">
                <a:latin typeface="Arial"/>
              </a:rPr>
              <a:t>Run FMLA leave concurrently with work comp.</a:t>
            </a:r>
          </a:p>
          <a:p>
            <a:pPr marL="1200150" lvl="1" indent="-457200" defTabSz="457200" fontAlgn="base">
              <a:lnSpc>
                <a:spcPct val="150000"/>
              </a:lnSpc>
              <a:spcBef>
                <a:spcPct val="0"/>
              </a:spcBef>
              <a:buFont typeface="Wingdings" charset="0"/>
              <a:buChar char="§"/>
            </a:pPr>
            <a:r>
              <a:rPr lang="en-US" altLang="en-US" dirty="0">
                <a:latin typeface="Arial"/>
              </a:rPr>
              <a:t>Greater ability to authenticate &amp; clarify leave.</a:t>
            </a:r>
          </a:p>
          <a:p>
            <a:pPr marL="457200" lvl="0" indent="-457200" defTabSz="457200" fontAlgn="base">
              <a:lnSpc>
                <a:spcPct val="150000"/>
              </a:lnSpc>
              <a:spcBef>
                <a:spcPct val="0"/>
              </a:spcBef>
              <a:buFont typeface="Wingdings" charset="0"/>
              <a:buChar char="§"/>
            </a:pPr>
            <a:endParaRPr lang="en-US" altLang="en-US" sz="2800" dirty="0">
              <a:latin typeface="Arial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None/>
            </a:pPr>
            <a:endParaRPr lang="en-US" altLang="en-US" sz="2000" dirty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1412776"/>
            <a:ext cx="8382000" cy="7970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Part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II – FMLA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Considerations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7879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457200" y="2667000"/>
            <a:ext cx="8147248" cy="3498304"/>
          </a:xfrm>
        </p:spPr>
        <p:txBody>
          <a:bodyPr>
            <a:normAutofit/>
          </a:bodyPr>
          <a:lstStyle/>
          <a:p>
            <a:pPr marL="45720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is your next step under the ADA analysis?</a:t>
            </a: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None/>
            </a:pPr>
            <a:endParaRPr lang="en-US" altLang="en-US" sz="2000" dirty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412776"/>
            <a:ext cx="8610600" cy="63896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Part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II –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ADA Considerations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4852191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304800" y="2276872"/>
            <a:ext cx="8534400" cy="4352528"/>
          </a:xfrm>
        </p:spPr>
        <p:txBody>
          <a:bodyPr>
            <a:normAutofit/>
          </a:bodyPr>
          <a:lstStyle/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/>
              </a:rPr>
              <a:t>If eligible for comp. benefits, “light duty” within the given restrictions is permissible.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/>
              </a:rPr>
              <a:t>However, FMLA does not run concurrently with “light duty”.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/>
              </a:rPr>
              <a:t>If Anne refused “light duty” within her restrictions, she could still be allowed the FMLA leave, but workers’ comp. benefits would not be paid</a:t>
            </a:r>
            <a:r>
              <a:rPr lang="en-US" altLang="en-US" sz="2800" dirty="0" smtClean="0">
                <a:latin typeface="Arial"/>
              </a:rPr>
              <a:t>.</a:t>
            </a:r>
            <a:endParaRPr lang="en-US" altLang="en-US" sz="2800" dirty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1412776"/>
            <a:ext cx="8839200" cy="79702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Part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II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Workers’ Comp Considerations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b="0" dirty="0"/>
          </a:p>
        </p:txBody>
      </p:sp>
    </p:spTree>
    <p:extLst>
      <p:ext uri="{BB962C8B-B14F-4D97-AF65-F5344CB8AC3E}">
        <p14:creationId xmlns:p14="http://schemas.microsoft.com/office/powerpoint/2010/main" val="109898535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Anne’s symptoms continue and off work for 9 weeks.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She treats regularly and submits updates.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After 9 weeks, increased workability to 8 hours.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Still restricted on ability to stand and walk.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Anne requests return to old job.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1412776"/>
            <a:ext cx="8077200" cy="7970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Part III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Symptoms Continue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14423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381000" y="2209800"/>
            <a:ext cx="8382000" cy="4267200"/>
          </a:xfrm>
        </p:spPr>
        <p:txBody>
          <a:bodyPr>
            <a:normAutofit fontScale="85000" lnSpcReduction="20000"/>
          </a:bodyPr>
          <a:lstStyle/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Anne has been released to work full days, although with restrictions, is she eligible to return to work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Under FMLA, she is entitled to reduced leave assuming she is able to return and perform the essential functions of her job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happens if Anne can’t perform essential functions of her job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Anne still has 3 weeks of FMLA leave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happens if Anne has no more time and can’t perform essential job functions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the critical “hand off” from FMLA to ADA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1412776"/>
            <a:ext cx="8382000" cy="6446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Part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III –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RTW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under FMLA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0430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304800" y="2209800"/>
            <a:ext cx="8604448" cy="4260304"/>
          </a:xfrm>
        </p:spPr>
        <p:txBody>
          <a:bodyPr>
            <a:normAutofit/>
          </a:bodyPr>
          <a:lstStyle/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Anne </a:t>
            </a:r>
            <a:r>
              <a:rPr lang="en-US" altLang="en-US" sz="2800" dirty="0">
                <a:latin typeface="Arial"/>
              </a:rPr>
              <a:t>tried to do her Nursing Assistant job, but was unable to do the work.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/>
              </a:rPr>
              <a:t>You offer her temporary light duty performing office work.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/>
              </a:rPr>
              <a:t>She declines and goes home for the remaining 3 weeks of FMLA time.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/>
              </a:rPr>
              <a:t>At the end of 3 weeks she tells you she needs another 4 weeks off and then she “should be fine</a:t>
            </a:r>
            <a:r>
              <a:rPr lang="en-US" altLang="en-US" sz="2800" dirty="0" smtClean="0">
                <a:latin typeface="Arial"/>
              </a:rPr>
              <a:t>.”</a:t>
            </a:r>
            <a:endParaRPr lang="en-US" altLang="en-US" sz="2800" dirty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8229600" cy="5684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Anne Goes Home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9015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228600" y="2133600"/>
            <a:ext cx="8610600" cy="4343400"/>
          </a:xfrm>
        </p:spPr>
        <p:txBody>
          <a:bodyPr>
            <a:normAutofit/>
          </a:bodyPr>
          <a:lstStyle/>
          <a:p>
            <a:pPr marL="45720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/>
              </a:rPr>
              <a:t>Does the fact that you offered the temporary light duty cut off entitlement to any remaining FMLA?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No – If she still has a serious medical condition that prevents her from working and has remaining FMLA she is allowed her 12 full weeks of FMLA leave.</a:t>
            </a:r>
            <a:endParaRPr lang="en-US" altLang="en-US" sz="2800" dirty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8229600" cy="5684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/>
              </a:rPr>
              <a:t>Part </a:t>
            </a:r>
            <a:r>
              <a:rPr lang="en-US" sz="4400" dirty="0">
                <a:latin typeface="Arial"/>
              </a:rPr>
              <a:t>IV – Failed </a:t>
            </a:r>
            <a:r>
              <a:rPr lang="en-US" sz="4400" dirty="0" smtClean="0">
                <a:latin typeface="Arial"/>
              </a:rPr>
              <a:t>RTW </a:t>
            </a:r>
            <a:r>
              <a:rPr lang="en-US" sz="4400" dirty="0">
                <a:latin typeface="Arial"/>
              </a:rPr>
              <a:t>&amp; </a:t>
            </a:r>
            <a:r>
              <a:rPr lang="en-US" sz="4400" dirty="0" smtClean="0">
                <a:latin typeface="Arial"/>
              </a:rPr>
              <a:t>FMLA</a:t>
            </a:r>
            <a:r>
              <a:rPr lang="en-US" dirty="0" smtClean="0">
                <a:latin typeface="Arial"/>
              </a:rPr>
              <a:t/>
            </a:r>
            <a:br>
              <a:rPr lang="en-US" dirty="0" smtClean="0">
                <a:latin typeface="Arial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1512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640960" cy="1969393"/>
          </a:xfrm>
        </p:spPr>
        <p:txBody>
          <a:bodyPr rtlCol="0">
            <a:normAutofit/>
          </a:bodyPr>
          <a:lstStyle/>
          <a:p>
            <a:r>
              <a:rPr lang="en-US" sz="44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to Work</a:t>
            </a:r>
            <a:endParaRPr lang="en-US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ct val="0"/>
              </a:spcAft>
              <a:buFont typeface="Arial"/>
              <a:buNone/>
              <a:defRPr/>
            </a:pP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73765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228600" y="2057400"/>
            <a:ext cx="8686800" cy="4648200"/>
          </a:xfrm>
        </p:spPr>
        <p:txBody>
          <a:bodyPr>
            <a:normAutofit fontScale="92500" lnSpcReduction="20000"/>
          </a:bodyPr>
          <a:lstStyle/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 you have to continue to hold her position open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Not under FMLA – Now ADA really matters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you terminate Anne at the end of her FMLA leave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Yes under FMLA but not under ADA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 you have to give Anne additional leave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Probably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 you have to consider “reasonable accommodations” under FMLA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Not under FMLA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" y="1371600"/>
            <a:ext cx="8991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</a:rPr>
              <a:t>Part IV – Failed </a:t>
            </a:r>
            <a:r>
              <a:rPr lang="en-US" sz="4400" dirty="0" smtClean="0">
                <a:latin typeface="Arial"/>
              </a:rPr>
              <a:t>RTW </a:t>
            </a:r>
            <a:r>
              <a:rPr lang="en-US" sz="4400" dirty="0">
                <a:latin typeface="Arial"/>
              </a:rPr>
              <a:t>&amp; FMLA (cont</a:t>
            </a:r>
            <a:r>
              <a:rPr lang="en-US" sz="4400" dirty="0" smtClean="0">
                <a:latin typeface="Arial"/>
              </a:rPr>
              <a:t>.)</a:t>
            </a:r>
            <a:br>
              <a:rPr lang="en-US" sz="4400" dirty="0" smtClean="0">
                <a:latin typeface="Arial"/>
              </a:rPr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493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152400" y="2286000"/>
            <a:ext cx="8686800" cy="4419600"/>
          </a:xfrm>
        </p:spPr>
        <p:txBody>
          <a:bodyPr>
            <a:noAutofit/>
          </a:bodyPr>
          <a:lstStyle/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Was the temporary light duty that you offered an accommodation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– Light duty was only temporary and it was a different job.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Does the fact that you offered the temporary light duty and she declined it, alter your obligations under the ADA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– Not an accommodation to her actual job.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412776"/>
            <a:ext cx="8458200" cy="5684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</a:rPr>
              <a:t>Part IV – Failed </a:t>
            </a:r>
            <a:r>
              <a:rPr lang="en-US" sz="4400" dirty="0" smtClean="0">
                <a:latin typeface="Arial"/>
              </a:rPr>
              <a:t>RTW </a:t>
            </a:r>
            <a:r>
              <a:rPr lang="en-US" sz="4400" dirty="0">
                <a:latin typeface="Arial"/>
              </a:rPr>
              <a:t>&amp; </a:t>
            </a:r>
            <a:r>
              <a:rPr lang="en-US" sz="4400" dirty="0" smtClean="0">
                <a:latin typeface="Arial"/>
              </a:rPr>
              <a:t>ADA</a:t>
            </a:r>
            <a:r>
              <a:rPr lang="en-US" dirty="0" smtClean="0">
                <a:latin typeface="Arial"/>
              </a:rPr>
              <a:t/>
            </a:r>
            <a:br>
              <a:rPr lang="en-US" dirty="0" smtClean="0">
                <a:latin typeface="Arial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9515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304800" y="2209800"/>
            <a:ext cx="8534400" cy="4419600"/>
          </a:xfrm>
        </p:spPr>
        <p:txBody>
          <a:bodyPr>
            <a:normAutofit/>
          </a:bodyPr>
          <a:lstStyle/>
          <a:p>
            <a:pPr marL="45720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Does the fact that Anne turned down “light duty” work change her entitlement to ongoing work comp benefits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Yes, if she was released to work with restrictions and the work offered was within those restrictions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Still would be protected under FMLA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If no remaining FMLA look to ADA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1412776"/>
            <a:ext cx="8686800" cy="5684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/>
              </a:rPr>
              <a:t>Part </a:t>
            </a:r>
            <a:r>
              <a:rPr lang="en-US" sz="4400" dirty="0">
                <a:latin typeface="Arial"/>
              </a:rPr>
              <a:t>IV – Failed R.T.W. &amp; Comp</a:t>
            </a:r>
            <a:r>
              <a:rPr lang="en-US" sz="4400" dirty="0" smtClean="0">
                <a:latin typeface="Arial"/>
              </a:rPr>
              <a:t>. </a:t>
            </a:r>
            <a:r>
              <a:rPr lang="en-US" dirty="0" smtClean="0">
                <a:latin typeface="Arial"/>
              </a:rPr>
              <a:t/>
            </a:r>
            <a:br>
              <a:rPr lang="en-US" dirty="0" smtClean="0">
                <a:latin typeface="Arial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467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228600" y="2133600"/>
            <a:ext cx="8610600" cy="4031704"/>
          </a:xfrm>
        </p:spPr>
        <p:txBody>
          <a:bodyPr>
            <a:normAutofit/>
          </a:bodyPr>
          <a:lstStyle/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Assume </a:t>
            </a:r>
            <a:r>
              <a:rPr lang="en-US" altLang="en-US" sz="2800" dirty="0">
                <a:latin typeface="Arial"/>
              </a:rPr>
              <a:t>Anne is ready to come back 6 weeks later.  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/>
              </a:rPr>
              <a:t>She returns to work with lifting and bending restrictions.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/>
              </a:rPr>
              <a:t>The restrictions are for the next 6-9 months</a:t>
            </a:r>
            <a:r>
              <a:rPr lang="en-US" altLang="en-US" sz="2800" dirty="0" smtClean="0">
                <a:latin typeface="Arial"/>
              </a:rPr>
              <a:t>.</a:t>
            </a:r>
            <a:endParaRPr lang="en-US" altLang="en-US" sz="2800" dirty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8229600" cy="5684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/>
              </a:rPr>
              <a:t>Facts</a:t>
            </a:r>
            <a:r>
              <a:rPr lang="en-US" dirty="0" smtClean="0">
                <a:latin typeface="Arial"/>
              </a:rPr>
              <a:t> </a:t>
            </a:r>
            <a:br>
              <a:rPr lang="en-US" dirty="0" smtClean="0">
                <a:latin typeface="Arial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1518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381000" y="2057400"/>
            <a:ext cx="8223448" cy="4107904"/>
          </a:xfrm>
        </p:spPr>
        <p:txBody>
          <a:bodyPr>
            <a:normAutofit fontScale="92500" lnSpcReduction="10000"/>
          </a:bodyPr>
          <a:lstStyle/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What </a:t>
            </a:r>
            <a:r>
              <a:rPr lang="en-US" altLang="en-US" sz="2800" dirty="0">
                <a:latin typeface="Arial"/>
              </a:rPr>
              <a:t>is your next step under the ADA analysis?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Look at severity of condition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Look at essential functions of job and ability to perform functions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Engage in interactive process regarding accommodation</a:t>
            </a:r>
          </a:p>
          <a:p>
            <a:pPr marL="45720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Given </a:t>
            </a:r>
            <a:r>
              <a:rPr lang="en-US" altLang="en-US" sz="2800" dirty="0">
                <a:latin typeface="Arial"/>
              </a:rPr>
              <a:t>her ongoing restrictions from the doctor, does Anne qualify for ADA coverage</a:t>
            </a:r>
            <a:r>
              <a:rPr lang="en-US" altLang="en-US" sz="2800" dirty="0" smtClean="0">
                <a:latin typeface="Arial"/>
              </a:rPr>
              <a:t>?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An even stronger probably</a:t>
            </a:r>
            <a:endParaRPr lang="en-US" altLang="en-US" sz="2800" dirty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8229600" cy="5684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RTW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4400" dirty="0" smtClean="0">
                <a:latin typeface="Arial"/>
              </a:rPr>
              <a:t> </a:t>
            </a:r>
            <a:r>
              <a:rPr lang="en-US" dirty="0" smtClean="0">
                <a:latin typeface="Arial"/>
              </a:rPr>
              <a:t/>
            </a:r>
            <a:br>
              <a:rPr lang="en-US" dirty="0" smtClean="0">
                <a:latin typeface="Arial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8178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304800" y="2209800"/>
            <a:ext cx="8610600" cy="4495800"/>
          </a:xfrm>
        </p:spPr>
        <p:txBody>
          <a:bodyPr>
            <a:noAutofit/>
          </a:bodyPr>
          <a:lstStyle/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/>
              </a:rPr>
              <a:t>Do you return Anne to her old job</a:t>
            </a:r>
            <a:r>
              <a:rPr lang="en-US" altLang="en-US" sz="2800" dirty="0" smtClean="0">
                <a:latin typeface="Arial"/>
              </a:rPr>
              <a:t>?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If able, engage in interactive process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Return to her old job if she can perform essential functions of job with reasonable accommodations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/>
              </a:rPr>
              <a:t>Accommodation of last resort</a:t>
            </a:r>
            <a:endParaRPr lang="en-US" altLang="en-US" sz="2800" dirty="0">
              <a:latin typeface="Arial"/>
            </a:endParaRP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/>
              </a:rPr>
              <a:t>Anne’s job was filled while she was out on leave</a:t>
            </a:r>
            <a:r>
              <a:rPr lang="en-US" altLang="en-US" sz="2800" dirty="0" smtClean="0">
                <a:latin typeface="Arial"/>
              </a:rPr>
              <a:t>.  Do </a:t>
            </a:r>
            <a:r>
              <a:rPr lang="en-US" altLang="en-US" sz="2800" dirty="0">
                <a:latin typeface="Arial"/>
              </a:rPr>
              <a:t>you have to find her another job within the company?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8229600" cy="5684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RTW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under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ADA (cont.)</a:t>
            </a:r>
            <a:r>
              <a:rPr lang="en-US" dirty="0" smtClean="0">
                <a:latin typeface="Arial"/>
              </a:rPr>
              <a:t> </a:t>
            </a:r>
            <a:br>
              <a:rPr lang="en-US" dirty="0" smtClean="0">
                <a:latin typeface="Arial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2111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152400" y="2133600"/>
            <a:ext cx="8686800" cy="4495800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When one or both of the federal statutes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conflict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with state laws, the federal laws take precedence if the federal laws are more restrictive. 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When in doubt over complexities, seeking assistance of counsel on ADA and FMLA issues is wise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8229600" cy="5684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 (cont.)</a:t>
            </a:r>
            <a:r>
              <a:rPr lang="en-US" sz="4400" dirty="0" smtClean="0">
                <a:latin typeface="Arial"/>
              </a:rPr>
              <a:t> </a:t>
            </a:r>
            <a:r>
              <a:rPr lang="en-US" dirty="0" smtClean="0">
                <a:latin typeface="Arial"/>
              </a:rPr>
              <a:t/>
            </a:r>
            <a:br>
              <a:rPr lang="en-US" dirty="0" smtClean="0">
                <a:latin typeface="Arial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56885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152400" y="2057400"/>
            <a:ext cx="8686800" cy="4572000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Because Anne has been out due to a work injury, do you have a greater obligation to return her to her pre-injury job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greater obligation to return to same job</a:t>
            </a:r>
          </a:p>
          <a:p>
            <a:pPr marL="857250" lvl="1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Suitable job (hours, pay, abilities) is generally sufficient under Comp</a:t>
            </a:r>
          </a:p>
          <a:p>
            <a:pPr marL="857250" lvl="1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But remember FMLA (if return within 12 weeks) or ADA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8229600" cy="5684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 (cont.)</a:t>
            </a:r>
            <a:r>
              <a:rPr lang="en-US" dirty="0" smtClean="0">
                <a:latin typeface="Arial"/>
              </a:rPr>
              <a:t> </a:t>
            </a:r>
            <a:br>
              <a:rPr lang="en-US" dirty="0" smtClean="0">
                <a:latin typeface="Arial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3583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304800" y="2133600"/>
            <a:ext cx="8610600" cy="4572000"/>
          </a:xfrm>
        </p:spPr>
        <p:txBody>
          <a:bodyPr>
            <a:noAutofit/>
          </a:bodyPr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decide that you would like to get another opinion on Anne’s physical condition and capabilities.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Independent Medical Exam (IME) takes place.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IME doctor opines unrestricted work.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Anne’s doctor is still restricting her walking, standing and lifting abilities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8229600" cy="5684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Dueling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Doctors</a:t>
            </a:r>
            <a:r>
              <a:rPr lang="en-US" dirty="0" smtClean="0">
                <a:latin typeface="Arial"/>
              </a:rPr>
              <a:t/>
            </a:r>
            <a:br>
              <a:rPr lang="en-US" dirty="0" smtClean="0">
                <a:latin typeface="Arial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058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228600" y="2133600"/>
            <a:ext cx="8534400" cy="4419600"/>
          </a:xfrm>
        </p:spPr>
        <p:txBody>
          <a:bodyPr>
            <a:normAutofit lnSpcReduction="10000"/>
          </a:bodyPr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you terminate Anne if she is unwilling to return to work unrestricted 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Not if she still has FMLA leave and her doctor is providing documentation that she has a serious medical condition that prevents her from working</a:t>
            </a:r>
          </a:p>
          <a:p>
            <a:pPr marL="857250" lvl="1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 if she doesn’t have any more leave?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 you have to give Anne additional leave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Not under FMLA, but probably under ADA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1412776"/>
            <a:ext cx="8763000" cy="5684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Part V – Dueling Docs &amp;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FMLA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0843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505200"/>
            <a:ext cx="2438400" cy="2242066"/>
          </a:xfr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1219200"/>
            <a:ext cx="8839200" cy="16764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Is it a Disability or Serious Health Condition or Workers’ Compensation Injury?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3124201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Family and Medical Leave Act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5867400" y="5747266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Workers’ Compensation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7912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Americans with Disabilities Act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57604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228600" y="2057400"/>
            <a:ext cx="8534400" cy="4572000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Which doctor opinion and restrictions govern? Do you have to consider both in making decisions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Yes – Interactive process must begin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do you proceed if Anne insists on following her doctor’s restrictions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 you have to discuss accommodations even though the IME doctor for the work comp case gives full return to work?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1412776"/>
            <a:ext cx="8534400" cy="4922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Part V – Dueling Docs &amp;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FMLA</a:t>
            </a:r>
            <a:b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99001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228600" y="2286000"/>
            <a:ext cx="8610600" cy="4419600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Under Comp can you tell Anne that you are following IME doctor’s recommendations, offer her pre-injury job and advise her that temporary light duty no longer available?</a:t>
            </a:r>
          </a:p>
          <a:p>
            <a:pPr marL="857250" lvl="1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Yes; however, could spark an ADA issue relating to a disability and a failure on part of Employer to engage in interactive process and failure to accommodate a disability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412776"/>
            <a:ext cx="8610600" cy="56842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Part V – Dueling Docs &amp;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Comp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101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381000" y="2362200"/>
            <a:ext cx="8458200" cy="4191000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 you have to continue to provide work within treating doc’s restrictions or pay wage loss benefits if Anne refuses?</a:t>
            </a:r>
          </a:p>
          <a:p>
            <a:pPr marL="1257300" lvl="2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No; however, likely results in comp litigation to be decided by ALJ</a:t>
            </a:r>
          </a:p>
          <a:p>
            <a:pPr marL="1257300" lvl="2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ADA would require interactive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87630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Part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V – Dueling Docs &amp;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Comp  (Cont.)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84002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152400" y="2057400"/>
            <a:ext cx="8686800" cy="4648200"/>
          </a:xfrm>
        </p:spPr>
        <p:txBody>
          <a:bodyPr>
            <a:noAutofit/>
          </a:bodyPr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Anne returns after using up her 12 weeks of FMLA leave.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Wants to go back to her old job.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She tells you that she can do the job with following accommodations:</a:t>
            </a:r>
          </a:p>
          <a:p>
            <a:pPr marL="1257300" lvl="2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Sit for 5-10 minutes every hour.</a:t>
            </a:r>
          </a:p>
          <a:p>
            <a:pPr marL="1257300" lvl="2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 on lifts.</a:t>
            </a:r>
          </a:p>
          <a:p>
            <a:pPr marL="1257300" lvl="2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Allowed to report to work a half-hour late one day a week to allow medical treatment.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" y="1412776"/>
            <a:ext cx="8915400" cy="5684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Part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for Accommodation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52739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304800" y="2209800"/>
            <a:ext cx="8299648" cy="3955504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Anne have to provide to you to allow her return to work?</a:t>
            </a:r>
          </a:p>
          <a:p>
            <a:pPr marL="857250" lvl="1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If told in advance Fitness for Duty</a:t>
            </a:r>
          </a:p>
          <a:p>
            <a:pPr marL="857250" lvl="1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If serious doubts about abilities IME may be permissible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Part VI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FMLA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24645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304800" y="2362200"/>
            <a:ext cx="8534400" cy="4191000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 you have to accommodate Anne’s requests under the ADA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Possibly – Engage in interactive process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What do you consider in arriving at your decision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Essential functions</a:t>
            </a:r>
          </a:p>
          <a:p>
            <a:pPr marL="857250" lvl="1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Reasonableness of request</a:t>
            </a:r>
          </a:p>
          <a:p>
            <a:pPr marL="857250" lvl="1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Cost should not be primary consideration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Part VI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for Accommodation under ADA</a:t>
            </a:r>
            <a:b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649410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152400" y="2514600"/>
            <a:ext cx="8763000" cy="41910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ct val="0"/>
              </a:spcBef>
              <a:buFont typeface="Wingdings" charset="0"/>
              <a:buChar char="§"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Does the IME doctor’s opinion change your decision on the issue of accommodating Anne’s requests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charset="0"/>
              <a:buChar char="§"/>
            </a:pP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Under Comp, you do not need to accommodate but ADA would require interactive process and consideration of request to accommodate 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ct val="0"/>
              </a:spcBef>
              <a:buFont typeface="Wingdings" charset="0"/>
              <a:buChar char="§"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If you do not accommodate Anne’s requests, is she entitled to ongoing wage loss benefits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57250" lvl="1" indent="-457200">
              <a:lnSpc>
                <a:spcPct val="120000"/>
              </a:lnSpc>
              <a:spcBef>
                <a:spcPct val="0"/>
              </a:spcBef>
              <a:buFont typeface="Wingdings" charset="0"/>
              <a:buChar char="§"/>
            </a:pP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Not automatically – If ALJ says yes, then yes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endParaRPr lang="en-US" altLang="en-US" sz="2800" dirty="0"/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endParaRPr lang="en-US" alt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1412776"/>
            <a:ext cx="8763000" cy="9494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Part VI – Request for Accommodation </a:t>
            </a:r>
            <a:b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under Comp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02609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228600" y="2209800"/>
            <a:ext cx="8604448" cy="4343400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statutory and common-law areas of the ADA (ADAAA), FMLA and Workers’ Compensation overlap and sometimes conflict in some way with one another.  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Consequently, there are a few general rules to consider when trying to determine the correct  action to take under the laws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8229600" cy="56842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b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465905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228600" y="2057400"/>
            <a:ext cx="8534400" cy="4419600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Try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comply with all of the restrictions if possible.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situations where the restrictions imposed by the laws appear to be in conflict compliance with the strictest restrictions is best bet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 (cont.)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77046525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438400"/>
            <a:ext cx="6925580" cy="2667000"/>
          </a:xfrm>
        </p:spPr>
        <p:txBody>
          <a:bodyPr>
            <a:noAutofit/>
          </a:bodyPr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2473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304800" y="2276872"/>
            <a:ext cx="8299648" cy="427632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ALWAYS START WITH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FMLA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Greatest benefits to employees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Most restrictions upon employers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Most precise legal obligations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Practice Tips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81795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152400" y="2286000"/>
            <a:ext cx="88392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FMLA ends, the ADA still lives on.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Practice Tips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55998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228600" y="2286000"/>
            <a:ext cx="8610600" cy="4419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Light duty and reasonable accommodation are not the same thing.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An employer is not required under the ADA to create light duty work for an employee.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en-US" alt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ception</a:t>
            </a:r>
            <a:r>
              <a:rPr lang="en-US" altLang="en-US" sz="3700" dirty="0">
                <a:latin typeface="Arial" panose="020B0604020202020204" pitchFamily="34" charset="0"/>
                <a:cs typeface="Arial" panose="020B0604020202020204" pitchFamily="34" charset="0"/>
              </a:rPr>
              <a:t>: If an employer “reserves” light duty work for employees who have workers’ compensation injuries, the employer cannot refuse to provide a reserved  light duty job to an employee who has a non-workers’ compensation injury that is also a disability.</a:t>
            </a:r>
          </a:p>
          <a:p>
            <a:pPr marL="457200" indent="-457200">
              <a:spcBef>
                <a:spcPct val="0"/>
              </a:spcBef>
              <a:buFont typeface="Wingdings" charset="0"/>
              <a:buChar char="§"/>
            </a:pPr>
            <a:endParaRPr lang="en-US" altLang="en-US" sz="2800" b="1" dirty="0"/>
          </a:p>
          <a:p>
            <a:endParaRPr lang="en-US" sz="20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Practice Tips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65539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152400" y="2276872"/>
            <a:ext cx="8686800" cy="4352528"/>
          </a:xfrm>
        </p:spPr>
        <p:txBody>
          <a:bodyPr>
            <a:noAutofit/>
          </a:bodyPr>
          <a:lstStyle/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Sunset Years has 80 employees.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Anne Price - CNA  for 4 years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She works a .8 position.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year she has missed 10 days of work.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Company’s “no fault” policy only allows 10 missed days per year (never more than 2 days in a row).  One more day and she is subject for termination under the policy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Fact Scenario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51478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Anne scheduled to work Wednesday p.m.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That morning, calls in with back pain.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Has a doctor’s appointment and will call following the appointment.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Reports that her doctor has ordered bed rest for the next three days and she is to see the doctor again on Monday morning.</a:t>
            </a: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None/>
            </a:pPr>
            <a:endParaRPr lang="en-US" alt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The Injury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54162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>
          <a:xfrm>
            <a:off x="228600" y="2895600"/>
            <a:ext cx="8686800" cy="3810000"/>
          </a:xfrm>
        </p:spPr>
        <p:txBody>
          <a:bodyPr>
            <a:normAutofit fontScale="92500" lnSpcReduction="20000"/>
          </a:bodyPr>
          <a:lstStyle/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How do you determine coverage: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Check # of employees (More than 50)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Check how long Anne has worked for Company (More than one year)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Check # of hours in the last year (At least 1,250)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Look at # of doctor visits (Two)</a:t>
            </a:r>
          </a:p>
          <a:p>
            <a:pPr marL="857250" lvl="1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Look at # of days incapacitated (More than three)</a:t>
            </a:r>
          </a:p>
          <a:p>
            <a:pPr marL="457200" lvl="0" indent="-457200" defTabSz="457200" fontAlgn="base">
              <a:spcBef>
                <a:spcPct val="0"/>
              </a:spcBef>
              <a:spcAft>
                <a:spcPts val="1200"/>
              </a:spcAft>
              <a:buFont typeface="Wingdings" charset="0"/>
              <a:buChar char="§"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 Anne covered?</a:t>
            </a:r>
          </a:p>
          <a:p>
            <a:pPr marL="0" lvl="0" indent="0" defTabSz="457200" fontAlgn="base">
              <a:spcBef>
                <a:spcPct val="0"/>
              </a:spcBef>
              <a:spcAft>
                <a:spcPts val="1200"/>
              </a:spcAft>
              <a:buNone/>
            </a:pPr>
            <a:endParaRPr lang="en-US" altLang="en-US" sz="2000" dirty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1412776"/>
            <a:ext cx="8305800" cy="1330424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Part I – Initial Analysis Under Workers’ Comp. </a:t>
            </a:r>
          </a:p>
        </p:txBody>
      </p:sp>
    </p:spTree>
    <p:extLst>
      <p:ext uri="{BB962C8B-B14F-4D97-AF65-F5344CB8AC3E}">
        <p14:creationId xmlns:p14="http://schemas.microsoft.com/office/powerpoint/2010/main" val="424700136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</TotalTime>
  <Words>1810</Words>
  <Application>Microsoft Office PowerPoint</Application>
  <PresentationFormat>On-screen Show (4:3)</PresentationFormat>
  <Paragraphs>187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PowerPoint Presentation</vt:lpstr>
      <vt:lpstr>Is it a Disability or Serious Health Condition or Workers’ Compensation Injury?</vt:lpstr>
      <vt:lpstr>Practice Tips</vt:lpstr>
      <vt:lpstr>Practice Tips</vt:lpstr>
      <vt:lpstr>Practice Tips</vt:lpstr>
      <vt:lpstr>General Fact Scenario</vt:lpstr>
      <vt:lpstr>The Injury</vt:lpstr>
      <vt:lpstr>Part I – Initial Analysis Under Workers’ Comp. </vt:lpstr>
      <vt:lpstr>Part I – Initial Analysis Under ADA</vt:lpstr>
      <vt:lpstr>Part I – Initial Analysis Under Comp</vt:lpstr>
      <vt:lpstr>  After the Monday A.M. Appt.  </vt:lpstr>
      <vt:lpstr>  Part II – FMLA Considerations  </vt:lpstr>
      <vt:lpstr>   Part II – ADA Considerations  </vt:lpstr>
      <vt:lpstr>   Part II – Workers’ Comp Considerations  </vt:lpstr>
      <vt:lpstr>  Part III – Symptoms Continue  </vt:lpstr>
      <vt:lpstr>    Part III – RTW under FMLA   </vt:lpstr>
      <vt:lpstr>    Anne Goes Home   </vt:lpstr>
      <vt:lpstr>    Part IV – Failed RTW &amp; FMLA   </vt:lpstr>
      <vt:lpstr>    Part IV – Failed RTW &amp; FMLA (cont.)   </vt:lpstr>
      <vt:lpstr>    Part IV – Failed RTW &amp; ADA   </vt:lpstr>
      <vt:lpstr>    Part IV – Failed R.T.W. &amp; Comp.    </vt:lpstr>
      <vt:lpstr>    Facts    </vt:lpstr>
      <vt:lpstr>    RTW under ADA    </vt:lpstr>
      <vt:lpstr>    RTW under ADA (cont.)    </vt:lpstr>
      <vt:lpstr>    Conclusions (cont.)    </vt:lpstr>
      <vt:lpstr>    Conclusions (cont.)    </vt:lpstr>
      <vt:lpstr>    Dueling Doctors   </vt:lpstr>
      <vt:lpstr>    Part V – Dueling Docs &amp; FMLA   </vt:lpstr>
      <vt:lpstr>    Part V – Dueling Docs &amp; FMLA   </vt:lpstr>
      <vt:lpstr>    Part V – Dueling Docs &amp; Comp   </vt:lpstr>
      <vt:lpstr>     Part V – Dueling Docs &amp; Comp  (Cont.)   </vt:lpstr>
      <vt:lpstr>    Part VI – Request for Accommodation   </vt:lpstr>
      <vt:lpstr>     Part VI – FMLA   </vt:lpstr>
      <vt:lpstr> Part VI – Request for Accommodation under ADA </vt:lpstr>
      <vt:lpstr> Part VI – Request for Accommodation  under Comp </vt:lpstr>
      <vt:lpstr> Conclusions </vt:lpstr>
      <vt:lpstr> Conclusions (cont.) </vt:lpstr>
      <vt:lpstr> Questions? </vt:lpstr>
    </vt:vector>
  </TitlesOfParts>
  <Company>Felhaber Larson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Zachary A. Alter</dc:creator>
  <cp:lastModifiedBy>Dennis J. Merley</cp:lastModifiedBy>
  <cp:revision>75</cp:revision>
  <cp:lastPrinted>2018-10-26T18:22:34Z</cp:lastPrinted>
  <dcterms:created xsi:type="dcterms:W3CDTF">2018-10-17T14:47:59Z</dcterms:created>
  <dcterms:modified xsi:type="dcterms:W3CDTF">2018-10-29T19:11:01Z</dcterms:modified>
</cp:coreProperties>
</file>