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1"/>
  </p:notesMasterIdLst>
  <p:sldIdLst>
    <p:sldId id="257" r:id="rId2"/>
    <p:sldId id="297" r:id="rId3"/>
    <p:sldId id="298" r:id="rId4"/>
    <p:sldId id="306" r:id="rId5"/>
    <p:sldId id="335" r:id="rId6"/>
    <p:sldId id="337" r:id="rId7"/>
    <p:sldId id="338" r:id="rId8"/>
    <p:sldId id="339" r:id="rId9"/>
    <p:sldId id="340" r:id="rId10"/>
    <p:sldId id="341" r:id="rId11"/>
    <p:sldId id="342" r:id="rId12"/>
    <p:sldId id="343" r:id="rId13"/>
    <p:sldId id="344" r:id="rId14"/>
    <p:sldId id="345" r:id="rId15"/>
    <p:sldId id="346" r:id="rId16"/>
    <p:sldId id="347" r:id="rId17"/>
    <p:sldId id="348" r:id="rId18"/>
    <p:sldId id="349" r:id="rId19"/>
    <p:sldId id="350" r:id="rId20"/>
    <p:sldId id="351" r:id="rId21"/>
    <p:sldId id="352" r:id="rId22"/>
    <p:sldId id="353" r:id="rId23"/>
    <p:sldId id="354" r:id="rId24"/>
    <p:sldId id="355" r:id="rId25"/>
    <p:sldId id="356" r:id="rId26"/>
    <p:sldId id="357" r:id="rId27"/>
    <p:sldId id="358" r:id="rId28"/>
    <p:sldId id="359" r:id="rId29"/>
    <p:sldId id="361" r:id="rId30"/>
    <p:sldId id="362" r:id="rId31"/>
    <p:sldId id="363" r:id="rId32"/>
    <p:sldId id="364" r:id="rId33"/>
    <p:sldId id="365" r:id="rId34"/>
    <p:sldId id="366" r:id="rId35"/>
    <p:sldId id="367" r:id="rId36"/>
    <p:sldId id="368" r:id="rId37"/>
    <p:sldId id="369" r:id="rId38"/>
    <p:sldId id="370" r:id="rId39"/>
    <p:sldId id="371" r:id="rId40"/>
  </p:sldIdLst>
  <p:sldSz cx="9144000" cy="6858000" type="screen4x3"/>
  <p:notesSz cx="7010400" cy="92233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C128B07C-4480-4ED5-8DB9-20B3CD008467}">
          <p14:sldIdLst>
            <p14:sldId id="257"/>
            <p14:sldId id="297"/>
            <p14:sldId id="298"/>
            <p14:sldId id="306"/>
            <p14:sldId id="335"/>
            <p14:sldId id="337"/>
            <p14:sldId id="338"/>
            <p14:sldId id="339"/>
            <p14:sldId id="340"/>
            <p14:sldId id="341"/>
            <p14:sldId id="342"/>
            <p14:sldId id="343"/>
            <p14:sldId id="344"/>
            <p14:sldId id="345"/>
            <p14:sldId id="346"/>
            <p14:sldId id="347"/>
            <p14:sldId id="348"/>
            <p14:sldId id="349"/>
            <p14:sldId id="350"/>
            <p14:sldId id="351"/>
            <p14:sldId id="352"/>
            <p14:sldId id="353"/>
            <p14:sldId id="354"/>
            <p14:sldId id="355"/>
            <p14:sldId id="356"/>
            <p14:sldId id="357"/>
            <p14:sldId id="358"/>
            <p14:sldId id="359"/>
            <p14:sldId id="361"/>
            <p14:sldId id="362"/>
            <p14:sldId id="363"/>
            <p14:sldId id="364"/>
            <p14:sldId id="365"/>
            <p14:sldId id="366"/>
            <p14:sldId id="367"/>
            <p14:sldId id="368"/>
            <p14:sldId id="369"/>
            <p14:sldId id="370"/>
            <p14:sldId id="371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26" d="100"/>
          <a:sy n="126" d="100"/>
        </p:scale>
        <p:origin x="-119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37840" cy="461169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1"/>
            <a:ext cx="3037840" cy="461169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FFDCB58D-A7C5-43C2-875C-2AFFDEA18261}" type="datetimeFigureOut">
              <a:rPr lang="en-US" smtClean="0"/>
              <a:t>10/29/2018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00150" y="692150"/>
            <a:ext cx="4610100" cy="3457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381104"/>
            <a:ext cx="5608320" cy="4150519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60607"/>
            <a:ext cx="3037840" cy="461169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760607"/>
            <a:ext cx="3037840" cy="461169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291BDB00-377E-4509-A215-39057CD9A8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07349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277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75780" name="Slide Number Placeholder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/>
              </a:defRPr>
            </a:lvl1pPr>
            <a:lvl2pPr marL="756982" indent="-291147">
              <a:defRPr>
                <a:solidFill>
                  <a:schemeClr val="tx1"/>
                </a:solidFill>
                <a:latin typeface="Arial"/>
              </a:defRPr>
            </a:lvl2pPr>
            <a:lvl3pPr marL="1164589" indent="-232917">
              <a:defRPr>
                <a:solidFill>
                  <a:schemeClr val="tx1"/>
                </a:solidFill>
                <a:latin typeface="Arial"/>
              </a:defRPr>
            </a:lvl3pPr>
            <a:lvl4pPr marL="1630423" indent="-232917">
              <a:defRPr>
                <a:solidFill>
                  <a:schemeClr val="tx1"/>
                </a:solidFill>
                <a:latin typeface="Arial"/>
              </a:defRPr>
            </a:lvl4pPr>
            <a:lvl5pPr marL="2096259" indent="-232917">
              <a:defRPr>
                <a:solidFill>
                  <a:schemeClr val="tx1"/>
                </a:solidFill>
                <a:latin typeface="Arial"/>
              </a:defRPr>
            </a:lvl5pPr>
            <a:lvl6pPr marL="2562094" indent="-232917" defTabSz="46583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/>
              </a:defRPr>
            </a:lvl6pPr>
            <a:lvl7pPr marL="3027929" indent="-232917" defTabSz="46583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/>
              </a:defRPr>
            </a:lvl7pPr>
            <a:lvl8pPr marL="3493764" indent="-232917" defTabSz="46583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/>
              </a:defRPr>
            </a:lvl8pPr>
            <a:lvl9pPr marL="3959600" indent="-232917" defTabSz="46583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/>
              </a:defRPr>
            </a:lvl9pPr>
          </a:lstStyle>
          <a:p>
            <a:pPr>
              <a:defRPr/>
            </a:pPr>
            <a:endParaRPr lang="en-US" altLang="en-US" smtClean="0">
              <a:solidFill>
                <a:prstClr val="black"/>
              </a:solidFill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277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75780" name="Slide Number Placeholder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/>
              </a:defRPr>
            </a:lvl1pPr>
            <a:lvl2pPr marL="756982" indent="-291147">
              <a:defRPr>
                <a:solidFill>
                  <a:schemeClr val="tx1"/>
                </a:solidFill>
                <a:latin typeface="Arial"/>
              </a:defRPr>
            </a:lvl2pPr>
            <a:lvl3pPr marL="1164589" indent="-232917">
              <a:defRPr>
                <a:solidFill>
                  <a:schemeClr val="tx1"/>
                </a:solidFill>
                <a:latin typeface="Arial"/>
              </a:defRPr>
            </a:lvl3pPr>
            <a:lvl4pPr marL="1630423" indent="-232917">
              <a:defRPr>
                <a:solidFill>
                  <a:schemeClr val="tx1"/>
                </a:solidFill>
                <a:latin typeface="Arial"/>
              </a:defRPr>
            </a:lvl4pPr>
            <a:lvl5pPr marL="2096259" indent="-232917">
              <a:defRPr>
                <a:solidFill>
                  <a:schemeClr val="tx1"/>
                </a:solidFill>
                <a:latin typeface="Arial"/>
              </a:defRPr>
            </a:lvl5pPr>
            <a:lvl6pPr marL="2562094" indent="-232917" defTabSz="46583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/>
              </a:defRPr>
            </a:lvl6pPr>
            <a:lvl7pPr marL="3027929" indent="-232917" defTabSz="46583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/>
              </a:defRPr>
            </a:lvl7pPr>
            <a:lvl8pPr marL="3493764" indent="-232917" defTabSz="46583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/>
              </a:defRPr>
            </a:lvl8pPr>
            <a:lvl9pPr marL="3959600" indent="-232917" defTabSz="46583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/>
              </a:defRPr>
            </a:lvl9pPr>
          </a:lstStyle>
          <a:p>
            <a:pPr>
              <a:defRPr/>
            </a:pPr>
            <a:endParaRPr lang="en-US" altLang="en-US" smtClean="0">
              <a:solidFill>
                <a:prstClr val="black"/>
              </a:solidFill>
              <a:latin typeface="Calibri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C0152-E09D-4BA9-8350-F4312730202B}" type="datetimeFigureOut">
              <a:rPr lang="en-US" smtClean="0"/>
              <a:t>10/29/2018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2D032-3696-4ABA-B52C-2D5D4DF1DF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87734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C0152-E09D-4BA9-8350-F4312730202B}" type="datetimeFigureOut">
              <a:rPr lang="en-US" smtClean="0"/>
              <a:t>10/29/2018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2D032-3696-4ABA-B52C-2D5D4DF1DF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26221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C0152-E09D-4BA9-8350-F4312730202B}" type="datetimeFigureOut">
              <a:rPr lang="en-US" smtClean="0"/>
              <a:t>10/29/2018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2D032-3696-4ABA-B52C-2D5D4DF1DF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649480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Felhaber powerpoint bckgrds-14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001"/>
          <a:stretch>
            <a:fillRect/>
          </a:stretch>
        </p:blipFill>
        <p:spPr bwMode="auto">
          <a:xfrm>
            <a:off x="0" y="5729288"/>
            <a:ext cx="9282113" cy="1254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7" descr="Felhaber powerpoint bckgrds-14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001"/>
          <a:stretch>
            <a:fillRect/>
          </a:stretch>
        </p:blipFill>
        <p:spPr bwMode="auto">
          <a:xfrm>
            <a:off x="0" y="0"/>
            <a:ext cx="9282113" cy="1252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5"/>
          <p:cNvSpPr/>
          <p:nvPr userDrawn="1"/>
        </p:nvSpPr>
        <p:spPr>
          <a:xfrm>
            <a:off x="-119063" y="1165225"/>
            <a:ext cx="9401176" cy="4891088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63500" sx="103000" sy="103000" algn="ctr" rotWithShape="0">
              <a:schemeClr val="tx1">
                <a:lumMod val="65000"/>
                <a:lumOff val="35000"/>
                <a:alpha val="40000"/>
              </a:scheme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ct val="0"/>
              </a:spcBef>
              <a:spcAft>
                <a:spcPct val="0"/>
              </a:spcAft>
              <a:buSzTx/>
              <a:defRPr/>
            </a:pPr>
            <a:endParaRPr lang="en-US">
              <a:solidFill>
                <a:prstClr val="white"/>
              </a:solidFill>
            </a:endParaRPr>
          </a:p>
        </p:txBody>
      </p:sp>
      <p:pic>
        <p:nvPicPr>
          <p:cNvPr id="7" name="Picture 9" descr="FL_Stainless Square-01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858963" y="555625"/>
            <a:ext cx="5353050" cy="4014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08953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2400" b="1">
                <a:solidFill>
                  <a:schemeClr val="tx1"/>
                </a:solidFill>
                <a:latin typeface="+mn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4943519"/>
      </p:ext>
    </p:extLst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Felhaber Larson Templa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Felhaber powerpoint bckgrds-14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0"/>
            <a:ext cx="9144000" cy="1252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Content Placeholder 5"/>
          <p:cNvSpPr>
            <a:spLocks noGrp="1"/>
          </p:cNvSpPr>
          <p:nvPr>
            <p:ph sz="quarter" idx="4"/>
          </p:nvPr>
        </p:nvSpPr>
        <p:spPr>
          <a:xfrm>
            <a:off x="539552" y="2276872"/>
            <a:ext cx="8064896" cy="3888432"/>
          </a:xfrm>
        </p:spPr>
        <p:txBody>
          <a:bodyPr>
            <a:normAutofit/>
          </a:bodyPr>
          <a:lstStyle>
            <a:lvl1pPr>
              <a:defRPr sz="2400">
                <a:solidFill>
                  <a:schemeClr val="bg2">
                    <a:lumMod val="10000"/>
                  </a:schemeClr>
                </a:solidFill>
                <a:latin typeface="+mn-lt"/>
              </a:defRPr>
            </a:lvl1pPr>
            <a:lvl2pPr>
              <a:defRPr sz="2400">
                <a:solidFill>
                  <a:schemeClr val="bg2">
                    <a:lumMod val="10000"/>
                  </a:schemeClr>
                </a:solidFill>
                <a:latin typeface="+mn-lt"/>
              </a:defRPr>
            </a:lvl2pPr>
            <a:lvl3pPr>
              <a:defRPr sz="2400">
                <a:solidFill>
                  <a:schemeClr val="bg2">
                    <a:lumMod val="10000"/>
                  </a:schemeClr>
                </a:solidFill>
                <a:latin typeface="+mn-lt"/>
              </a:defRPr>
            </a:lvl3pPr>
            <a:lvl4pPr>
              <a:defRPr sz="2400">
                <a:solidFill>
                  <a:schemeClr val="bg2">
                    <a:lumMod val="10000"/>
                  </a:schemeClr>
                </a:solidFill>
                <a:latin typeface="+mn-lt"/>
              </a:defRPr>
            </a:lvl4pPr>
            <a:lvl5pPr>
              <a:defRPr sz="2400">
                <a:solidFill>
                  <a:schemeClr val="bg2">
                    <a:lumMod val="10000"/>
                  </a:schemeClr>
                </a:solidFill>
                <a:latin typeface="+mn-lt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2" name="Title 1"/>
          <p:cNvSpPr>
            <a:spLocks noGrp="1"/>
          </p:cNvSpPr>
          <p:nvPr>
            <p:ph type="ctrTitle"/>
          </p:nvPr>
        </p:nvSpPr>
        <p:spPr>
          <a:xfrm>
            <a:off x="1151620" y="1412776"/>
            <a:ext cx="6840760" cy="638969"/>
          </a:xfrm>
        </p:spPr>
        <p:txBody>
          <a:bodyPr/>
          <a:lstStyle>
            <a:lvl1pPr algn="ctr">
              <a:defRPr sz="3200" b="1"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873182-E6E4-43F4-964D-1F4C871E30B1}" type="slidenum">
              <a:rPr lang="en-US">
                <a:solidFill>
                  <a:srgbClr val="9C4636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9C4636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1733890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C0152-E09D-4BA9-8350-F4312730202B}" type="datetimeFigureOut">
              <a:rPr lang="en-US" smtClean="0"/>
              <a:t>10/29/2018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2D032-3696-4ABA-B52C-2D5D4DF1DF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44529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C0152-E09D-4BA9-8350-F4312730202B}" type="datetimeFigureOut">
              <a:rPr lang="en-US" smtClean="0"/>
              <a:t>10/29/2018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2D032-3696-4ABA-B52C-2D5D4DF1DF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00011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C0152-E09D-4BA9-8350-F4312730202B}" type="datetimeFigureOut">
              <a:rPr lang="en-US" smtClean="0"/>
              <a:t>10/29/2018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2D032-3696-4ABA-B52C-2D5D4DF1DF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64537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C0152-E09D-4BA9-8350-F4312730202B}" type="datetimeFigureOut">
              <a:rPr lang="en-US" smtClean="0"/>
              <a:t>10/29/2018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2D032-3696-4ABA-B52C-2D5D4DF1DF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91200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C0152-E09D-4BA9-8350-F4312730202B}" type="datetimeFigureOut">
              <a:rPr lang="en-US" smtClean="0"/>
              <a:t>10/29/2018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2D032-3696-4ABA-B52C-2D5D4DF1DF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68336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C0152-E09D-4BA9-8350-F4312730202B}" type="datetimeFigureOut">
              <a:rPr lang="en-US" smtClean="0"/>
              <a:t>10/29/2018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2D032-3696-4ABA-B52C-2D5D4DF1DF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59661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C0152-E09D-4BA9-8350-F4312730202B}" type="datetimeFigureOut">
              <a:rPr lang="en-US" smtClean="0"/>
              <a:t>10/29/2018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2D032-3696-4ABA-B52C-2D5D4DF1DF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02394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C0152-E09D-4BA9-8350-F4312730202B}" type="datetimeFigureOut">
              <a:rPr lang="en-US" smtClean="0"/>
              <a:t>10/29/2018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2D032-3696-4ABA-B52C-2D5D4DF1DF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05758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BC0152-E09D-4BA9-8350-F4312730202B}" type="datetimeFigureOut">
              <a:rPr lang="en-US" smtClean="0"/>
              <a:t>10/29/2018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F2D032-3696-4ABA-B52C-2D5D4DF1DF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96835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3429000"/>
            <a:ext cx="9144000" cy="2438400"/>
          </a:xfrm>
        </p:spPr>
        <p:txBody>
          <a:bodyPr rtlCol="0">
            <a:normAutofit fontScale="32500" lnSpcReduction="20000"/>
          </a:bodyPr>
          <a:lstStyle/>
          <a:p>
            <a:r>
              <a:rPr lang="en-US" sz="11100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2018 Labor and Employment Seminar</a:t>
            </a:r>
            <a:endParaRPr lang="en-US" sz="11100" i="1" u="sng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60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60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Brad R. Kolling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60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Dennis Merley</a:t>
            </a:r>
            <a:endParaRPr lang="en-US" sz="60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60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Felhaber </a:t>
            </a:r>
            <a:r>
              <a:rPr lang="en-US" sz="6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Larson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6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220 South 6th Street, Suite 2200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6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Minneapolis, MN 55402</a:t>
            </a:r>
          </a:p>
          <a:p>
            <a:pPr eaLnBrk="1" fontAlgn="auto" hangingPunct="1">
              <a:spcAft>
                <a:spcPct val="0"/>
              </a:spcAft>
              <a:buFont typeface="Arial"/>
              <a:buNone/>
              <a:defRPr/>
            </a:pPr>
            <a:endParaRPr lang="en-US" sz="3200" b="1" dirty="0" smtClean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7285224"/>
      </p:ext>
    </p:extLst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4"/>
          </p:nvPr>
        </p:nvSpPr>
        <p:spPr>
          <a:xfrm>
            <a:off x="304800" y="2590800"/>
            <a:ext cx="8299648" cy="3574504"/>
          </a:xfrm>
        </p:spPr>
        <p:txBody>
          <a:bodyPr>
            <a:normAutofit/>
          </a:bodyPr>
          <a:lstStyle/>
          <a:p>
            <a:pPr marL="457200" lvl="0" indent="-457200" defTabSz="457200" fontAlgn="base">
              <a:spcBef>
                <a:spcPct val="0"/>
              </a:spcBef>
              <a:spcAft>
                <a:spcPts val="1200"/>
              </a:spcAft>
              <a:buFont typeface="Wingdings" charset="0"/>
              <a:buChar char="§"/>
            </a:pPr>
            <a:r>
              <a:rPr lang="en-US" altLang="en-US" sz="2800" dirty="0" smtClean="0">
                <a:latin typeface="Arial"/>
              </a:rPr>
              <a:t>What if she didn’t meet one or more of the FMLA thresholds for coverage?</a:t>
            </a:r>
          </a:p>
          <a:p>
            <a:pPr marL="0" lvl="0" indent="0" defTabSz="457200" fontAlgn="base">
              <a:spcBef>
                <a:spcPct val="0"/>
              </a:spcBef>
              <a:spcAft>
                <a:spcPts val="1200"/>
              </a:spcAft>
              <a:buNone/>
            </a:pPr>
            <a:endParaRPr lang="en-US" altLang="en-US" sz="2000" dirty="0">
              <a:latin typeface="Arial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228600" y="1412776"/>
            <a:ext cx="8686800" cy="1025624"/>
          </a:xfrm>
        </p:spPr>
        <p:txBody>
          <a:bodyPr>
            <a:noAutofit/>
          </a:bodyPr>
          <a:lstStyle/>
          <a:p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Part I – Initial Analysis 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Under ADA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504484382"/>
      </p:ext>
    </p:extLst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pPr marL="457200" lvl="0" indent="-457200" defTabSz="457200" fontAlgn="base">
              <a:spcBef>
                <a:spcPct val="0"/>
              </a:spcBef>
              <a:spcAft>
                <a:spcPts val="1200"/>
              </a:spcAft>
              <a:buFont typeface="Wingdings" charset="0"/>
              <a:buChar char="§"/>
            </a:pPr>
            <a:r>
              <a:rPr lang="en-US" altLang="en-US" sz="2800" dirty="0" smtClean="0">
                <a:latin typeface="Arial"/>
              </a:rPr>
              <a:t>How do you determine coverage:</a:t>
            </a:r>
          </a:p>
          <a:p>
            <a:pPr marL="857250" lvl="1" indent="-457200" defTabSz="457200" fontAlgn="base">
              <a:spcBef>
                <a:spcPct val="0"/>
              </a:spcBef>
              <a:spcAft>
                <a:spcPts val="1200"/>
              </a:spcAft>
              <a:buFont typeface="Wingdings" charset="0"/>
              <a:buChar char="§"/>
            </a:pPr>
            <a:r>
              <a:rPr lang="en-US" altLang="en-US" sz="2800" dirty="0" smtClean="0">
                <a:latin typeface="Arial"/>
              </a:rPr>
              <a:t>Investigate to find out if occurred at work</a:t>
            </a:r>
          </a:p>
          <a:p>
            <a:pPr marL="857250" lvl="1" indent="-457200" defTabSz="457200" fontAlgn="base">
              <a:spcBef>
                <a:spcPct val="0"/>
              </a:spcBef>
              <a:spcAft>
                <a:spcPts val="1200"/>
              </a:spcAft>
              <a:buFont typeface="Wingdings" charset="0"/>
              <a:buChar char="§"/>
            </a:pPr>
            <a:r>
              <a:rPr lang="en-US" altLang="en-US" sz="2800" dirty="0" smtClean="0">
                <a:latin typeface="Arial"/>
              </a:rPr>
              <a:t>Get report of injury if alleged work related including mechanism of injury and body part(s) injured</a:t>
            </a:r>
          </a:p>
          <a:p>
            <a:pPr marL="0" lvl="0" indent="0" defTabSz="457200" fontAlgn="base">
              <a:spcBef>
                <a:spcPct val="0"/>
              </a:spcBef>
              <a:spcAft>
                <a:spcPts val="1200"/>
              </a:spcAft>
              <a:buNone/>
            </a:pPr>
            <a:endParaRPr lang="en-US" altLang="en-US" sz="2000" dirty="0">
              <a:latin typeface="Arial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76200" y="1412776"/>
            <a:ext cx="8991600" cy="638969"/>
          </a:xfrm>
        </p:spPr>
        <p:txBody>
          <a:bodyPr>
            <a:noAutofit/>
          </a:bodyPr>
          <a:lstStyle/>
          <a:p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Part I – Initial Analysis 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Under Comp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105987939"/>
      </p:ext>
    </p:extLst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4"/>
          </p:nvPr>
        </p:nvSpPr>
        <p:spPr>
          <a:xfrm>
            <a:off x="152400" y="2286000"/>
            <a:ext cx="8763000" cy="4419600"/>
          </a:xfrm>
        </p:spPr>
        <p:txBody>
          <a:bodyPr>
            <a:normAutofit fontScale="92500" lnSpcReduction="10000"/>
          </a:bodyPr>
          <a:lstStyle/>
          <a:p>
            <a:pPr marL="457200" lvl="0" indent="-457200" defTabSz="457200" fontAlgn="base">
              <a:spcBef>
                <a:spcPct val="0"/>
              </a:spcBef>
              <a:spcAft>
                <a:spcPts val="1200"/>
              </a:spcAft>
              <a:buFont typeface="Wingdings" charset="0"/>
              <a:buChar char="§"/>
            </a:pPr>
            <a:r>
              <a:rPr lang="en-US" altLang="en-US" sz="3000" dirty="0">
                <a:latin typeface="Arial"/>
              </a:rPr>
              <a:t>Anne stops by the worksite and provides </a:t>
            </a:r>
            <a:r>
              <a:rPr lang="en-US" altLang="en-US" sz="3000" dirty="0" smtClean="0">
                <a:latin typeface="Arial"/>
              </a:rPr>
              <a:t>documentation </a:t>
            </a:r>
            <a:r>
              <a:rPr lang="en-US" altLang="en-US" sz="3000" dirty="0">
                <a:latin typeface="Arial"/>
              </a:rPr>
              <a:t>and back injury is serious.</a:t>
            </a:r>
          </a:p>
          <a:p>
            <a:pPr marL="457200" lvl="0" indent="-457200" defTabSz="457200" fontAlgn="base">
              <a:spcBef>
                <a:spcPct val="0"/>
              </a:spcBef>
              <a:spcAft>
                <a:spcPts val="1200"/>
              </a:spcAft>
              <a:buFont typeface="Wingdings" charset="0"/>
              <a:buChar char="§"/>
            </a:pPr>
            <a:r>
              <a:rPr lang="en-US" altLang="en-US" sz="3000" dirty="0">
                <a:latin typeface="Arial"/>
              </a:rPr>
              <a:t>Doctor has restricted her ability to stand, walk and lift.</a:t>
            </a:r>
          </a:p>
          <a:p>
            <a:pPr marL="457200" lvl="0" indent="-457200" defTabSz="457200" fontAlgn="base">
              <a:spcBef>
                <a:spcPct val="0"/>
              </a:spcBef>
              <a:spcAft>
                <a:spcPts val="1200"/>
              </a:spcAft>
              <a:buFont typeface="Wingdings" charset="0"/>
              <a:buChar char="§"/>
            </a:pPr>
            <a:r>
              <a:rPr lang="en-US" altLang="en-US" sz="3000" dirty="0">
                <a:latin typeface="Arial"/>
              </a:rPr>
              <a:t>Work only 4 hours per day and change positions and sit as needed.</a:t>
            </a:r>
          </a:p>
          <a:p>
            <a:pPr marL="457200" lvl="0" indent="-457200" defTabSz="457200" fontAlgn="base">
              <a:spcBef>
                <a:spcPct val="0"/>
              </a:spcBef>
              <a:spcAft>
                <a:spcPts val="1200"/>
              </a:spcAft>
              <a:buFont typeface="Wingdings" charset="0"/>
              <a:buChar char="§"/>
            </a:pPr>
            <a:r>
              <a:rPr lang="en-US" altLang="en-US" sz="3000" dirty="0">
                <a:latin typeface="Arial"/>
              </a:rPr>
              <a:t>Doctor will see her again in two weeks.</a:t>
            </a:r>
          </a:p>
          <a:p>
            <a:pPr marL="457200" lvl="0" indent="-457200" defTabSz="457200" fontAlgn="base">
              <a:spcBef>
                <a:spcPct val="0"/>
              </a:spcBef>
              <a:spcAft>
                <a:spcPts val="1200"/>
              </a:spcAft>
              <a:buFont typeface="Wingdings" charset="0"/>
              <a:buChar char="§"/>
            </a:pPr>
            <a:r>
              <a:rPr lang="en-US" altLang="en-US" sz="3000" dirty="0">
                <a:latin typeface="Arial"/>
              </a:rPr>
              <a:t>Anne injured her back while preventing a resident from falling during her last shift.</a:t>
            </a:r>
          </a:p>
          <a:p>
            <a:pPr marL="0" lvl="0" indent="0" defTabSz="457200" fontAlgn="base">
              <a:spcBef>
                <a:spcPct val="0"/>
              </a:spcBef>
              <a:spcAft>
                <a:spcPts val="1200"/>
              </a:spcAft>
              <a:buNone/>
            </a:pPr>
            <a:endParaRPr lang="en-US" altLang="en-US" sz="2000" dirty="0">
              <a:latin typeface="Arial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533400" y="1412776"/>
            <a:ext cx="7924800" cy="644624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After 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the Monday A.M. Appt.</a:t>
            </a:r>
            <a:b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6794860"/>
      </p:ext>
    </p:extLst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4"/>
          </p:nvPr>
        </p:nvSpPr>
        <p:spPr>
          <a:xfrm>
            <a:off x="304800" y="2438400"/>
            <a:ext cx="8534400" cy="4191000"/>
          </a:xfrm>
        </p:spPr>
        <p:txBody>
          <a:bodyPr>
            <a:normAutofit/>
          </a:bodyPr>
          <a:lstStyle/>
          <a:p>
            <a:pPr marL="457200" lvl="0" indent="-457200" defTabSz="457200" fontAlgn="base">
              <a:lnSpc>
                <a:spcPct val="150000"/>
              </a:lnSpc>
              <a:spcBef>
                <a:spcPct val="0"/>
              </a:spcBef>
              <a:buFont typeface="Wingdings" charset="0"/>
              <a:buChar char="§"/>
            </a:pPr>
            <a:r>
              <a:rPr lang="en-US" altLang="en-US" dirty="0">
                <a:latin typeface="Arial"/>
              </a:rPr>
              <a:t>Is Anne eligible for coverage under FMLA?</a:t>
            </a:r>
          </a:p>
          <a:p>
            <a:pPr marL="457200" lvl="0" indent="-457200" defTabSz="457200" fontAlgn="base">
              <a:lnSpc>
                <a:spcPct val="150000"/>
              </a:lnSpc>
              <a:spcBef>
                <a:spcPct val="0"/>
              </a:spcBef>
              <a:buFont typeface="Wingdings" charset="0"/>
              <a:buChar char="§"/>
            </a:pPr>
            <a:r>
              <a:rPr lang="en-US" altLang="en-US" dirty="0" smtClean="0">
                <a:latin typeface="Arial"/>
              </a:rPr>
              <a:t>What </a:t>
            </a:r>
            <a:r>
              <a:rPr lang="en-US" altLang="en-US" dirty="0">
                <a:latin typeface="Arial"/>
              </a:rPr>
              <a:t>do you need to do?</a:t>
            </a:r>
          </a:p>
          <a:p>
            <a:pPr marL="457200" lvl="0" indent="-457200" defTabSz="457200" fontAlgn="base">
              <a:lnSpc>
                <a:spcPct val="150000"/>
              </a:lnSpc>
              <a:spcBef>
                <a:spcPct val="0"/>
              </a:spcBef>
              <a:buFont typeface="Wingdings" charset="0"/>
              <a:buChar char="§"/>
            </a:pPr>
            <a:r>
              <a:rPr lang="en-US" altLang="en-US" dirty="0">
                <a:latin typeface="Arial"/>
              </a:rPr>
              <a:t>What are you permitted </a:t>
            </a:r>
            <a:r>
              <a:rPr lang="en-US" altLang="en-US" dirty="0" smtClean="0">
                <a:latin typeface="Arial"/>
              </a:rPr>
              <a:t>to do</a:t>
            </a:r>
            <a:r>
              <a:rPr lang="en-US" altLang="en-US" dirty="0">
                <a:latin typeface="Arial"/>
              </a:rPr>
              <a:t>?</a:t>
            </a:r>
          </a:p>
          <a:p>
            <a:pPr marL="1200150" lvl="1" indent="-457200" defTabSz="457200" fontAlgn="base">
              <a:lnSpc>
                <a:spcPct val="150000"/>
              </a:lnSpc>
              <a:spcBef>
                <a:spcPct val="0"/>
              </a:spcBef>
              <a:buFont typeface="Wingdings" charset="0"/>
              <a:buChar char="§"/>
            </a:pPr>
            <a:r>
              <a:rPr lang="en-US" altLang="en-US" dirty="0">
                <a:latin typeface="Arial"/>
              </a:rPr>
              <a:t>Substitute accrued PTO for any part of leave.</a:t>
            </a:r>
          </a:p>
          <a:p>
            <a:pPr marL="1200150" lvl="1" indent="-457200" defTabSz="457200" fontAlgn="base">
              <a:lnSpc>
                <a:spcPct val="150000"/>
              </a:lnSpc>
              <a:spcBef>
                <a:spcPct val="0"/>
              </a:spcBef>
              <a:buFont typeface="Wingdings" charset="0"/>
              <a:buChar char="§"/>
            </a:pPr>
            <a:r>
              <a:rPr lang="en-US" altLang="en-US" dirty="0">
                <a:latin typeface="Arial"/>
              </a:rPr>
              <a:t>Run FMLA leave concurrently with work comp.</a:t>
            </a:r>
          </a:p>
          <a:p>
            <a:pPr marL="1200150" lvl="1" indent="-457200" defTabSz="457200" fontAlgn="base">
              <a:lnSpc>
                <a:spcPct val="150000"/>
              </a:lnSpc>
              <a:spcBef>
                <a:spcPct val="0"/>
              </a:spcBef>
              <a:buFont typeface="Wingdings" charset="0"/>
              <a:buChar char="§"/>
            </a:pPr>
            <a:r>
              <a:rPr lang="en-US" altLang="en-US" dirty="0">
                <a:latin typeface="Arial"/>
              </a:rPr>
              <a:t>Greater ability to authenticate &amp; clarify leave.</a:t>
            </a:r>
          </a:p>
          <a:p>
            <a:pPr marL="457200" lvl="0" indent="-457200" defTabSz="457200" fontAlgn="base">
              <a:lnSpc>
                <a:spcPct val="150000"/>
              </a:lnSpc>
              <a:spcBef>
                <a:spcPct val="0"/>
              </a:spcBef>
              <a:buFont typeface="Wingdings" charset="0"/>
              <a:buChar char="§"/>
            </a:pPr>
            <a:endParaRPr lang="en-US" altLang="en-US" sz="2800" dirty="0">
              <a:latin typeface="Arial"/>
            </a:endParaRPr>
          </a:p>
          <a:p>
            <a:pPr marL="0" lvl="0" indent="0" defTabSz="457200" fontAlgn="base">
              <a:spcBef>
                <a:spcPct val="0"/>
              </a:spcBef>
              <a:spcAft>
                <a:spcPts val="1200"/>
              </a:spcAft>
              <a:buNone/>
            </a:pPr>
            <a:endParaRPr lang="en-US" altLang="en-US" sz="2000" dirty="0">
              <a:latin typeface="Arial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304800" y="1412776"/>
            <a:ext cx="8382000" cy="797024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Part 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II – FMLA 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Considerations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6478793"/>
      </p:ext>
    </p:extLst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4"/>
          </p:nvPr>
        </p:nvSpPr>
        <p:spPr>
          <a:xfrm>
            <a:off x="457200" y="2667000"/>
            <a:ext cx="8147248" cy="3498304"/>
          </a:xfrm>
        </p:spPr>
        <p:txBody>
          <a:bodyPr>
            <a:normAutofit/>
          </a:bodyPr>
          <a:lstStyle/>
          <a:p>
            <a:pPr marL="457200" indent="-457200" defTabSz="457200" fontAlgn="base">
              <a:spcBef>
                <a:spcPct val="0"/>
              </a:spcBef>
              <a:spcAft>
                <a:spcPts val="1200"/>
              </a:spcAft>
              <a:buFont typeface="Wingdings" charset="0"/>
              <a:buChar char="§"/>
            </a:pPr>
            <a:r>
              <a:rPr lang="en-US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What is your next step under the ADA analysis?</a:t>
            </a:r>
          </a:p>
          <a:p>
            <a:pPr marL="0" lvl="0" indent="0" defTabSz="457200" fontAlgn="base">
              <a:spcBef>
                <a:spcPct val="0"/>
              </a:spcBef>
              <a:spcAft>
                <a:spcPts val="1200"/>
              </a:spcAft>
              <a:buNone/>
            </a:pPr>
            <a:endParaRPr lang="en-US" alt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 defTabSz="457200" fontAlgn="base">
              <a:spcBef>
                <a:spcPct val="0"/>
              </a:spcBef>
              <a:spcAft>
                <a:spcPts val="1200"/>
              </a:spcAft>
              <a:buNone/>
            </a:pPr>
            <a:endParaRPr lang="en-US" altLang="en-US" sz="2000" dirty="0">
              <a:latin typeface="Arial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228600" y="1412776"/>
            <a:ext cx="8610600" cy="638969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Part 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II – 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ADA Considerations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3448521913"/>
      </p:ext>
    </p:extLst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4"/>
          </p:nvPr>
        </p:nvSpPr>
        <p:spPr>
          <a:xfrm>
            <a:off x="304800" y="2276872"/>
            <a:ext cx="8534400" cy="4352528"/>
          </a:xfrm>
        </p:spPr>
        <p:txBody>
          <a:bodyPr>
            <a:normAutofit/>
          </a:bodyPr>
          <a:lstStyle/>
          <a:p>
            <a:pPr marL="457200" lvl="0" indent="-457200" defTabSz="457200" fontAlgn="base">
              <a:spcBef>
                <a:spcPct val="0"/>
              </a:spcBef>
              <a:spcAft>
                <a:spcPts val="1200"/>
              </a:spcAft>
              <a:buFont typeface="Wingdings" charset="0"/>
              <a:buChar char="§"/>
            </a:pPr>
            <a:r>
              <a:rPr lang="en-US" altLang="en-US" sz="2800" dirty="0">
                <a:latin typeface="Arial"/>
              </a:rPr>
              <a:t>If eligible for comp. benefits, “light duty” within the given restrictions is permissible.</a:t>
            </a:r>
          </a:p>
          <a:p>
            <a:pPr marL="457200" lvl="0" indent="-457200" defTabSz="457200" fontAlgn="base">
              <a:spcBef>
                <a:spcPct val="0"/>
              </a:spcBef>
              <a:spcAft>
                <a:spcPts val="1200"/>
              </a:spcAft>
              <a:buFont typeface="Wingdings" charset="0"/>
              <a:buChar char="§"/>
            </a:pPr>
            <a:r>
              <a:rPr lang="en-US" altLang="en-US" sz="2800" dirty="0">
                <a:latin typeface="Arial"/>
              </a:rPr>
              <a:t>However, FMLA does not run concurrently with “light duty”.</a:t>
            </a:r>
          </a:p>
          <a:p>
            <a:pPr marL="457200" lvl="0" indent="-457200" defTabSz="457200" fontAlgn="base">
              <a:spcBef>
                <a:spcPct val="0"/>
              </a:spcBef>
              <a:spcAft>
                <a:spcPts val="1200"/>
              </a:spcAft>
              <a:buFont typeface="Wingdings" charset="0"/>
              <a:buChar char="§"/>
            </a:pPr>
            <a:r>
              <a:rPr lang="en-US" altLang="en-US" sz="2800" dirty="0">
                <a:latin typeface="Arial"/>
              </a:rPr>
              <a:t>If Anne refused “light duty” within her restrictions, she could still be allowed the FMLA leave, but workers’ comp. benefits would not be paid</a:t>
            </a:r>
            <a:r>
              <a:rPr lang="en-US" altLang="en-US" sz="2800" dirty="0" smtClean="0">
                <a:latin typeface="Arial"/>
              </a:rPr>
              <a:t>.</a:t>
            </a:r>
            <a:endParaRPr lang="en-US" altLang="en-US" sz="2800" dirty="0">
              <a:latin typeface="Arial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152400" y="1412776"/>
            <a:ext cx="8839200" cy="797024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Part 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II – 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Workers’ Comp Considerations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4400" b="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4400" b="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4400" b="0" dirty="0"/>
          </a:p>
        </p:txBody>
      </p:sp>
    </p:spTree>
    <p:extLst>
      <p:ext uri="{BB962C8B-B14F-4D97-AF65-F5344CB8AC3E}">
        <p14:creationId xmlns:p14="http://schemas.microsoft.com/office/powerpoint/2010/main" val="1098985354"/>
      </p:ext>
    </p:extLst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pPr marL="457200" lvl="0" indent="-457200" defTabSz="457200" fontAlgn="base">
              <a:spcBef>
                <a:spcPct val="0"/>
              </a:spcBef>
              <a:spcAft>
                <a:spcPts val="1200"/>
              </a:spcAft>
              <a:buFont typeface="Wingdings" charset="0"/>
              <a:buChar char="§"/>
            </a:pPr>
            <a:r>
              <a:rPr lang="en-US" altLang="en-US" sz="2800" dirty="0" smtClean="0">
                <a:latin typeface="Arial"/>
              </a:rPr>
              <a:t>Anne’s symptoms continue and off work for 9 weeks.</a:t>
            </a:r>
          </a:p>
          <a:p>
            <a:pPr marL="457200" lvl="0" indent="-457200" defTabSz="457200" fontAlgn="base">
              <a:spcBef>
                <a:spcPct val="0"/>
              </a:spcBef>
              <a:spcAft>
                <a:spcPts val="1200"/>
              </a:spcAft>
              <a:buFont typeface="Wingdings" charset="0"/>
              <a:buChar char="§"/>
            </a:pPr>
            <a:r>
              <a:rPr lang="en-US" altLang="en-US" sz="2800" dirty="0" smtClean="0">
                <a:latin typeface="Arial"/>
              </a:rPr>
              <a:t>She treats regularly and submits updates.</a:t>
            </a:r>
          </a:p>
          <a:p>
            <a:pPr marL="457200" lvl="0" indent="-457200" defTabSz="457200" fontAlgn="base">
              <a:spcBef>
                <a:spcPct val="0"/>
              </a:spcBef>
              <a:spcAft>
                <a:spcPts val="1200"/>
              </a:spcAft>
              <a:buFont typeface="Wingdings" charset="0"/>
              <a:buChar char="§"/>
            </a:pPr>
            <a:r>
              <a:rPr lang="en-US" altLang="en-US" sz="2800" dirty="0" smtClean="0">
                <a:latin typeface="Arial"/>
              </a:rPr>
              <a:t>After 9 weeks, increased workability to 8 hours.</a:t>
            </a:r>
          </a:p>
          <a:p>
            <a:pPr marL="457200" lvl="0" indent="-457200" defTabSz="457200" fontAlgn="base">
              <a:spcBef>
                <a:spcPct val="0"/>
              </a:spcBef>
              <a:spcAft>
                <a:spcPts val="1200"/>
              </a:spcAft>
              <a:buFont typeface="Wingdings" charset="0"/>
              <a:buChar char="§"/>
            </a:pPr>
            <a:r>
              <a:rPr lang="en-US" altLang="en-US" sz="2800" dirty="0" smtClean="0">
                <a:latin typeface="Arial"/>
              </a:rPr>
              <a:t>Still restricted on ability to stand and walk.</a:t>
            </a:r>
          </a:p>
          <a:p>
            <a:pPr marL="457200" lvl="0" indent="-457200" defTabSz="457200" fontAlgn="base">
              <a:spcBef>
                <a:spcPct val="0"/>
              </a:spcBef>
              <a:spcAft>
                <a:spcPts val="1200"/>
              </a:spcAft>
              <a:buFont typeface="Wingdings" charset="0"/>
              <a:buChar char="§"/>
            </a:pPr>
            <a:r>
              <a:rPr lang="en-US" altLang="en-US" sz="2800" dirty="0" smtClean="0">
                <a:latin typeface="Arial"/>
              </a:rPr>
              <a:t>Anne requests return to old job.</a:t>
            </a:r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609600" y="1412776"/>
            <a:ext cx="8077200" cy="797024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Part III 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Symptoms Continue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7144231"/>
      </p:ext>
    </p:extLst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4"/>
          </p:nvPr>
        </p:nvSpPr>
        <p:spPr>
          <a:xfrm>
            <a:off x="381000" y="2209800"/>
            <a:ext cx="8382000" cy="4267200"/>
          </a:xfrm>
        </p:spPr>
        <p:txBody>
          <a:bodyPr>
            <a:normAutofit fontScale="85000" lnSpcReduction="20000"/>
          </a:bodyPr>
          <a:lstStyle/>
          <a:p>
            <a:pPr marL="457200" lvl="0" indent="-457200" defTabSz="457200" fontAlgn="base">
              <a:spcBef>
                <a:spcPct val="0"/>
              </a:spcBef>
              <a:spcAft>
                <a:spcPts val="1200"/>
              </a:spcAft>
              <a:buFont typeface="Wingdings" charset="0"/>
              <a:buChar char="§"/>
            </a:pPr>
            <a:r>
              <a:rPr lang="en-US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If Anne has been released to work full days, although with restrictions, is she eligible to return to work</a:t>
            </a:r>
            <a:r>
              <a:rPr lang="en-US" alt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pPr marL="857250" lvl="1" indent="-457200" defTabSz="457200" fontAlgn="base">
              <a:spcBef>
                <a:spcPct val="0"/>
              </a:spcBef>
              <a:spcAft>
                <a:spcPts val="1200"/>
              </a:spcAft>
              <a:buFont typeface="Wingdings" charset="0"/>
              <a:buChar char="§"/>
            </a:pPr>
            <a:r>
              <a:rPr lang="en-US" alt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Under FMLA, she is entitled to reduced leave assuming she is able to return and perform the essential functions of her job</a:t>
            </a:r>
            <a:endParaRPr lang="en-US" alt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0" indent="-457200" defTabSz="457200" fontAlgn="base">
              <a:spcBef>
                <a:spcPct val="0"/>
              </a:spcBef>
              <a:spcAft>
                <a:spcPts val="1200"/>
              </a:spcAft>
              <a:buFont typeface="Wingdings" charset="0"/>
              <a:buChar char="§"/>
            </a:pPr>
            <a:r>
              <a:rPr lang="en-US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What happens if Anne can’t perform essential functions of her job</a:t>
            </a:r>
            <a:r>
              <a:rPr lang="en-US" alt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pPr marL="857250" lvl="1" indent="-457200" defTabSz="457200" fontAlgn="base">
              <a:spcBef>
                <a:spcPct val="0"/>
              </a:spcBef>
              <a:spcAft>
                <a:spcPts val="1200"/>
              </a:spcAft>
              <a:buFont typeface="Wingdings" charset="0"/>
              <a:buChar char="§"/>
            </a:pPr>
            <a:r>
              <a:rPr lang="en-US" alt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Anne still has 3 weeks of FMLA leave</a:t>
            </a:r>
            <a:endParaRPr lang="en-US" alt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0" indent="-457200" defTabSz="457200" fontAlgn="base">
              <a:spcBef>
                <a:spcPct val="0"/>
              </a:spcBef>
              <a:spcAft>
                <a:spcPts val="1200"/>
              </a:spcAft>
              <a:buFont typeface="Wingdings" charset="0"/>
              <a:buChar char="§"/>
            </a:pPr>
            <a:r>
              <a:rPr lang="en-US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What happens if Anne has no more time and can’t perform essential job functions</a:t>
            </a:r>
            <a:r>
              <a:rPr lang="en-US" alt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pPr marL="857250" lvl="1" indent="-457200" defTabSz="457200" fontAlgn="base">
              <a:spcBef>
                <a:spcPct val="0"/>
              </a:spcBef>
              <a:spcAft>
                <a:spcPts val="1200"/>
              </a:spcAft>
              <a:buFont typeface="Wingdings" charset="0"/>
              <a:buChar char="§"/>
            </a:pPr>
            <a:r>
              <a:rPr lang="en-US" alt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This is the critical “hand off” from FMLA to ADA</a:t>
            </a:r>
            <a:endParaRPr lang="en-US" alt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381000" y="1412776"/>
            <a:ext cx="8382000" cy="644624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Part 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III – 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RTW 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under FMLA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dirty="0"/>
              <a:t/>
            </a:r>
            <a:br>
              <a:rPr lang="en-US" dirty="0"/>
            </a:b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5504304"/>
      </p:ext>
    </p:extLst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4"/>
          </p:nvPr>
        </p:nvSpPr>
        <p:spPr>
          <a:xfrm>
            <a:off x="304800" y="2209800"/>
            <a:ext cx="8604448" cy="4260304"/>
          </a:xfrm>
        </p:spPr>
        <p:txBody>
          <a:bodyPr>
            <a:normAutofit/>
          </a:bodyPr>
          <a:lstStyle/>
          <a:p>
            <a:pPr marL="457200" lvl="0" indent="-457200" defTabSz="457200" fontAlgn="base">
              <a:spcBef>
                <a:spcPct val="0"/>
              </a:spcBef>
              <a:spcAft>
                <a:spcPts val="1200"/>
              </a:spcAft>
              <a:buFont typeface="Wingdings" charset="0"/>
              <a:buChar char="§"/>
            </a:pPr>
            <a:r>
              <a:rPr lang="en-US" altLang="en-US" sz="2800" dirty="0" smtClean="0">
                <a:latin typeface="Arial"/>
              </a:rPr>
              <a:t>Anne </a:t>
            </a:r>
            <a:r>
              <a:rPr lang="en-US" altLang="en-US" sz="2800" dirty="0">
                <a:latin typeface="Arial"/>
              </a:rPr>
              <a:t>tried to do her Nursing Assistant job, but was unable to do the work.</a:t>
            </a:r>
          </a:p>
          <a:p>
            <a:pPr marL="457200" lvl="0" indent="-457200" defTabSz="457200" fontAlgn="base">
              <a:spcBef>
                <a:spcPct val="0"/>
              </a:spcBef>
              <a:spcAft>
                <a:spcPts val="1200"/>
              </a:spcAft>
              <a:buFont typeface="Wingdings" charset="0"/>
              <a:buChar char="§"/>
            </a:pPr>
            <a:r>
              <a:rPr lang="en-US" altLang="en-US" sz="2800" dirty="0">
                <a:latin typeface="Arial"/>
              </a:rPr>
              <a:t>You offer her temporary light duty performing office work.</a:t>
            </a:r>
          </a:p>
          <a:p>
            <a:pPr marL="457200" lvl="0" indent="-457200" defTabSz="457200" fontAlgn="base">
              <a:spcBef>
                <a:spcPct val="0"/>
              </a:spcBef>
              <a:spcAft>
                <a:spcPts val="1200"/>
              </a:spcAft>
              <a:buFont typeface="Wingdings" charset="0"/>
              <a:buChar char="§"/>
            </a:pPr>
            <a:r>
              <a:rPr lang="en-US" altLang="en-US" sz="2800" dirty="0">
                <a:latin typeface="Arial"/>
              </a:rPr>
              <a:t>She declines and goes home for the remaining 3 weeks of FMLA time.</a:t>
            </a:r>
          </a:p>
          <a:p>
            <a:pPr marL="457200" lvl="0" indent="-457200" defTabSz="457200" fontAlgn="base">
              <a:spcBef>
                <a:spcPct val="0"/>
              </a:spcBef>
              <a:spcAft>
                <a:spcPts val="1200"/>
              </a:spcAft>
              <a:buFont typeface="Wingdings" charset="0"/>
              <a:buChar char="§"/>
            </a:pPr>
            <a:r>
              <a:rPr lang="en-US" altLang="en-US" sz="2800" dirty="0">
                <a:latin typeface="Arial"/>
              </a:rPr>
              <a:t>At the end of 3 weeks she tells you she needs another 4 weeks off and then she “should be fine</a:t>
            </a:r>
            <a:r>
              <a:rPr lang="en-US" altLang="en-US" sz="2800" dirty="0" smtClean="0">
                <a:latin typeface="Arial"/>
              </a:rPr>
              <a:t>.”</a:t>
            </a:r>
            <a:endParaRPr lang="en-US" altLang="en-US" sz="2800" dirty="0">
              <a:latin typeface="Arial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457200" y="1412776"/>
            <a:ext cx="8229600" cy="568424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Anne Goes Home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dirty="0"/>
              <a:t/>
            </a:r>
            <a:br>
              <a:rPr lang="en-US" dirty="0"/>
            </a:b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0090157"/>
      </p:ext>
    </p:extLst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4"/>
          </p:nvPr>
        </p:nvSpPr>
        <p:spPr>
          <a:xfrm>
            <a:off x="228600" y="2133600"/>
            <a:ext cx="8610600" cy="4343400"/>
          </a:xfrm>
        </p:spPr>
        <p:txBody>
          <a:bodyPr>
            <a:normAutofit/>
          </a:bodyPr>
          <a:lstStyle/>
          <a:p>
            <a:pPr marL="457200" indent="-457200" defTabSz="457200" fontAlgn="base">
              <a:spcBef>
                <a:spcPct val="0"/>
              </a:spcBef>
              <a:spcAft>
                <a:spcPts val="1200"/>
              </a:spcAft>
              <a:buFont typeface="Wingdings" charset="0"/>
              <a:buChar char="§"/>
            </a:pPr>
            <a:r>
              <a:rPr lang="en-US" altLang="en-US" sz="2800" dirty="0">
                <a:latin typeface="Arial"/>
              </a:rPr>
              <a:t>Does the fact that you offered the temporary light duty cut off entitlement to any remaining FMLA?</a:t>
            </a:r>
          </a:p>
          <a:p>
            <a:pPr marL="857250" lvl="1" indent="-457200" defTabSz="457200" fontAlgn="base">
              <a:spcBef>
                <a:spcPct val="0"/>
              </a:spcBef>
              <a:spcAft>
                <a:spcPts val="1200"/>
              </a:spcAft>
              <a:buFont typeface="Wingdings" charset="0"/>
              <a:buChar char="§"/>
            </a:pPr>
            <a:r>
              <a:rPr lang="en-US" altLang="en-US" sz="2800" dirty="0" smtClean="0">
                <a:latin typeface="Arial"/>
              </a:rPr>
              <a:t>No – If she still has a serious medical condition that prevents her from working and has remaining FMLA she is allowed her 12 full weeks of FMLA leave.</a:t>
            </a:r>
            <a:endParaRPr lang="en-US" altLang="en-US" sz="2800" dirty="0">
              <a:latin typeface="Arial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457200" y="1412776"/>
            <a:ext cx="8229600" cy="568424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4400" dirty="0" smtClean="0">
                <a:latin typeface="Arial"/>
              </a:rPr>
              <a:t>Part </a:t>
            </a:r>
            <a:r>
              <a:rPr lang="en-US" sz="4400" dirty="0">
                <a:latin typeface="Arial"/>
              </a:rPr>
              <a:t>IV – Failed </a:t>
            </a:r>
            <a:r>
              <a:rPr lang="en-US" sz="4400" dirty="0" smtClean="0">
                <a:latin typeface="Arial"/>
              </a:rPr>
              <a:t>RTW </a:t>
            </a:r>
            <a:r>
              <a:rPr lang="en-US" sz="4400" dirty="0">
                <a:latin typeface="Arial"/>
              </a:rPr>
              <a:t>&amp; </a:t>
            </a:r>
            <a:r>
              <a:rPr lang="en-US" sz="4400" dirty="0" smtClean="0">
                <a:latin typeface="Arial"/>
              </a:rPr>
              <a:t>FMLA</a:t>
            </a:r>
            <a:r>
              <a:rPr lang="en-US" dirty="0" smtClean="0">
                <a:latin typeface="Arial"/>
              </a:rPr>
              <a:t/>
            </a:r>
            <a:br>
              <a:rPr lang="en-US" dirty="0" smtClean="0">
                <a:latin typeface="Arial"/>
              </a:rPr>
            </a:br>
            <a:r>
              <a:rPr lang="en-US" dirty="0"/>
              <a:t/>
            </a:r>
            <a:br>
              <a:rPr lang="en-US" dirty="0"/>
            </a:b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4415120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3528" y="3645024"/>
            <a:ext cx="8640960" cy="1969393"/>
          </a:xfrm>
        </p:spPr>
        <p:txBody>
          <a:bodyPr rtlCol="0">
            <a:normAutofit/>
          </a:bodyPr>
          <a:lstStyle/>
          <a:p>
            <a:r>
              <a:rPr lang="en-US" sz="4400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Return to Work</a:t>
            </a:r>
            <a:endParaRPr lang="en-US" sz="44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fontAlgn="auto" hangingPunct="1">
              <a:spcAft>
                <a:spcPct val="0"/>
              </a:spcAft>
              <a:buFont typeface="Arial"/>
              <a:buNone/>
              <a:defRPr/>
            </a:pPr>
            <a:endParaRPr lang="en-US" sz="3200" b="1" dirty="0" smtClean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9737658"/>
      </p:ext>
    </p:extLst>
  </p:cSld>
  <p:clrMapOvr>
    <a:masterClrMapping/>
  </p:clrMapOvr>
  <p:transition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4"/>
          </p:nvPr>
        </p:nvSpPr>
        <p:spPr>
          <a:xfrm>
            <a:off x="228600" y="2057400"/>
            <a:ext cx="8686800" cy="4648200"/>
          </a:xfrm>
        </p:spPr>
        <p:txBody>
          <a:bodyPr>
            <a:normAutofit fontScale="92500" lnSpcReduction="20000"/>
          </a:bodyPr>
          <a:lstStyle/>
          <a:p>
            <a:pPr marL="457200" lvl="0" indent="-457200" defTabSz="457200" fontAlgn="base">
              <a:spcBef>
                <a:spcPct val="0"/>
              </a:spcBef>
              <a:spcAft>
                <a:spcPts val="1200"/>
              </a:spcAft>
              <a:buFont typeface="Wingdings" charset="0"/>
              <a:buChar char="§"/>
            </a:pPr>
            <a:r>
              <a:rPr lang="en-US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Do you have to continue to hold her position open</a:t>
            </a:r>
            <a:r>
              <a:rPr lang="en-US" alt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pPr marL="857250" lvl="1" indent="-457200" defTabSz="457200" fontAlgn="base">
              <a:spcBef>
                <a:spcPct val="0"/>
              </a:spcBef>
              <a:spcAft>
                <a:spcPts val="1200"/>
              </a:spcAft>
              <a:buFont typeface="Wingdings" charset="0"/>
              <a:buChar char="§"/>
            </a:pPr>
            <a:r>
              <a:rPr lang="en-US" alt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Not under FMLA – Now ADA really matters</a:t>
            </a:r>
            <a:endParaRPr lang="en-US" alt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0" indent="-457200" defTabSz="457200" fontAlgn="base">
              <a:spcBef>
                <a:spcPct val="0"/>
              </a:spcBef>
              <a:spcAft>
                <a:spcPts val="1200"/>
              </a:spcAft>
              <a:buFont typeface="Wingdings" charset="0"/>
              <a:buChar char="§"/>
            </a:pPr>
            <a:r>
              <a:rPr lang="en-US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Can you terminate Anne at the end of her FMLA leave</a:t>
            </a:r>
            <a:r>
              <a:rPr lang="en-US" alt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pPr marL="857250" lvl="1" indent="-457200" defTabSz="457200" fontAlgn="base">
              <a:spcBef>
                <a:spcPct val="0"/>
              </a:spcBef>
              <a:spcAft>
                <a:spcPts val="1200"/>
              </a:spcAft>
              <a:buFont typeface="Wingdings" charset="0"/>
              <a:buChar char="§"/>
            </a:pPr>
            <a:r>
              <a:rPr lang="en-US" alt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Yes under FMLA but not under ADA</a:t>
            </a:r>
            <a:endParaRPr lang="en-US" alt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0" indent="-457200" defTabSz="457200" fontAlgn="base">
              <a:spcBef>
                <a:spcPct val="0"/>
              </a:spcBef>
              <a:spcAft>
                <a:spcPts val="1200"/>
              </a:spcAft>
              <a:buFont typeface="Wingdings" charset="0"/>
              <a:buChar char="§"/>
            </a:pPr>
            <a:r>
              <a:rPr lang="en-US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Do you have to give Anne additional leave</a:t>
            </a:r>
            <a:r>
              <a:rPr lang="en-US" alt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pPr marL="857250" lvl="1" indent="-457200" defTabSz="457200" fontAlgn="base">
              <a:spcBef>
                <a:spcPct val="0"/>
              </a:spcBef>
              <a:spcAft>
                <a:spcPts val="1200"/>
              </a:spcAft>
              <a:buFont typeface="Wingdings" charset="0"/>
              <a:buChar char="§"/>
            </a:pPr>
            <a:r>
              <a:rPr lang="en-US" alt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Probably</a:t>
            </a:r>
            <a:endParaRPr lang="en-US" alt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0" indent="-457200" defTabSz="457200" fontAlgn="base">
              <a:spcBef>
                <a:spcPct val="0"/>
              </a:spcBef>
              <a:spcAft>
                <a:spcPts val="1200"/>
              </a:spcAft>
              <a:buFont typeface="Wingdings" charset="0"/>
              <a:buChar char="§"/>
            </a:pPr>
            <a:r>
              <a:rPr lang="en-US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Do you have to consider “reasonable accommodations” under FMLA</a:t>
            </a:r>
            <a:r>
              <a:rPr lang="en-US" alt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pPr marL="857250" lvl="1" indent="-457200" defTabSz="457200" fontAlgn="base">
              <a:spcBef>
                <a:spcPct val="0"/>
              </a:spcBef>
              <a:spcAft>
                <a:spcPts val="1200"/>
              </a:spcAft>
              <a:buFont typeface="Wingdings" charset="0"/>
              <a:buChar char="§"/>
            </a:pPr>
            <a:r>
              <a:rPr lang="en-US" alt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Not under FMLA</a:t>
            </a:r>
            <a:endParaRPr lang="en-US" alt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76200" y="1371600"/>
            <a:ext cx="8991600" cy="6096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4400" dirty="0">
                <a:latin typeface="Arial"/>
              </a:rPr>
              <a:t>Part IV – Failed </a:t>
            </a:r>
            <a:r>
              <a:rPr lang="en-US" sz="4400" dirty="0" smtClean="0">
                <a:latin typeface="Arial"/>
              </a:rPr>
              <a:t>RTW </a:t>
            </a:r>
            <a:r>
              <a:rPr lang="en-US" sz="4400" dirty="0">
                <a:latin typeface="Arial"/>
              </a:rPr>
              <a:t>&amp; FMLA (cont</a:t>
            </a:r>
            <a:r>
              <a:rPr lang="en-US" sz="4400" dirty="0" smtClean="0">
                <a:latin typeface="Arial"/>
              </a:rPr>
              <a:t>.)</a:t>
            </a:r>
            <a:br>
              <a:rPr lang="en-US" sz="4400" dirty="0" smtClean="0">
                <a:latin typeface="Arial"/>
              </a:rPr>
            </a:br>
            <a:r>
              <a:rPr lang="en-US" sz="4400" dirty="0"/>
              <a:t/>
            </a:r>
            <a:br>
              <a:rPr lang="en-US" sz="4400" dirty="0"/>
            </a:b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164934"/>
      </p:ext>
    </p:extLst>
  </p:cSld>
  <p:clrMapOvr>
    <a:masterClrMapping/>
  </p:clrMapOvr>
  <p:transition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4"/>
          </p:nvPr>
        </p:nvSpPr>
        <p:spPr>
          <a:xfrm>
            <a:off x="152400" y="2286000"/>
            <a:ext cx="8686800" cy="4419600"/>
          </a:xfrm>
        </p:spPr>
        <p:txBody>
          <a:bodyPr>
            <a:noAutofit/>
          </a:bodyPr>
          <a:lstStyle/>
          <a:p>
            <a:pPr marL="457200" lvl="0" indent="-457200" defTabSz="457200" fontAlgn="base">
              <a:spcBef>
                <a:spcPct val="0"/>
              </a:spcBef>
              <a:spcAft>
                <a:spcPts val="1200"/>
              </a:spcAft>
              <a:buFont typeface="Wingdings" charset="0"/>
              <a:buChar char="§"/>
            </a:pPr>
            <a:r>
              <a:rPr lang="en-US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Was the temporary light duty that you offered an accommodation</a:t>
            </a:r>
            <a:r>
              <a:rPr lang="en-US" alt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pPr marL="857250" lvl="1" indent="-457200" defTabSz="457200" fontAlgn="base">
              <a:spcBef>
                <a:spcPct val="0"/>
              </a:spcBef>
              <a:spcAft>
                <a:spcPts val="1200"/>
              </a:spcAft>
              <a:buFont typeface="Wingdings" charset="0"/>
              <a:buChar char="§"/>
            </a:pPr>
            <a:r>
              <a:rPr lang="en-US" alt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No – Light duty was only temporary and it was a different job.</a:t>
            </a:r>
            <a:endParaRPr lang="en-US" alt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0" indent="-457200" defTabSz="457200" fontAlgn="base">
              <a:spcBef>
                <a:spcPct val="0"/>
              </a:spcBef>
              <a:spcAft>
                <a:spcPts val="1200"/>
              </a:spcAft>
              <a:buFont typeface="Wingdings" charset="0"/>
              <a:buChar char="§"/>
            </a:pPr>
            <a:r>
              <a:rPr lang="en-US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Does the fact that you offered the temporary light duty and she declined it, alter your obligations under the ADA</a:t>
            </a:r>
            <a:r>
              <a:rPr lang="en-US" alt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pPr marL="857250" lvl="1" indent="-457200" defTabSz="457200" fontAlgn="base">
              <a:spcBef>
                <a:spcPct val="0"/>
              </a:spcBef>
              <a:spcAft>
                <a:spcPts val="1200"/>
              </a:spcAft>
              <a:buFont typeface="Wingdings" charset="0"/>
              <a:buChar char="§"/>
            </a:pPr>
            <a:r>
              <a:rPr lang="en-US" alt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No – Not an accommodation to her actual job.</a:t>
            </a:r>
            <a:endParaRPr lang="en-US" alt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228600" y="1412776"/>
            <a:ext cx="8458200" cy="568424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4400" dirty="0">
                <a:latin typeface="Arial"/>
              </a:rPr>
              <a:t>Part IV – Failed </a:t>
            </a:r>
            <a:r>
              <a:rPr lang="en-US" sz="4400" dirty="0" smtClean="0">
                <a:latin typeface="Arial"/>
              </a:rPr>
              <a:t>RTW </a:t>
            </a:r>
            <a:r>
              <a:rPr lang="en-US" sz="4400" dirty="0">
                <a:latin typeface="Arial"/>
              </a:rPr>
              <a:t>&amp; </a:t>
            </a:r>
            <a:r>
              <a:rPr lang="en-US" sz="4400" dirty="0" smtClean="0">
                <a:latin typeface="Arial"/>
              </a:rPr>
              <a:t>ADA</a:t>
            </a:r>
            <a:r>
              <a:rPr lang="en-US" dirty="0" smtClean="0">
                <a:latin typeface="Arial"/>
              </a:rPr>
              <a:t/>
            </a:r>
            <a:br>
              <a:rPr lang="en-US" dirty="0" smtClean="0">
                <a:latin typeface="Arial"/>
              </a:rPr>
            </a:br>
            <a:r>
              <a:rPr lang="en-US" dirty="0"/>
              <a:t/>
            </a:r>
            <a:br>
              <a:rPr lang="en-US" dirty="0"/>
            </a:b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695158"/>
      </p:ext>
    </p:extLst>
  </p:cSld>
  <p:clrMapOvr>
    <a:masterClrMapping/>
  </p:clrMapOvr>
  <p:transition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4"/>
          </p:nvPr>
        </p:nvSpPr>
        <p:spPr>
          <a:xfrm>
            <a:off x="304800" y="2209800"/>
            <a:ext cx="8534400" cy="4419600"/>
          </a:xfrm>
        </p:spPr>
        <p:txBody>
          <a:bodyPr>
            <a:normAutofit/>
          </a:bodyPr>
          <a:lstStyle/>
          <a:p>
            <a:pPr marL="457200" indent="-457200" defTabSz="457200" fontAlgn="base">
              <a:spcBef>
                <a:spcPct val="0"/>
              </a:spcBef>
              <a:spcAft>
                <a:spcPts val="1200"/>
              </a:spcAft>
              <a:buFont typeface="Wingdings" charset="0"/>
              <a:buChar char="§"/>
            </a:pPr>
            <a:r>
              <a:rPr lang="en-US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Does the fact that Anne turned down “light duty” work change her entitlement to ongoing work comp benefits</a:t>
            </a:r>
            <a:r>
              <a:rPr lang="en-US" alt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pPr marL="857250" lvl="1" indent="-457200" defTabSz="457200" fontAlgn="base">
              <a:spcBef>
                <a:spcPct val="0"/>
              </a:spcBef>
              <a:spcAft>
                <a:spcPts val="1200"/>
              </a:spcAft>
              <a:buFont typeface="Wingdings" charset="0"/>
              <a:buChar char="§"/>
            </a:pPr>
            <a:r>
              <a:rPr lang="en-US" alt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Yes, if she was released to work with restrictions and the work offered was within those restrictions</a:t>
            </a:r>
          </a:p>
          <a:p>
            <a:pPr marL="857250" lvl="1" indent="-457200" defTabSz="457200" fontAlgn="base">
              <a:spcBef>
                <a:spcPct val="0"/>
              </a:spcBef>
              <a:spcAft>
                <a:spcPts val="1200"/>
              </a:spcAft>
              <a:buFont typeface="Wingdings" charset="0"/>
              <a:buChar char="§"/>
            </a:pPr>
            <a:r>
              <a:rPr lang="en-US" alt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Still would be protected under FMLA</a:t>
            </a:r>
          </a:p>
          <a:p>
            <a:pPr marL="857250" lvl="1" indent="-457200" defTabSz="457200" fontAlgn="base">
              <a:spcBef>
                <a:spcPct val="0"/>
              </a:spcBef>
              <a:spcAft>
                <a:spcPts val="1200"/>
              </a:spcAft>
              <a:buFont typeface="Wingdings" charset="0"/>
              <a:buChar char="§"/>
            </a:pPr>
            <a:r>
              <a:rPr lang="en-US" alt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If no remaining FMLA look to ADA</a:t>
            </a:r>
            <a:endParaRPr lang="en-US" alt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152400" y="1412776"/>
            <a:ext cx="8686800" cy="568424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4400" dirty="0" smtClean="0">
                <a:latin typeface="Arial"/>
              </a:rPr>
              <a:t>Part </a:t>
            </a:r>
            <a:r>
              <a:rPr lang="en-US" sz="4400" dirty="0">
                <a:latin typeface="Arial"/>
              </a:rPr>
              <a:t>IV – Failed R.T.W. &amp; Comp</a:t>
            </a:r>
            <a:r>
              <a:rPr lang="en-US" sz="4400" dirty="0" smtClean="0">
                <a:latin typeface="Arial"/>
              </a:rPr>
              <a:t>. </a:t>
            </a:r>
            <a:r>
              <a:rPr lang="en-US" dirty="0" smtClean="0">
                <a:latin typeface="Arial"/>
              </a:rPr>
              <a:t/>
            </a:r>
            <a:br>
              <a:rPr lang="en-US" dirty="0" smtClean="0">
                <a:latin typeface="Arial"/>
              </a:rPr>
            </a:br>
            <a:r>
              <a:rPr lang="en-US" dirty="0"/>
              <a:t/>
            </a:r>
            <a:br>
              <a:rPr lang="en-US" dirty="0"/>
            </a:b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954678"/>
      </p:ext>
    </p:extLst>
  </p:cSld>
  <p:clrMapOvr>
    <a:masterClrMapping/>
  </p:clrMapOvr>
  <p:transition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4"/>
          </p:nvPr>
        </p:nvSpPr>
        <p:spPr>
          <a:xfrm>
            <a:off x="228600" y="2133600"/>
            <a:ext cx="8610600" cy="4031704"/>
          </a:xfrm>
        </p:spPr>
        <p:txBody>
          <a:bodyPr>
            <a:normAutofit/>
          </a:bodyPr>
          <a:lstStyle/>
          <a:p>
            <a:pPr marL="457200" lvl="0" indent="-457200" defTabSz="457200" fontAlgn="base">
              <a:spcBef>
                <a:spcPct val="0"/>
              </a:spcBef>
              <a:spcAft>
                <a:spcPts val="1200"/>
              </a:spcAft>
              <a:buFont typeface="Wingdings" charset="0"/>
              <a:buChar char="§"/>
            </a:pPr>
            <a:r>
              <a:rPr lang="en-US" altLang="en-US" sz="2800" dirty="0" smtClean="0">
                <a:latin typeface="Arial"/>
              </a:rPr>
              <a:t>Assume </a:t>
            </a:r>
            <a:r>
              <a:rPr lang="en-US" altLang="en-US" sz="2800" dirty="0">
                <a:latin typeface="Arial"/>
              </a:rPr>
              <a:t>Anne is ready to come back 6 weeks later.  </a:t>
            </a:r>
          </a:p>
          <a:p>
            <a:pPr marL="457200" lvl="0" indent="-457200" defTabSz="457200" fontAlgn="base">
              <a:spcBef>
                <a:spcPct val="0"/>
              </a:spcBef>
              <a:spcAft>
                <a:spcPts val="1200"/>
              </a:spcAft>
              <a:buFont typeface="Wingdings" charset="0"/>
              <a:buChar char="§"/>
            </a:pPr>
            <a:r>
              <a:rPr lang="en-US" altLang="en-US" sz="2800" dirty="0">
                <a:latin typeface="Arial"/>
              </a:rPr>
              <a:t>She returns to work with lifting and bending restrictions.</a:t>
            </a:r>
          </a:p>
          <a:p>
            <a:pPr marL="457200" lvl="0" indent="-457200" defTabSz="457200" fontAlgn="base">
              <a:spcBef>
                <a:spcPct val="0"/>
              </a:spcBef>
              <a:spcAft>
                <a:spcPts val="1200"/>
              </a:spcAft>
              <a:buFont typeface="Wingdings" charset="0"/>
              <a:buChar char="§"/>
            </a:pPr>
            <a:r>
              <a:rPr lang="en-US" altLang="en-US" sz="2800" dirty="0">
                <a:latin typeface="Arial"/>
              </a:rPr>
              <a:t>The restrictions are for the next 6-9 months</a:t>
            </a:r>
            <a:r>
              <a:rPr lang="en-US" altLang="en-US" sz="2800" dirty="0" smtClean="0">
                <a:latin typeface="Arial"/>
              </a:rPr>
              <a:t>.</a:t>
            </a:r>
            <a:endParaRPr lang="en-US" altLang="en-US" sz="2800" dirty="0">
              <a:latin typeface="Arial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457200" y="1412776"/>
            <a:ext cx="8229600" cy="568424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4400" dirty="0" smtClean="0">
                <a:latin typeface="Arial"/>
              </a:rPr>
              <a:t>Facts</a:t>
            </a:r>
            <a:r>
              <a:rPr lang="en-US" dirty="0" smtClean="0">
                <a:latin typeface="Arial"/>
              </a:rPr>
              <a:t> </a:t>
            </a:r>
            <a:br>
              <a:rPr lang="en-US" dirty="0" smtClean="0">
                <a:latin typeface="Arial"/>
              </a:rPr>
            </a:br>
            <a:r>
              <a:rPr lang="en-US" dirty="0"/>
              <a:t/>
            </a:r>
            <a:br>
              <a:rPr lang="en-US" dirty="0"/>
            </a:b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9315180"/>
      </p:ext>
    </p:extLst>
  </p:cSld>
  <p:clrMapOvr>
    <a:masterClrMapping/>
  </p:clrMapOvr>
  <p:transition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4"/>
          </p:nvPr>
        </p:nvSpPr>
        <p:spPr>
          <a:xfrm>
            <a:off x="381000" y="2057400"/>
            <a:ext cx="8223448" cy="4107904"/>
          </a:xfrm>
        </p:spPr>
        <p:txBody>
          <a:bodyPr>
            <a:normAutofit fontScale="92500" lnSpcReduction="10000"/>
          </a:bodyPr>
          <a:lstStyle/>
          <a:p>
            <a:pPr marL="457200" lvl="0" indent="-457200" defTabSz="457200" fontAlgn="base">
              <a:spcBef>
                <a:spcPct val="0"/>
              </a:spcBef>
              <a:spcAft>
                <a:spcPts val="1200"/>
              </a:spcAft>
              <a:buFont typeface="Wingdings" charset="0"/>
              <a:buChar char="§"/>
            </a:pPr>
            <a:r>
              <a:rPr lang="en-US" altLang="en-US" sz="2800" dirty="0" smtClean="0">
                <a:latin typeface="Arial"/>
              </a:rPr>
              <a:t>What </a:t>
            </a:r>
            <a:r>
              <a:rPr lang="en-US" altLang="en-US" sz="2800" dirty="0">
                <a:latin typeface="Arial"/>
              </a:rPr>
              <a:t>is your next step under the ADA analysis?</a:t>
            </a:r>
          </a:p>
          <a:p>
            <a:pPr marL="857250" lvl="1" indent="-457200" defTabSz="457200" fontAlgn="base">
              <a:spcBef>
                <a:spcPct val="0"/>
              </a:spcBef>
              <a:spcAft>
                <a:spcPts val="1200"/>
              </a:spcAft>
              <a:buFont typeface="Wingdings" charset="0"/>
              <a:buChar char="§"/>
            </a:pPr>
            <a:r>
              <a:rPr lang="en-US" altLang="en-US" sz="2800" dirty="0" smtClean="0">
                <a:latin typeface="Arial"/>
              </a:rPr>
              <a:t>Look at severity of condition</a:t>
            </a:r>
          </a:p>
          <a:p>
            <a:pPr marL="857250" lvl="1" indent="-457200" defTabSz="457200" fontAlgn="base">
              <a:spcBef>
                <a:spcPct val="0"/>
              </a:spcBef>
              <a:spcAft>
                <a:spcPts val="1200"/>
              </a:spcAft>
              <a:buFont typeface="Wingdings" charset="0"/>
              <a:buChar char="§"/>
            </a:pPr>
            <a:r>
              <a:rPr lang="en-US" altLang="en-US" sz="2800" dirty="0" smtClean="0">
                <a:latin typeface="Arial"/>
              </a:rPr>
              <a:t>Look at essential functions of job and ability to perform functions</a:t>
            </a:r>
          </a:p>
          <a:p>
            <a:pPr marL="857250" lvl="1" indent="-457200" defTabSz="457200" fontAlgn="base">
              <a:spcBef>
                <a:spcPct val="0"/>
              </a:spcBef>
              <a:spcAft>
                <a:spcPts val="1200"/>
              </a:spcAft>
              <a:buFont typeface="Wingdings" charset="0"/>
              <a:buChar char="§"/>
            </a:pPr>
            <a:r>
              <a:rPr lang="en-US" altLang="en-US" sz="2800" dirty="0" smtClean="0">
                <a:latin typeface="Arial"/>
              </a:rPr>
              <a:t>Engage in interactive process regarding accommodation</a:t>
            </a:r>
          </a:p>
          <a:p>
            <a:pPr marL="457200" indent="-457200" defTabSz="457200" fontAlgn="base">
              <a:spcBef>
                <a:spcPct val="0"/>
              </a:spcBef>
              <a:spcAft>
                <a:spcPts val="1200"/>
              </a:spcAft>
              <a:buFont typeface="Wingdings" charset="0"/>
              <a:buChar char="§"/>
            </a:pPr>
            <a:r>
              <a:rPr lang="en-US" altLang="en-US" sz="2800" dirty="0" smtClean="0">
                <a:latin typeface="Arial"/>
              </a:rPr>
              <a:t>Given </a:t>
            </a:r>
            <a:r>
              <a:rPr lang="en-US" altLang="en-US" sz="2800" dirty="0">
                <a:latin typeface="Arial"/>
              </a:rPr>
              <a:t>her ongoing restrictions from the doctor, does Anne qualify for ADA coverage</a:t>
            </a:r>
            <a:r>
              <a:rPr lang="en-US" altLang="en-US" sz="2800" dirty="0" smtClean="0">
                <a:latin typeface="Arial"/>
              </a:rPr>
              <a:t>?</a:t>
            </a:r>
          </a:p>
          <a:p>
            <a:pPr marL="857250" lvl="1" indent="-457200" defTabSz="457200" fontAlgn="base">
              <a:spcBef>
                <a:spcPct val="0"/>
              </a:spcBef>
              <a:spcAft>
                <a:spcPts val="1200"/>
              </a:spcAft>
              <a:buFont typeface="Wingdings" charset="0"/>
              <a:buChar char="§"/>
            </a:pPr>
            <a:r>
              <a:rPr lang="en-US" altLang="en-US" sz="2800" dirty="0" smtClean="0">
                <a:latin typeface="Arial"/>
              </a:rPr>
              <a:t>An even stronger probably</a:t>
            </a:r>
            <a:endParaRPr lang="en-US" altLang="en-US" sz="2800" dirty="0">
              <a:latin typeface="Arial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457200" y="1412776"/>
            <a:ext cx="8229600" cy="568424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RTW 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under 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ADA</a:t>
            </a:r>
            <a:r>
              <a:rPr lang="en-US" sz="4400" dirty="0" smtClean="0">
                <a:latin typeface="Arial"/>
              </a:rPr>
              <a:t> </a:t>
            </a:r>
            <a:r>
              <a:rPr lang="en-US" dirty="0" smtClean="0">
                <a:latin typeface="Arial"/>
              </a:rPr>
              <a:t/>
            </a:r>
            <a:br>
              <a:rPr lang="en-US" dirty="0" smtClean="0">
                <a:latin typeface="Arial"/>
              </a:rPr>
            </a:br>
            <a:r>
              <a:rPr lang="en-US" dirty="0"/>
              <a:t/>
            </a:r>
            <a:br>
              <a:rPr lang="en-US" dirty="0"/>
            </a:b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7581788"/>
      </p:ext>
    </p:extLst>
  </p:cSld>
  <p:clrMapOvr>
    <a:masterClrMapping/>
  </p:clrMapOvr>
  <p:transition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4"/>
          </p:nvPr>
        </p:nvSpPr>
        <p:spPr>
          <a:xfrm>
            <a:off x="304800" y="2209800"/>
            <a:ext cx="8610600" cy="4495800"/>
          </a:xfrm>
        </p:spPr>
        <p:txBody>
          <a:bodyPr>
            <a:noAutofit/>
          </a:bodyPr>
          <a:lstStyle/>
          <a:p>
            <a:pPr marL="457200" lvl="0" indent="-457200" defTabSz="457200" fontAlgn="base">
              <a:spcBef>
                <a:spcPct val="0"/>
              </a:spcBef>
              <a:spcAft>
                <a:spcPts val="1200"/>
              </a:spcAft>
              <a:buFont typeface="Wingdings" charset="0"/>
              <a:buChar char="§"/>
            </a:pPr>
            <a:r>
              <a:rPr lang="en-US" altLang="en-US" sz="2800" dirty="0">
                <a:latin typeface="Arial"/>
              </a:rPr>
              <a:t>Do you return Anne to her old job</a:t>
            </a:r>
            <a:r>
              <a:rPr lang="en-US" altLang="en-US" sz="2800" dirty="0" smtClean="0">
                <a:latin typeface="Arial"/>
              </a:rPr>
              <a:t>?</a:t>
            </a:r>
          </a:p>
          <a:p>
            <a:pPr marL="857250" lvl="1" indent="-457200" defTabSz="457200" fontAlgn="base">
              <a:spcBef>
                <a:spcPct val="0"/>
              </a:spcBef>
              <a:spcAft>
                <a:spcPts val="1200"/>
              </a:spcAft>
              <a:buFont typeface="Wingdings" charset="0"/>
              <a:buChar char="§"/>
            </a:pPr>
            <a:r>
              <a:rPr lang="en-US" altLang="en-US" sz="2800" dirty="0" smtClean="0">
                <a:latin typeface="Arial"/>
              </a:rPr>
              <a:t>If able, engage in interactive process</a:t>
            </a:r>
          </a:p>
          <a:p>
            <a:pPr marL="857250" lvl="1" indent="-457200" defTabSz="457200" fontAlgn="base">
              <a:spcBef>
                <a:spcPct val="0"/>
              </a:spcBef>
              <a:spcAft>
                <a:spcPts val="1200"/>
              </a:spcAft>
              <a:buFont typeface="Wingdings" charset="0"/>
              <a:buChar char="§"/>
            </a:pPr>
            <a:r>
              <a:rPr lang="en-US" altLang="en-US" sz="2800" dirty="0" smtClean="0">
                <a:latin typeface="Arial"/>
              </a:rPr>
              <a:t>Return to her old job if she can perform essential functions of job with reasonable accommodations</a:t>
            </a:r>
          </a:p>
          <a:p>
            <a:pPr marL="857250" lvl="1" indent="-457200" defTabSz="457200" fontAlgn="base">
              <a:spcBef>
                <a:spcPct val="0"/>
              </a:spcBef>
              <a:spcAft>
                <a:spcPts val="1200"/>
              </a:spcAft>
              <a:buFont typeface="Wingdings" charset="0"/>
              <a:buChar char="§"/>
            </a:pPr>
            <a:r>
              <a:rPr lang="en-US" altLang="en-US" sz="2800" dirty="0" smtClean="0">
                <a:latin typeface="Arial"/>
              </a:rPr>
              <a:t>Accommodation of last resort</a:t>
            </a:r>
            <a:endParaRPr lang="en-US" altLang="en-US" sz="2800" dirty="0">
              <a:latin typeface="Arial"/>
            </a:endParaRPr>
          </a:p>
          <a:p>
            <a:pPr marL="457200" lvl="0" indent="-457200" defTabSz="457200" fontAlgn="base">
              <a:spcBef>
                <a:spcPct val="0"/>
              </a:spcBef>
              <a:spcAft>
                <a:spcPts val="1200"/>
              </a:spcAft>
              <a:buFont typeface="Wingdings" charset="0"/>
              <a:buChar char="§"/>
            </a:pPr>
            <a:r>
              <a:rPr lang="en-US" altLang="en-US" sz="2800" dirty="0">
                <a:latin typeface="Arial"/>
              </a:rPr>
              <a:t>Anne’s job was filled while she was out on leave</a:t>
            </a:r>
            <a:r>
              <a:rPr lang="en-US" altLang="en-US" sz="2800" dirty="0" smtClean="0">
                <a:latin typeface="Arial"/>
              </a:rPr>
              <a:t>.  Do </a:t>
            </a:r>
            <a:r>
              <a:rPr lang="en-US" altLang="en-US" sz="2800" dirty="0">
                <a:latin typeface="Arial"/>
              </a:rPr>
              <a:t>you have to find her another job within the company? </a:t>
            </a:r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457200" y="1412776"/>
            <a:ext cx="8229600" cy="568424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RTW 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under 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ADA (cont.)</a:t>
            </a:r>
            <a:r>
              <a:rPr lang="en-US" dirty="0" smtClean="0">
                <a:latin typeface="Arial"/>
              </a:rPr>
              <a:t> </a:t>
            </a:r>
            <a:br>
              <a:rPr lang="en-US" dirty="0" smtClean="0">
                <a:latin typeface="Arial"/>
              </a:rPr>
            </a:br>
            <a:r>
              <a:rPr lang="en-US" dirty="0"/>
              <a:t/>
            </a:r>
            <a:br>
              <a:rPr lang="en-US" dirty="0"/>
            </a:b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0121117"/>
      </p:ext>
    </p:extLst>
  </p:cSld>
  <p:clrMapOvr>
    <a:masterClrMapping/>
  </p:clrMapOvr>
  <p:transition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4"/>
          </p:nvPr>
        </p:nvSpPr>
        <p:spPr>
          <a:xfrm>
            <a:off x="152400" y="2133600"/>
            <a:ext cx="8686800" cy="4495800"/>
          </a:xfrm>
        </p:spPr>
        <p:txBody>
          <a:bodyPr>
            <a:normAutofit/>
          </a:bodyPr>
          <a:lstStyle/>
          <a:p>
            <a:pPr marL="457200" indent="-457200">
              <a:spcBef>
                <a:spcPct val="0"/>
              </a:spcBef>
              <a:spcAft>
                <a:spcPts val="1200"/>
              </a:spcAft>
              <a:buFont typeface="Wingdings" charset="0"/>
              <a:buChar char="§"/>
            </a:pPr>
            <a:r>
              <a:rPr lang="en-US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When one or both of the federal statutes </a:t>
            </a:r>
            <a:r>
              <a:rPr lang="en-US" alt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conflict </a:t>
            </a:r>
            <a:r>
              <a:rPr lang="en-US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with state laws, the federal laws take precedence if the federal laws are more restrictive. </a:t>
            </a:r>
          </a:p>
          <a:p>
            <a:pPr marL="457200" indent="-457200">
              <a:spcBef>
                <a:spcPct val="0"/>
              </a:spcBef>
              <a:spcAft>
                <a:spcPts val="1200"/>
              </a:spcAft>
              <a:buFont typeface="Wingdings" charset="0"/>
              <a:buChar char="§"/>
            </a:pPr>
            <a:r>
              <a:rPr lang="en-US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When in doubt over complexities, seeking assistance of counsel on ADA and FMLA issues is wise</a:t>
            </a:r>
            <a:r>
              <a:rPr lang="en-US" alt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alt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457200" y="1412776"/>
            <a:ext cx="8229600" cy="568424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Conclusions (cont.)</a:t>
            </a:r>
            <a:r>
              <a:rPr lang="en-US" sz="4400" dirty="0" smtClean="0">
                <a:latin typeface="Arial"/>
              </a:rPr>
              <a:t> </a:t>
            </a:r>
            <a:r>
              <a:rPr lang="en-US" dirty="0" smtClean="0">
                <a:latin typeface="Arial"/>
              </a:rPr>
              <a:t/>
            </a:r>
            <a:br>
              <a:rPr lang="en-US" dirty="0" smtClean="0">
                <a:latin typeface="Arial"/>
              </a:rPr>
            </a:br>
            <a:r>
              <a:rPr lang="en-US" dirty="0"/>
              <a:t/>
            </a:r>
            <a:br>
              <a:rPr lang="en-US" dirty="0"/>
            </a:b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1568850"/>
      </p:ext>
    </p:extLst>
  </p:cSld>
  <p:clrMapOvr>
    <a:masterClrMapping/>
  </p:clrMapOvr>
  <p:transition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4"/>
          </p:nvPr>
        </p:nvSpPr>
        <p:spPr>
          <a:xfrm>
            <a:off x="152400" y="2057400"/>
            <a:ext cx="8686800" cy="4572000"/>
          </a:xfrm>
        </p:spPr>
        <p:txBody>
          <a:bodyPr>
            <a:normAutofit/>
          </a:bodyPr>
          <a:lstStyle/>
          <a:p>
            <a:pPr marL="457200" indent="-457200">
              <a:spcBef>
                <a:spcPct val="0"/>
              </a:spcBef>
              <a:spcAft>
                <a:spcPts val="1200"/>
              </a:spcAft>
              <a:buFont typeface="Wingdings" charset="0"/>
              <a:buChar char="§"/>
            </a:pPr>
            <a:r>
              <a:rPr lang="en-US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Because Anne has been out due to a work injury, do you have a greater obligation to return her to her pre-injury job</a:t>
            </a:r>
            <a:r>
              <a:rPr lang="en-US" alt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pPr marL="857250" lvl="1" indent="-457200">
              <a:spcBef>
                <a:spcPct val="0"/>
              </a:spcBef>
              <a:spcAft>
                <a:spcPts val="1200"/>
              </a:spcAft>
              <a:buFont typeface="Wingdings" charset="0"/>
              <a:buChar char="§"/>
            </a:pPr>
            <a:r>
              <a:rPr lang="en-US" alt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No greater obligation to return to same job</a:t>
            </a:r>
          </a:p>
          <a:p>
            <a:pPr marL="857250" lvl="1" indent="-457200">
              <a:spcBef>
                <a:spcPct val="0"/>
              </a:spcBef>
              <a:spcAft>
                <a:spcPts val="1200"/>
              </a:spcAft>
              <a:buFont typeface="Wingdings" charset="0"/>
              <a:buChar char="§"/>
            </a:pPr>
            <a:r>
              <a:rPr lang="en-US" alt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Suitable job (hours, pay, abilities) is generally sufficient under Comp</a:t>
            </a:r>
          </a:p>
          <a:p>
            <a:pPr marL="857250" lvl="1" indent="-457200">
              <a:spcBef>
                <a:spcPct val="0"/>
              </a:spcBef>
              <a:spcAft>
                <a:spcPts val="1200"/>
              </a:spcAft>
              <a:buFont typeface="Wingdings" charset="0"/>
              <a:buChar char="§"/>
            </a:pPr>
            <a:r>
              <a:rPr lang="en-US" alt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But remember FMLA (if return within 12 weeks) or ADA</a:t>
            </a:r>
            <a:endParaRPr lang="en-US" alt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457200" y="1412776"/>
            <a:ext cx="8229600" cy="568424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Conclusions (cont.)</a:t>
            </a:r>
            <a:r>
              <a:rPr lang="en-US" dirty="0" smtClean="0">
                <a:latin typeface="Arial"/>
              </a:rPr>
              <a:t> </a:t>
            </a:r>
            <a:br>
              <a:rPr lang="en-US" dirty="0" smtClean="0">
                <a:latin typeface="Arial"/>
              </a:rPr>
            </a:br>
            <a:r>
              <a:rPr lang="en-US" dirty="0"/>
              <a:t/>
            </a:r>
            <a:br>
              <a:rPr lang="en-US" dirty="0"/>
            </a:b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7035833"/>
      </p:ext>
    </p:extLst>
  </p:cSld>
  <p:clrMapOvr>
    <a:masterClrMapping/>
  </p:clrMapOvr>
  <p:transition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4"/>
          </p:nvPr>
        </p:nvSpPr>
        <p:spPr>
          <a:xfrm>
            <a:off x="304800" y="2133600"/>
            <a:ext cx="8610600" cy="4572000"/>
          </a:xfrm>
        </p:spPr>
        <p:txBody>
          <a:bodyPr>
            <a:noAutofit/>
          </a:bodyPr>
          <a:lstStyle/>
          <a:p>
            <a:pPr marL="457200" indent="-457200">
              <a:spcBef>
                <a:spcPct val="0"/>
              </a:spcBef>
              <a:spcAft>
                <a:spcPts val="1200"/>
              </a:spcAft>
              <a:buFont typeface="Wingdings" charset="0"/>
              <a:buChar char="§"/>
            </a:pPr>
            <a:r>
              <a:rPr lang="en-US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You decide that you would like to get another opinion on Anne’s physical condition and capabilities.</a:t>
            </a:r>
          </a:p>
          <a:p>
            <a:pPr marL="457200" indent="-457200">
              <a:spcBef>
                <a:spcPct val="0"/>
              </a:spcBef>
              <a:spcAft>
                <a:spcPts val="1200"/>
              </a:spcAft>
              <a:buFont typeface="Wingdings" charset="0"/>
              <a:buChar char="§"/>
            </a:pPr>
            <a:r>
              <a:rPr lang="en-US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Independent Medical Exam (IME) takes place.</a:t>
            </a:r>
          </a:p>
          <a:p>
            <a:pPr marL="457200" indent="-457200">
              <a:spcBef>
                <a:spcPct val="0"/>
              </a:spcBef>
              <a:spcAft>
                <a:spcPts val="1200"/>
              </a:spcAft>
              <a:buFont typeface="Wingdings" charset="0"/>
              <a:buChar char="§"/>
            </a:pPr>
            <a:r>
              <a:rPr lang="en-US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IME doctor opines unrestricted work.</a:t>
            </a:r>
          </a:p>
          <a:p>
            <a:pPr marL="457200" indent="-457200">
              <a:spcBef>
                <a:spcPct val="0"/>
              </a:spcBef>
              <a:spcAft>
                <a:spcPts val="1200"/>
              </a:spcAft>
              <a:buFont typeface="Wingdings" charset="0"/>
              <a:buChar char="§"/>
            </a:pPr>
            <a:r>
              <a:rPr lang="en-US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Anne’s doctor is still restricting her walking, standing and lifting abilities</a:t>
            </a:r>
            <a:r>
              <a:rPr lang="en-US" alt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alt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457200" y="1412776"/>
            <a:ext cx="8229600" cy="568424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Dueling 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Doctors</a:t>
            </a:r>
            <a:r>
              <a:rPr lang="en-US" dirty="0" smtClean="0">
                <a:latin typeface="Arial"/>
              </a:rPr>
              <a:t/>
            </a:r>
            <a:br>
              <a:rPr lang="en-US" dirty="0" smtClean="0">
                <a:latin typeface="Arial"/>
              </a:rPr>
            </a:br>
            <a:r>
              <a:rPr lang="en-US" dirty="0"/>
              <a:t/>
            </a:r>
            <a:br>
              <a:rPr lang="en-US" dirty="0"/>
            </a:b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190588"/>
      </p:ext>
    </p:extLst>
  </p:cSld>
  <p:clrMapOvr>
    <a:masterClrMapping/>
  </p:clrMapOvr>
  <p:transition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4"/>
          </p:nvPr>
        </p:nvSpPr>
        <p:spPr>
          <a:xfrm>
            <a:off x="228600" y="2133600"/>
            <a:ext cx="8534400" cy="4419600"/>
          </a:xfrm>
        </p:spPr>
        <p:txBody>
          <a:bodyPr>
            <a:normAutofit lnSpcReduction="10000"/>
          </a:bodyPr>
          <a:lstStyle/>
          <a:p>
            <a:pPr marL="457200" indent="-457200">
              <a:spcBef>
                <a:spcPct val="0"/>
              </a:spcBef>
              <a:spcAft>
                <a:spcPts val="1200"/>
              </a:spcAft>
              <a:buFont typeface="Wingdings" charset="0"/>
              <a:buChar char="§"/>
            </a:pPr>
            <a:r>
              <a:rPr lang="en-US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Can you terminate Anne if she is unwilling to return to work unrestricted </a:t>
            </a:r>
            <a:endParaRPr lang="en-US" altLang="en-US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57250" lvl="1" indent="-457200">
              <a:spcBef>
                <a:spcPct val="0"/>
              </a:spcBef>
              <a:spcAft>
                <a:spcPts val="1200"/>
              </a:spcAft>
              <a:buFont typeface="Wingdings" charset="0"/>
              <a:buChar char="§"/>
            </a:pPr>
            <a:r>
              <a:rPr lang="en-US" alt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Not if she still has FMLA leave and her doctor is providing documentation that she has a serious medical condition that prevents her from working</a:t>
            </a:r>
          </a:p>
          <a:p>
            <a:pPr marL="857250" lvl="1" indent="-457200">
              <a:spcBef>
                <a:spcPct val="0"/>
              </a:spcBef>
              <a:spcAft>
                <a:spcPts val="1200"/>
              </a:spcAft>
              <a:buFont typeface="Wingdings" charset="0"/>
              <a:buChar char="§"/>
            </a:pPr>
            <a:r>
              <a:rPr lang="en-US" alt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What if she doesn’t have any more leave?</a:t>
            </a:r>
            <a:endParaRPr lang="en-US" alt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spcBef>
                <a:spcPct val="0"/>
              </a:spcBef>
              <a:spcAft>
                <a:spcPts val="1200"/>
              </a:spcAft>
              <a:buFont typeface="Wingdings" charset="0"/>
              <a:buChar char="§"/>
            </a:pPr>
            <a:r>
              <a:rPr lang="en-US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Do you have to give Anne additional leave</a:t>
            </a:r>
            <a:r>
              <a:rPr lang="en-US" alt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pPr marL="857250" lvl="1" indent="-457200">
              <a:spcBef>
                <a:spcPct val="0"/>
              </a:spcBef>
              <a:spcAft>
                <a:spcPts val="1200"/>
              </a:spcAft>
              <a:buFont typeface="Wingdings" charset="0"/>
              <a:buChar char="§"/>
            </a:pPr>
            <a:r>
              <a:rPr lang="en-US" alt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Not under FMLA, but probably under ADA</a:t>
            </a:r>
            <a:endParaRPr lang="en-US" alt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152400" y="1412776"/>
            <a:ext cx="8763000" cy="568424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Part V – Dueling Docs &amp; 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FMLA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9084390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sz="quarter" idx="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9000" y="3505200"/>
            <a:ext cx="2438400" cy="2242066"/>
          </a:xfrm>
        </p:spPr>
      </p:pic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152400" y="1219200"/>
            <a:ext cx="8839200" cy="1676400"/>
          </a:xfrm>
        </p:spPr>
        <p:txBody>
          <a:bodyPr>
            <a:noAutofit/>
          </a:bodyPr>
          <a:lstStyle/>
          <a:p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Is it a Disability or Serious Health Condition or Workers’ Compensation Injury?</a:t>
            </a:r>
            <a:endParaRPr 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971800" y="3124201"/>
            <a:ext cx="3429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Family and Medical Leave Act</a:t>
            </a:r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 flipH="1">
            <a:off x="5867400" y="5747266"/>
            <a:ext cx="2971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Workers’ Compensation</a:t>
            </a:r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52400" y="5791200"/>
            <a:ext cx="3657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Americans with Disabilities Act</a:t>
            </a:r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8576048"/>
      </p:ext>
    </p:extLst>
  </p:cSld>
  <p:clrMapOvr>
    <a:masterClrMapping/>
  </p:clrMapOvr>
  <p:transition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4"/>
          </p:nvPr>
        </p:nvSpPr>
        <p:spPr>
          <a:xfrm>
            <a:off x="228600" y="2057400"/>
            <a:ext cx="8534400" cy="4572000"/>
          </a:xfrm>
        </p:spPr>
        <p:txBody>
          <a:bodyPr>
            <a:normAutofit/>
          </a:bodyPr>
          <a:lstStyle/>
          <a:p>
            <a:pPr marL="457200" indent="-457200">
              <a:spcBef>
                <a:spcPct val="0"/>
              </a:spcBef>
              <a:spcAft>
                <a:spcPts val="1200"/>
              </a:spcAft>
              <a:buFont typeface="Wingdings" charset="0"/>
              <a:buChar char="§"/>
            </a:pPr>
            <a:r>
              <a:rPr lang="en-US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Which doctor opinion and restrictions govern? Do you have to consider both in making decisions</a:t>
            </a:r>
            <a:r>
              <a:rPr lang="en-US" alt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pPr marL="857250" lvl="1" indent="-457200">
              <a:spcBef>
                <a:spcPct val="0"/>
              </a:spcBef>
              <a:spcAft>
                <a:spcPts val="1200"/>
              </a:spcAft>
              <a:buFont typeface="Wingdings" charset="0"/>
              <a:buChar char="§"/>
            </a:pPr>
            <a:r>
              <a:rPr lang="en-US" alt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Yes – Interactive process must begin</a:t>
            </a:r>
            <a:endParaRPr lang="en-US" alt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spcBef>
                <a:spcPct val="0"/>
              </a:spcBef>
              <a:spcAft>
                <a:spcPts val="1200"/>
              </a:spcAft>
              <a:buFont typeface="Wingdings" charset="0"/>
              <a:buChar char="§"/>
            </a:pPr>
            <a:r>
              <a:rPr lang="en-US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How do you proceed if Anne insists on following her doctor’s restrictions</a:t>
            </a:r>
            <a:r>
              <a:rPr lang="en-US" alt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pPr marL="857250" lvl="1" indent="-457200">
              <a:spcBef>
                <a:spcPct val="0"/>
              </a:spcBef>
              <a:spcAft>
                <a:spcPts val="1200"/>
              </a:spcAft>
              <a:buFont typeface="Wingdings" charset="0"/>
              <a:buChar char="§"/>
            </a:pPr>
            <a:r>
              <a:rPr lang="en-US" alt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Do you have to discuss accommodations even though the IME doctor for the work comp case gives full return to work?</a:t>
            </a:r>
            <a:endParaRPr lang="en-US" alt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304800" y="1412776"/>
            <a:ext cx="8534400" cy="492224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Part V – Dueling Docs &amp; 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FMLA</a:t>
            </a:r>
            <a:b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dirty="0"/>
              <a:t/>
            </a:r>
            <a:br>
              <a:rPr lang="en-US" dirty="0"/>
            </a:b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9599001"/>
      </p:ext>
    </p:extLst>
  </p:cSld>
  <p:clrMapOvr>
    <a:masterClrMapping/>
  </p:clrMapOvr>
  <p:transition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4"/>
          </p:nvPr>
        </p:nvSpPr>
        <p:spPr>
          <a:xfrm>
            <a:off x="228600" y="2286000"/>
            <a:ext cx="8610600" cy="4419600"/>
          </a:xfrm>
        </p:spPr>
        <p:txBody>
          <a:bodyPr>
            <a:normAutofit/>
          </a:bodyPr>
          <a:lstStyle/>
          <a:p>
            <a:pPr marL="457200" indent="-457200">
              <a:spcBef>
                <a:spcPct val="0"/>
              </a:spcBef>
              <a:spcAft>
                <a:spcPts val="1200"/>
              </a:spcAft>
              <a:buFont typeface="Wingdings" charset="0"/>
              <a:buChar char="§"/>
            </a:pPr>
            <a:r>
              <a:rPr lang="en-US" alt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Under Comp can you tell Anne that you are following IME doctor’s recommendations, offer her pre-injury job and advise her that temporary light duty no longer available?</a:t>
            </a:r>
          </a:p>
          <a:p>
            <a:pPr marL="857250" lvl="1" indent="-457200">
              <a:spcBef>
                <a:spcPct val="0"/>
              </a:spcBef>
              <a:spcAft>
                <a:spcPts val="1200"/>
              </a:spcAft>
              <a:buFont typeface="Wingdings" charset="0"/>
              <a:buChar char="§"/>
            </a:pPr>
            <a:r>
              <a:rPr lang="en-US" alt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Yes; however, could spark an ADA issue relating to a disability and a failure on part of Employer to engage in interactive process and failure to accommodate a disability</a:t>
            </a:r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228600" y="1412776"/>
            <a:ext cx="8610600" cy="568424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Part V – Dueling Docs &amp; 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Comp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341012"/>
      </p:ext>
    </p:extLst>
  </p:cSld>
  <p:clrMapOvr>
    <a:masterClrMapping/>
  </p:clrMapOvr>
  <p:transition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4"/>
          </p:nvPr>
        </p:nvSpPr>
        <p:spPr>
          <a:xfrm>
            <a:off x="381000" y="2362200"/>
            <a:ext cx="8458200" cy="4191000"/>
          </a:xfrm>
        </p:spPr>
        <p:txBody>
          <a:bodyPr>
            <a:normAutofit/>
          </a:bodyPr>
          <a:lstStyle/>
          <a:p>
            <a:pPr marL="457200" indent="-457200">
              <a:spcBef>
                <a:spcPct val="0"/>
              </a:spcBef>
              <a:spcAft>
                <a:spcPts val="1200"/>
              </a:spcAft>
              <a:buFont typeface="Wingdings" charset="0"/>
              <a:buChar char="§"/>
            </a:pPr>
            <a:r>
              <a:rPr lang="en-US" alt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Do you have to continue to provide work within treating doc’s restrictions or pay wage loss benefits if Anne refuses?</a:t>
            </a:r>
          </a:p>
          <a:p>
            <a:pPr marL="1257300" lvl="2" indent="-457200">
              <a:spcBef>
                <a:spcPct val="0"/>
              </a:spcBef>
              <a:spcAft>
                <a:spcPts val="1200"/>
              </a:spcAft>
              <a:buFont typeface="Wingdings" charset="0"/>
              <a:buChar char="§"/>
            </a:pPr>
            <a:r>
              <a:rPr lang="en-US" alt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No; however, likely results in comp litigation to be decided by ALJ</a:t>
            </a:r>
          </a:p>
          <a:p>
            <a:pPr marL="1257300" lvl="2" indent="-457200">
              <a:spcBef>
                <a:spcPct val="0"/>
              </a:spcBef>
              <a:spcAft>
                <a:spcPts val="1200"/>
              </a:spcAft>
              <a:buFont typeface="Wingdings" charset="0"/>
              <a:buChar char="§"/>
            </a:pPr>
            <a:r>
              <a:rPr lang="en-US" alt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ADA would require interactive process</a:t>
            </a:r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152400" y="1371600"/>
            <a:ext cx="8763000" cy="6096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Part 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V – Dueling Docs &amp; 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Comp  (Cont.)</a:t>
            </a: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7884002"/>
      </p:ext>
    </p:extLst>
  </p:cSld>
  <p:clrMapOvr>
    <a:masterClrMapping/>
  </p:clrMapOvr>
  <p:transition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4"/>
          </p:nvPr>
        </p:nvSpPr>
        <p:spPr>
          <a:xfrm>
            <a:off x="152400" y="2057400"/>
            <a:ext cx="8686800" cy="4648200"/>
          </a:xfrm>
        </p:spPr>
        <p:txBody>
          <a:bodyPr>
            <a:noAutofit/>
          </a:bodyPr>
          <a:lstStyle/>
          <a:p>
            <a:pPr marL="457200" indent="-457200">
              <a:spcBef>
                <a:spcPct val="0"/>
              </a:spcBef>
              <a:spcAft>
                <a:spcPts val="1200"/>
              </a:spcAft>
              <a:buFont typeface="Wingdings" charset="0"/>
              <a:buChar char="§"/>
            </a:pPr>
            <a:r>
              <a:rPr lang="en-US" alt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Anne returns after using up her 12 weeks of FMLA leave.</a:t>
            </a:r>
          </a:p>
          <a:p>
            <a:pPr marL="457200" indent="-457200">
              <a:spcBef>
                <a:spcPct val="0"/>
              </a:spcBef>
              <a:spcAft>
                <a:spcPts val="1200"/>
              </a:spcAft>
              <a:buFont typeface="Wingdings" charset="0"/>
              <a:buChar char="§"/>
            </a:pPr>
            <a:r>
              <a:rPr lang="en-US" alt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Wants to go back to her old job.</a:t>
            </a:r>
          </a:p>
          <a:p>
            <a:pPr marL="457200" indent="-457200">
              <a:spcBef>
                <a:spcPct val="0"/>
              </a:spcBef>
              <a:spcAft>
                <a:spcPts val="1200"/>
              </a:spcAft>
              <a:buFont typeface="Wingdings" charset="0"/>
              <a:buChar char="§"/>
            </a:pPr>
            <a:r>
              <a:rPr lang="en-US" alt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She tells you that she can do the job with following accommodations:</a:t>
            </a:r>
          </a:p>
          <a:p>
            <a:pPr marL="1257300" lvl="2" indent="-457200">
              <a:spcBef>
                <a:spcPct val="0"/>
              </a:spcBef>
              <a:spcAft>
                <a:spcPts val="1200"/>
              </a:spcAft>
              <a:buFont typeface="Wingdings" charset="0"/>
              <a:buChar char="§"/>
            </a:pPr>
            <a:r>
              <a:rPr lang="en-US" alt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Sit for 5-10 minutes every hour.</a:t>
            </a:r>
          </a:p>
          <a:p>
            <a:pPr marL="1257300" lvl="2" indent="-457200">
              <a:spcBef>
                <a:spcPct val="0"/>
              </a:spcBef>
              <a:spcAft>
                <a:spcPts val="1200"/>
              </a:spcAft>
              <a:buFont typeface="Wingdings" charset="0"/>
              <a:buChar char="§"/>
            </a:pPr>
            <a:r>
              <a:rPr lang="en-US" alt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Assistance on lifts.</a:t>
            </a:r>
          </a:p>
          <a:p>
            <a:pPr marL="1257300" lvl="2" indent="-457200">
              <a:spcBef>
                <a:spcPct val="0"/>
              </a:spcBef>
              <a:spcAft>
                <a:spcPts val="1200"/>
              </a:spcAft>
              <a:buFont typeface="Wingdings" charset="0"/>
              <a:buChar char="§"/>
            </a:pPr>
            <a:r>
              <a:rPr lang="en-US" alt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Allowed to report to work a half-hour late one day a week to allow medical treatment.</a:t>
            </a:r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76200" y="1412776"/>
            <a:ext cx="8915400" cy="568424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Part 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VI 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Request for Accommodation</a:t>
            </a: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4552739"/>
      </p:ext>
    </p:extLst>
  </p:cSld>
  <p:clrMapOvr>
    <a:masterClrMapping/>
  </p:clrMapOvr>
  <p:transition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4"/>
          </p:nvPr>
        </p:nvSpPr>
        <p:spPr>
          <a:xfrm>
            <a:off x="304800" y="2209800"/>
            <a:ext cx="8299648" cy="3955504"/>
          </a:xfrm>
        </p:spPr>
        <p:txBody>
          <a:bodyPr>
            <a:normAutofit/>
          </a:bodyPr>
          <a:lstStyle/>
          <a:p>
            <a:pPr marL="457200" indent="-457200">
              <a:spcBef>
                <a:spcPct val="0"/>
              </a:spcBef>
              <a:spcAft>
                <a:spcPts val="1200"/>
              </a:spcAft>
              <a:buFont typeface="Wingdings" charset="0"/>
              <a:buChar char="§"/>
            </a:pPr>
            <a:r>
              <a:rPr lang="en-US" alt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What does Anne have to provide to you to allow her return to work?</a:t>
            </a:r>
          </a:p>
          <a:p>
            <a:pPr marL="857250" lvl="1" indent="-457200">
              <a:spcBef>
                <a:spcPct val="0"/>
              </a:spcBef>
              <a:spcAft>
                <a:spcPts val="1200"/>
              </a:spcAft>
              <a:buFont typeface="Wingdings" charset="0"/>
              <a:buChar char="§"/>
            </a:pPr>
            <a:r>
              <a:rPr lang="en-US" alt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If told in advance Fitness for Duty</a:t>
            </a:r>
          </a:p>
          <a:p>
            <a:pPr marL="857250" lvl="1" indent="-457200">
              <a:spcBef>
                <a:spcPct val="0"/>
              </a:spcBef>
              <a:spcAft>
                <a:spcPts val="1200"/>
              </a:spcAft>
              <a:buFont typeface="Wingdings" charset="0"/>
              <a:buChar char="§"/>
            </a:pPr>
            <a:r>
              <a:rPr lang="en-US" alt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If serious doubts about abilities IME may be permissible</a:t>
            </a:r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228600" y="1447800"/>
            <a:ext cx="8686800" cy="6858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Part VI 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FMLA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6324645"/>
      </p:ext>
    </p:extLst>
  </p:cSld>
  <p:clrMapOvr>
    <a:masterClrMapping/>
  </p:clrMapOvr>
  <p:transition/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4"/>
          </p:nvPr>
        </p:nvSpPr>
        <p:spPr>
          <a:xfrm>
            <a:off x="304800" y="2362200"/>
            <a:ext cx="8534400" cy="4191000"/>
          </a:xfrm>
        </p:spPr>
        <p:txBody>
          <a:bodyPr>
            <a:normAutofit/>
          </a:bodyPr>
          <a:lstStyle/>
          <a:p>
            <a:pPr marL="457200" indent="-457200">
              <a:spcBef>
                <a:spcPct val="0"/>
              </a:spcBef>
              <a:spcAft>
                <a:spcPts val="1200"/>
              </a:spcAft>
              <a:buFont typeface="Wingdings" charset="0"/>
              <a:buChar char="§"/>
            </a:pPr>
            <a:r>
              <a:rPr lang="en-US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Do you have to accommodate Anne’s requests under the ADA</a:t>
            </a:r>
            <a:r>
              <a:rPr lang="en-US" alt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pPr marL="857250" lvl="1" indent="-457200">
              <a:spcBef>
                <a:spcPct val="0"/>
              </a:spcBef>
              <a:spcAft>
                <a:spcPts val="1200"/>
              </a:spcAft>
              <a:buFont typeface="Wingdings" charset="0"/>
              <a:buChar char="§"/>
            </a:pPr>
            <a:r>
              <a:rPr lang="en-US" alt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Possibly – Engage in interactive process</a:t>
            </a:r>
            <a:endParaRPr lang="en-US" alt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spcBef>
                <a:spcPct val="0"/>
              </a:spcBef>
              <a:spcAft>
                <a:spcPts val="1200"/>
              </a:spcAft>
              <a:buFont typeface="Wingdings" charset="0"/>
              <a:buChar char="§"/>
            </a:pPr>
            <a:r>
              <a:rPr lang="en-US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What do you consider in arriving at your decision</a:t>
            </a:r>
            <a:r>
              <a:rPr lang="en-US" alt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pPr marL="857250" lvl="1" indent="-457200">
              <a:spcBef>
                <a:spcPct val="0"/>
              </a:spcBef>
              <a:spcAft>
                <a:spcPts val="1200"/>
              </a:spcAft>
              <a:buFont typeface="Wingdings" charset="0"/>
              <a:buChar char="§"/>
            </a:pPr>
            <a:r>
              <a:rPr lang="en-US" alt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Essential functions</a:t>
            </a:r>
          </a:p>
          <a:p>
            <a:pPr marL="857250" lvl="1" indent="-457200">
              <a:spcBef>
                <a:spcPct val="0"/>
              </a:spcBef>
              <a:spcAft>
                <a:spcPts val="1200"/>
              </a:spcAft>
              <a:buFont typeface="Wingdings" charset="0"/>
              <a:buChar char="§"/>
            </a:pPr>
            <a:r>
              <a:rPr lang="en-US" alt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Reasonableness of request</a:t>
            </a:r>
          </a:p>
          <a:p>
            <a:pPr marL="857250" lvl="1" indent="-457200">
              <a:spcBef>
                <a:spcPct val="0"/>
              </a:spcBef>
              <a:spcAft>
                <a:spcPts val="1200"/>
              </a:spcAft>
              <a:buFont typeface="Wingdings" charset="0"/>
              <a:buChar char="§"/>
            </a:pPr>
            <a:r>
              <a:rPr lang="en-US" alt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Cost should not be primary consideration</a:t>
            </a:r>
            <a:endParaRPr lang="en-US" alt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0" y="1371600"/>
            <a:ext cx="9144000" cy="8382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300" dirty="0" smtClean="0">
                <a:latin typeface="Arial" panose="020B0604020202020204" pitchFamily="34" charset="0"/>
                <a:cs typeface="Arial" panose="020B0604020202020204" pitchFamily="34" charset="0"/>
              </a:rPr>
              <a:t>Part VI </a:t>
            </a:r>
            <a:r>
              <a:rPr lang="en-US" sz="3300" dirty="0"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en-US" sz="3300" dirty="0" smtClean="0">
                <a:latin typeface="Arial" panose="020B0604020202020204" pitchFamily="34" charset="0"/>
                <a:cs typeface="Arial" panose="020B0604020202020204" pitchFamily="34" charset="0"/>
              </a:rPr>
              <a:t>Request for Accommodation under ADA</a:t>
            </a:r>
            <a:br>
              <a:rPr lang="en-US" sz="33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3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7649410"/>
      </p:ext>
    </p:extLst>
  </p:cSld>
  <p:clrMapOvr>
    <a:masterClrMapping/>
  </p:clrMapOvr>
  <p:transition/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4"/>
          </p:nvPr>
        </p:nvSpPr>
        <p:spPr>
          <a:xfrm>
            <a:off x="152400" y="2514600"/>
            <a:ext cx="8763000" cy="4191000"/>
          </a:xfrm>
        </p:spPr>
        <p:txBody>
          <a:bodyPr>
            <a:normAutofit fontScale="70000" lnSpcReduction="20000"/>
          </a:bodyPr>
          <a:lstStyle/>
          <a:p>
            <a:pPr marL="457200" indent="-457200">
              <a:lnSpc>
                <a:spcPct val="120000"/>
              </a:lnSpc>
              <a:spcBef>
                <a:spcPct val="0"/>
              </a:spcBef>
              <a:buFont typeface="Wingdings" charset="0"/>
              <a:buChar char="§"/>
            </a:pPr>
            <a:r>
              <a:rPr lang="en-US" altLang="en-US" sz="4000" dirty="0">
                <a:latin typeface="Arial" panose="020B0604020202020204" pitchFamily="34" charset="0"/>
                <a:cs typeface="Arial" panose="020B0604020202020204" pitchFamily="34" charset="0"/>
              </a:rPr>
              <a:t>Does the IME doctor’s opinion change your decision on the issue of accommodating Anne’s requests</a:t>
            </a:r>
            <a:r>
              <a:rPr lang="en-US" alt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pPr marL="857250" lvl="1" indent="-457200">
              <a:lnSpc>
                <a:spcPct val="120000"/>
              </a:lnSpc>
              <a:spcBef>
                <a:spcPct val="0"/>
              </a:spcBef>
              <a:buFont typeface="Wingdings" charset="0"/>
              <a:buChar char="§"/>
            </a:pPr>
            <a:r>
              <a:rPr lang="en-US" alt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Under Comp, you do not need to accommodate but ADA would require interactive process and consideration of request to accommodate </a:t>
            </a:r>
            <a:endParaRPr lang="en-US" altLang="en-US" sz="4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lnSpc>
                <a:spcPct val="120000"/>
              </a:lnSpc>
              <a:spcBef>
                <a:spcPct val="0"/>
              </a:spcBef>
              <a:buFont typeface="Wingdings" charset="0"/>
              <a:buChar char="§"/>
            </a:pPr>
            <a:r>
              <a:rPr lang="en-US" altLang="en-US" sz="4000" dirty="0">
                <a:latin typeface="Arial" panose="020B0604020202020204" pitchFamily="34" charset="0"/>
                <a:cs typeface="Arial" panose="020B0604020202020204" pitchFamily="34" charset="0"/>
              </a:rPr>
              <a:t>If you do not accommodate Anne’s requests, is she entitled to ongoing wage loss benefits</a:t>
            </a:r>
            <a:r>
              <a:rPr lang="en-US" alt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pPr marL="857250" lvl="1" indent="-457200">
              <a:lnSpc>
                <a:spcPct val="120000"/>
              </a:lnSpc>
              <a:spcBef>
                <a:spcPct val="0"/>
              </a:spcBef>
              <a:buFont typeface="Wingdings" charset="0"/>
              <a:buChar char="§"/>
            </a:pPr>
            <a:r>
              <a:rPr lang="en-US" alt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Not automatically – If ALJ says yes, then yes</a:t>
            </a:r>
            <a:endParaRPr lang="en-US" altLang="en-US" sz="4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spcBef>
                <a:spcPct val="0"/>
              </a:spcBef>
              <a:spcAft>
                <a:spcPts val="1200"/>
              </a:spcAft>
              <a:buFont typeface="Wingdings" charset="0"/>
              <a:buChar char="§"/>
            </a:pPr>
            <a:endParaRPr lang="en-US" altLang="en-US" sz="2800" dirty="0"/>
          </a:p>
          <a:p>
            <a:pPr marL="457200" indent="-457200">
              <a:spcBef>
                <a:spcPct val="0"/>
              </a:spcBef>
              <a:spcAft>
                <a:spcPts val="1200"/>
              </a:spcAft>
              <a:buFont typeface="Wingdings" charset="0"/>
              <a:buChar char="§"/>
            </a:pPr>
            <a:endParaRPr lang="en-US" altLang="en-US" sz="2800" dirty="0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152400" y="1412776"/>
            <a:ext cx="8763000" cy="949424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800" dirty="0" smtClean="0">
                <a:latin typeface="Arial" panose="020B0604020202020204" pitchFamily="34" charset="0"/>
                <a:cs typeface="Arial" panose="020B0604020202020204" pitchFamily="34" charset="0"/>
              </a:rPr>
              <a:t>Part VI – Request for Accommodation </a:t>
            </a:r>
            <a:br>
              <a:rPr lang="en-US" sz="38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800" dirty="0" smtClean="0">
                <a:latin typeface="Arial" panose="020B0604020202020204" pitchFamily="34" charset="0"/>
                <a:cs typeface="Arial" panose="020B0604020202020204" pitchFamily="34" charset="0"/>
              </a:rPr>
              <a:t>under Comp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6026091"/>
      </p:ext>
    </p:extLst>
  </p:cSld>
  <p:clrMapOvr>
    <a:masterClrMapping/>
  </p:clrMapOvr>
  <p:transition/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4"/>
          </p:nvPr>
        </p:nvSpPr>
        <p:spPr>
          <a:xfrm>
            <a:off x="228600" y="2209800"/>
            <a:ext cx="8604448" cy="4343400"/>
          </a:xfrm>
        </p:spPr>
        <p:txBody>
          <a:bodyPr>
            <a:normAutofit/>
          </a:bodyPr>
          <a:lstStyle/>
          <a:p>
            <a:pPr marL="457200" indent="-457200">
              <a:spcBef>
                <a:spcPct val="0"/>
              </a:spcBef>
              <a:spcAft>
                <a:spcPts val="1200"/>
              </a:spcAft>
              <a:buFont typeface="Wingdings" charset="0"/>
              <a:buChar char="§"/>
            </a:pPr>
            <a:r>
              <a:rPr lang="en-US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The statutory and common-law areas of the ADA (ADAAA), FMLA and Workers’ Compensation overlap and sometimes conflict in some way with one another.  </a:t>
            </a:r>
          </a:p>
          <a:p>
            <a:pPr marL="457200" indent="-457200">
              <a:spcBef>
                <a:spcPct val="0"/>
              </a:spcBef>
              <a:spcAft>
                <a:spcPts val="1200"/>
              </a:spcAft>
              <a:buFont typeface="Wingdings" charset="0"/>
              <a:buChar char="§"/>
            </a:pPr>
            <a:r>
              <a:rPr lang="en-US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Consequently, there are a few general rules to consider when trying to determine the correct  action to take under the laws</a:t>
            </a:r>
            <a:r>
              <a:rPr lang="en-US" alt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en-US" alt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457200" y="1412776"/>
            <a:ext cx="8229600" cy="568424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Conclusions</a:t>
            </a:r>
            <a:b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8465905"/>
      </p:ext>
    </p:extLst>
  </p:cSld>
  <p:clrMapOvr>
    <a:masterClrMapping/>
  </p:clrMapOvr>
  <p:transition/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4"/>
          </p:nvPr>
        </p:nvSpPr>
        <p:spPr>
          <a:xfrm>
            <a:off x="228600" y="2057400"/>
            <a:ext cx="8534400" cy="4419600"/>
          </a:xfrm>
        </p:spPr>
        <p:txBody>
          <a:bodyPr>
            <a:normAutofit/>
          </a:bodyPr>
          <a:lstStyle/>
          <a:p>
            <a:pPr marL="457200" indent="-457200">
              <a:spcBef>
                <a:spcPct val="0"/>
              </a:spcBef>
              <a:spcAft>
                <a:spcPts val="1200"/>
              </a:spcAft>
              <a:buFont typeface="Wingdings" charset="0"/>
              <a:buChar char="§"/>
            </a:pPr>
            <a:r>
              <a:rPr lang="en-US" alt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Try </a:t>
            </a:r>
            <a:r>
              <a:rPr lang="en-US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to comply with all of the restrictions if possible.</a:t>
            </a:r>
          </a:p>
          <a:p>
            <a:pPr marL="457200" indent="-457200">
              <a:spcBef>
                <a:spcPct val="0"/>
              </a:spcBef>
              <a:spcAft>
                <a:spcPts val="1200"/>
              </a:spcAft>
              <a:buFont typeface="Wingdings" charset="0"/>
              <a:buChar char="§"/>
            </a:pPr>
            <a:r>
              <a:rPr lang="en-US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In situations where the restrictions imposed by the laws appear to be in conflict compliance with the strictest restrictions is best bet</a:t>
            </a:r>
            <a:r>
              <a:rPr lang="en-US" alt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alt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533400" y="1295400"/>
            <a:ext cx="8153400" cy="6858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Conclusions (cont.)</a:t>
            </a:r>
            <a:r>
              <a:rPr lang="en-US" sz="4400" dirty="0" smtClean="0"/>
              <a:t/>
            </a:r>
            <a:br>
              <a:rPr lang="en-US" sz="4400" dirty="0" smtClean="0"/>
            </a:b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1577046525"/>
      </p:ext>
    </p:extLst>
  </p:cSld>
  <p:clrMapOvr>
    <a:masterClrMapping/>
  </p:clrMapOvr>
  <p:transition/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066800" y="2438400"/>
            <a:ext cx="6925580" cy="2667000"/>
          </a:xfrm>
        </p:spPr>
        <p:txBody>
          <a:bodyPr>
            <a:noAutofit/>
          </a:bodyPr>
          <a:lstStyle/>
          <a:p>
            <a:r>
              <a:rPr lang="en-US" alt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alt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Questions</a:t>
            </a:r>
            <a:r>
              <a:rPr lang="en-US" altLang="en-US" sz="4000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br>
              <a:rPr lang="en-US" altLang="en-US" sz="40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5247309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4"/>
          </p:nvPr>
        </p:nvSpPr>
        <p:spPr>
          <a:xfrm>
            <a:off x="304800" y="2276872"/>
            <a:ext cx="8299648" cy="4276328"/>
          </a:xfrm>
        </p:spPr>
        <p:txBody>
          <a:bodyPr/>
          <a:lstStyle/>
          <a:p>
            <a:pPr marL="0" indent="0">
              <a:buNone/>
            </a:pP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ALWAYS START WITH 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FMLA</a:t>
            </a:r>
            <a:endParaRPr lang="en-US" sz="36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Greatest benefits to employees</a:t>
            </a:r>
          </a:p>
          <a:p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Most restrictions upon employers</a:t>
            </a:r>
          </a:p>
          <a:p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Most precise legal obligations</a:t>
            </a:r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Practice Tips</a:t>
            </a:r>
            <a:endParaRPr lang="en-US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6817957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4"/>
          </p:nvPr>
        </p:nvSpPr>
        <p:spPr>
          <a:xfrm>
            <a:off x="152400" y="2286000"/>
            <a:ext cx="8839200" cy="4419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When FMLA ends, the ADA still lives on.</a:t>
            </a:r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Practice Tips</a:t>
            </a:r>
            <a:endParaRPr lang="en-US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4559980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4"/>
          </p:nvPr>
        </p:nvSpPr>
        <p:spPr>
          <a:xfrm>
            <a:off x="228600" y="2286000"/>
            <a:ext cx="8610600" cy="4419600"/>
          </a:xfrm>
        </p:spPr>
        <p:txBody>
          <a:bodyPr>
            <a:normAutofit fontScale="62500" lnSpcReduction="20000"/>
          </a:bodyPr>
          <a:lstStyle/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3700" dirty="0" smtClean="0">
                <a:latin typeface="Arial" panose="020B0604020202020204" pitchFamily="34" charset="0"/>
                <a:cs typeface="Arial" panose="020B0604020202020204" pitchFamily="34" charset="0"/>
              </a:rPr>
              <a:t>Light duty and reasonable accommodation are not the same thing.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en-US" sz="37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3700" dirty="0" smtClean="0">
                <a:latin typeface="Arial" panose="020B0604020202020204" pitchFamily="34" charset="0"/>
                <a:cs typeface="Arial" panose="020B0604020202020204" pitchFamily="34" charset="0"/>
              </a:rPr>
              <a:t>An employer is not required under the ADA to create light duty work for an employee.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en-US" sz="37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3700" dirty="0" smtClean="0">
                <a:latin typeface="Arial" panose="020B0604020202020204" pitchFamily="34" charset="0"/>
                <a:cs typeface="Arial" panose="020B0604020202020204" pitchFamily="34" charset="0"/>
              </a:rPr>
              <a:t>Ex</a:t>
            </a:r>
            <a:r>
              <a:rPr lang="en-US" altLang="en-US" sz="3700" dirty="0" smtClean="0">
                <a:latin typeface="Arial" panose="020B0604020202020204" pitchFamily="34" charset="0"/>
                <a:cs typeface="Arial" panose="020B0604020202020204" pitchFamily="34" charset="0"/>
              </a:rPr>
              <a:t>ception</a:t>
            </a:r>
            <a:r>
              <a:rPr lang="en-US" altLang="en-US" sz="3700" dirty="0">
                <a:latin typeface="Arial" panose="020B0604020202020204" pitchFamily="34" charset="0"/>
                <a:cs typeface="Arial" panose="020B0604020202020204" pitchFamily="34" charset="0"/>
              </a:rPr>
              <a:t>: If an employer “reserves” light duty work for employees who have workers’ compensation injuries, the employer cannot refuse to provide a reserved  light duty job to an employee who has a non-workers’ compensation injury that is also a disability.</a:t>
            </a:r>
          </a:p>
          <a:p>
            <a:pPr marL="457200" indent="-457200">
              <a:spcBef>
                <a:spcPct val="0"/>
              </a:spcBef>
              <a:buFont typeface="Wingdings" charset="0"/>
              <a:buChar char="§"/>
            </a:pPr>
            <a:endParaRPr lang="en-US" altLang="en-US" sz="2800" b="1" dirty="0"/>
          </a:p>
          <a:p>
            <a:endParaRPr lang="en-US" sz="2000" b="1" dirty="0" smtClean="0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Practice Tips</a:t>
            </a:r>
            <a:endParaRPr lang="en-US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9655395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4"/>
          </p:nvPr>
        </p:nvSpPr>
        <p:spPr>
          <a:xfrm>
            <a:off x="152400" y="2276872"/>
            <a:ext cx="8686800" cy="4352528"/>
          </a:xfrm>
        </p:spPr>
        <p:txBody>
          <a:bodyPr>
            <a:noAutofit/>
          </a:bodyPr>
          <a:lstStyle/>
          <a:p>
            <a:pPr marL="457200" lvl="0" indent="-457200" defTabSz="457200" fontAlgn="base">
              <a:spcBef>
                <a:spcPct val="0"/>
              </a:spcBef>
              <a:spcAft>
                <a:spcPts val="1200"/>
              </a:spcAft>
              <a:buFont typeface="Wingdings" charset="0"/>
              <a:buChar char="§"/>
            </a:pPr>
            <a:r>
              <a:rPr lang="en-US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Sunset Years has 80 employees.</a:t>
            </a:r>
          </a:p>
          <a:p>
            <a:pPr marL="457200" lvl="0" indent="-457200" defTabSz="457200" fontAlgn="base">
              <a:spcBef>
                <a:spcPct val="0"/>
              </a:spcBef>
              <a:spcAft>
                <a:spcPts val="1200"/>
              </a:spcAft>
              <a:buFont typeface="Wingdings" charset="0"/>
              <a:buChar char="§"/>
            </a:pPr>
            <a:r>
              <a:rPr lang="en-US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Anne Price - CNA  for 4 years</a:t>
            </a:r>
            <a:r>
              <a:rPr lang="en-US" alt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457200" lvl="0" indent="-457200" defTabSz="457200" fontAlgn="base">
              <a:spcBef>
                <a:spcPct val="0"/>
              </a:spcBef>
              <a:spcAft>
                <a:spcPts val="1200"/>
              </a:spcAft>
              <a:buFont typeface="Wingdings" charset="0"/>
              <a:buChar char="§"/>
            </a:pPr>
            <a:r>
              <a:rPr lang="en-US" alt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She works a .8 position.</a:t>
            </a:r>
            <a:endParaRPr lang="en-US" alt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0" indent="-457200" defTabSz="457200" fontAlgn="base">
              <a:spcBef>
                <a:spcPct val="0"/>
              </a:spcBef>
              <a:spcAft>
                <a:spcPts val="1200"/>
              </a:spcAft>
              <a:buFont typeface="Wingdings" charset="0"/>
              <a:buChar char="§"/>
            </a:pPr>
            <a:r>
              <a:rPr lang="en-US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This year she has missed 10 days of work.</a:t>
            </a:r>
          </a:p>
          <a:p>
            <a:pPr marL="457200" lvl="0" indent="-457200" defTabSz="457200" fontAlgn="base">
              <a:spcBef>
                <a:spcPct val="0"/>
              </a:spcBef>
              <a:spcAft>
                <a:spcPts val="1200"/>
              </a:spcAft>
              <a:buFont typeface="Wingdings" charset="0"/>
              <a:buChar char="§"/>
            </a:pPr>
            <a:r>
              <a:rPr lang="en-US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Company’s “no fault” policy only allows 10 missed days per year (never more than 2 days in a row).  One more day and she is subject for termination under the policy</a:t>
            </a:r>
            <a:r>
              <a:rPr lang="en-US" alt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alt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General Fact Scenario</a:t>
            </a:r>
            <a:endParaRPr lang="en-US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1514782"/>
      </p:ext>
    </p:extLst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pPr marL="457200" lvl="0" indent="-457200" defTabSz="457200" fontAlgn="base">
              <a:spcBef>
                <a:spcPct val="0"/>
              </a:spcBef>
              <a:spcAft>
                <a:spcPts val="1200"/>
              </a:spcAft>
              <a:buFont typeface="Wingdings" charset="0"/>
              <a:buChar char="§"/>
            </a:pPr>
            <a:r>
              <a:rPr lang="en-US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Anne scheduled to work Wednesday p.m.</a:t>
            </a:r>
          </a:p>
          <a:p>
            <a:pPr marL="457200" lvl="0" indent="-457200" defTabSz="457200" fontAlgn="base">
              <a:spcBef>
                <a:spcPct val="0"/>
              </a:spcBef>
              <a:spcAft>
                <a:spcPts val="1200"/>
              </a:spcAft>
              <a:buFont typeface="Wingdings" charset="0"/>
              <a:buChar char="§"/>
            </a:pPr>
            <a:r>
              <a:rPr lang="en-US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That morning, calls in with back pain.</a:t>
            </a:r>
          </a:p>
          <a:p>
            <a:pPr marL="457200" lvl="0" indent="-457200" defTabSz="457200" fontAlgn="base">
              <a:spcBef>
                <a:spcPct val="0"/>
              </a:spcBef>
              <a:spcAft>
                <a:spcPts val="1200"/>
              </a:spcAft>
              <a:buFont typeface="Wingdings" charset="0"/>
              <a:buChar char="§"/>
            </a:pPr>
            <a:r>
              <a:rPr lang="en-US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Has a doctor’s appointment and will call following the appointment.</a:t>
            </a:r>
          </a:p>
          <a:p>
            <a:pPr marL="457200" lvl="0" indent="-457200" defTabSz="457200" fontAlgn="base">
              <a:spcBef>
                <a:spcPct val="0"/>
              </a:spcBef>
              <a:spcAft>
                <a:spcPts val="1200"/>
              </a:spcAft>
              <a:buFont typeface="Wingdings" charset="0"/>
              <a:buChar char="§"/>
            </a:pPr>
            <a:r>
              <a:rPr lang="en-US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Reports that her doctor has ordered bed rest for the next three days and she is to see the doctor again on Monday morning.</a:t>
            </a:r>
          </a:p>
          <a:p>
            <a:pPr marL="0" lvl="0" indent="0" defTabSz="457200" fontAlgn="base">
              <a:spcBef>
                <a:spcPct val="0"/>
              </a:spcBef>
              <a:spcAft>
                <a:spcPts val="1200"/>
              </a:spcAft>
              <a:buNone/>
            </a:pPr>
            <a:endParaRPr lang="en-US" altLang="en-US" sz="2800" dirty="0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The Injury</a:t>
            </a:r>
            <a:endParaRPr lang="en-US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9541620"/>
      </p:ext>
    </p:extLst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4"/>
          </p:nvPr>
        </p:nvSpPr>
        <p:spPr>
          <a:xfrm>
            <a:off x="228600" y="2895600"/>
            <a:ext cx="8686800" cy="3810000"/>
          </a:xfrm>
        </p:spPr>
        <p:txBody>
          <a:bodyPr>
            <a:normAutofit fontScale="92500" lnSpcReduction="20000"/>
          </a:bodyPr>
          <a:lstStyle/>
          <a:p>
            <a:pPr marL="457200" lvl="0" indent="-457200" defTabSz="457200" fontAlgn="base">
              <a:spcBef>
                <a:spcPct val="0"/>
              </a:spcBef>
              <a:spcAft>
                <a:spcPts val="1200"/>
              </a:spcAft>
              <a:buFont typeface="Wingdings" charset="0"/>
              <a:buChar char="§"/>
            </a:pPr>
            <a:r>
              <a:rPr lang="en-US" alt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How do you determine coverage:</a:t>
            </a:r>
          </a:p>
          <a:p>
            <a:pPr marL="857250" lvl="1" indent="-457200" defTabSz="457200" fontAlgn="base">
              <a:spcBef>
                <a:spcPct val="0"/>
              </a:spcBef>
              <a:spcAft>
                <a:spcPts val="1200"/>
              </a:spcAft>
              <a:buFont typeface="Wingdings" charset="0"/>
              <a:buChar char="§"/>
            </a:pPr>
            <a:r>
              <a:rPr lang="en-US" alt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Check # of employees (More than 50)</a:t>
            </a:r>
          </a:p>
          <a:p>
            <a:pPr marL="857250" lvl="1" indent="-457200" defTabSz="457200" fontAlgn="base">
              <a:spcBef>
                <a:spcPct val="0"/>
              </a:spcBef>
              <a:spcAft>
                <a:spcPts val="1200"/>
              </a:spcAft>
              <a:buFont typeface="Wingdings" charset="0"/>
              <a:buChar char="§"/>
            </a:pPr>
            <a:r>
              <a:rPr lang="en-US" alt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Check how long Anne has worked for Company (More than one year)</a:t>
            </a:r>
          </a:p>
          <a:p>
            <a:pPr marL="857250" lvl="1" indent="-457200" defTabSz="457200" fontAlgn="base">
              <a:spcBef>
                <a:spcPct val="0"/>
              </a:spcBef>
              <a:spcAft>
                <a:spcPts val="1200"/>
              </a:spcAft>
              <a:buFont typeface="Wingdings" charset="0"/>
              <a:buChar char="§"/>
            </a:pPr>
            <a:r>
              <a:rPr lang="en-US" alt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Check # of hours in the last year (At least 1,250)</a:t>
            </a:r>
          </a:p>
          <a:p>
            <a:pPr marL="857250" lvl="1" indent="-457200" defTabSz="457200" fontAlgn="base">
              <a:spcBef>
                <a:spcPct val="0"/>
              </a:spcBef>
              <a:spcAft>
                <a:spcPts val="1200"/>
              </a:spcAft>
              <a:buFont typeface="Wingdings" charset="0"/>
              <a:buChar char="§"/>
            </a:pPr>
            <a:r>
              <a:rPr lang="en-US" alt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Look at # of doctor visits (Two)</a:t>
            </a:r>
          </a:p>
          <a:p>
            <a:pPr marL="857250" lvl="1" indent="-457200" defTabSz="457200" fontAlgn="base">
              <a:spcBef>
                <a:spcPct val="0"/>
              </a:spcBef>
              <a:spcAft>
                <a:spcPts val="1200"/>
              </a:spcAft>
              <a:buFont typeface="Wingdings" charset="0"/>
              <a:buChar char="§"/>
            </a:pPr>
            <a:r>
              <a:rPr lang="en-US" alt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Look at # of days incapacitated (More than three)</a:t>
            </a:r>
          </a:p>
          <a:p>
            <a:pPr marL="457200" lvl="0" indent="-457200" defTabSz="457200" fontAlgn="base">
              <a:spcBef>
                <a:spcPct val="0"/>
              </a:spcBef>
              <a:spcAft>
                <a:spcPts val="1200"/>
              </a:spcAft>
              <a:buFont typeface="Wingdings" charset="0"/>
              <a:buChar char="§"/>
            </a:pPr>
            <a:r>
              <a:rPr lang="en-US" alt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Is Anne covered?</a:t>
            </a:r>
          </a:p>
          <a:p>
            <a:pPr marL="0" lvl="0" indent="0" defTabSz="457200" fontAlgn="base">
              <a:spcBef>
                <a:spcPct val="0"/>
              </a:spcBef>
              <a:spcAft>
                <a:spcPts val="1200"/>
              </a:spcAft>
              <a:buNone/>
            </a:pPr>
            <a:endParaRPr lang="en-US" altLang="en-US" sz="2000" dirty="0">
              <a:latin typeface="Arial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381000" y="1412776"/>
            <a:ext cx="8305800" cy="1330424"/>
          </a:xfrm>
        </p:spPr>
        <p:txBody>
          <a:bodyPr>
            <a:noAutofit/>
          </a:bodyPr>
          <a:lstStyle/>
          <a:p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Part I – Initial Analysis Under Workers’ Comp. </a:t>
            </a:r>
          </a:p>
        </p:txBody>
      </p:sp>
    </p:spTree>
    <p:extLst>
      <p:ext uri="{BB962C8B-B14F-4D97-AF65-F5344CB8AC3E}">
        <p14:creationId xmlns:p14="http://schemas.microsoft.com/office/powerpoint/2010/main" val="4247001368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1727</TotalTime>
  <Words>1810</Words>
  <Application>Microsoft Office PowerPoint</Application>
  <PresentationFormat>On-screen Show (4:3)</PresentationFormat>
  <Paragraphs>187</Paragraphs>
  <Slides>39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39</vt:i4>
      </vt:variant>
    </vt:vector>
  </HeadingPairs>
  <TitlesOfParts>
    <vt:vector size="40" baseType="lpstr">
      <vt:lpstr>Office Theme</vt:lpstr>
      <vt:lpstr>PowerPoint Presentation</vt:lpstr>
      <vt:lpstr>PowerPoint Presentation</vt:lpstr>
      <vt:lpstr>Is it a Disability or Serious Health Condition or Workers’ Compensation Injury?</vt:lpstr>
      <vt:lpstr>Practice Tips</vt:lpstr>
      <vt:lpstr>Practice Tips</vt:lpstr>
      <vt:lpstr>Practice Tips</vt:lpstr>
      <vt:lpstr>General Fact Scenario</vt:lpstr>
      <vt:lpstr>The Injury</vt:lpstr>
      <vt:lpstr>Part I – Initial Analysis Under Workers’ Comp. </vt:lpstr>
      <vt:lpstr>Part I – Initial Analysis Under ADA</vt:lpstr>
      <vt:lpstr>Part I – Initial Analysis Under Comp</vt:lpstr>
      <vt:lpstr>  After the Monday A.M. Appt.  </vt:lpstr>
      <vt:lpstr>  Part II – FMLA Considerations  </vt:lpstr>
      <vt:lpstr>   Part II – ADA Considerations  </vt:lpstr>
      <vt:lpstr>   Part II – Workers’ Comp Considerations  </vt:lpstr>
      <vt:lpstr>  Part III – Symptoms Continue  </vt:lpstr>
      <vt:lpstr>    Part III – RTW under FMLA   </vt:lpstr>
      <vt:lpstr>    Anne Goes Home   </vt:lpstr>
      <vt:lpstr>    Part IV – Failed RTW &amp; FMLA   </vt:lpstr>
      <vt:lpstr>    Part IV – Failed RTW &amp; FMLA (cont.)   </vt:lpstr>
      <vt:lpstr>    Part IV – Failed RTW &amp; ADA   </vt:lpstr>
      <vt:lpstr>    Part IV – Failed R.T.W. &amp; Comp.    </vt:lpstr>
      <vt:lpstr>    Facts    </vt:lpstr>
      <vt:lpstr>    RTW under ADA    </vt:lpstr>
      <vt:lpstr>    RTW under ADA (cont.)    </vt:lpstr>
      <vt:lpstr>    Conclusions (cont.)    </vt:lpstr>
      <vt:lpstr>    Conclusions (cont.)    </vt:lpstr>
      <vt:lpstr>    Dueling Doctors   </vt:lpstr>
      <vt:lpstr>    Part V – Dueling Docs &amp; FMLA   </vt:lpstr>
      <vt:lpstr>    Part V – Dueling Docs &amp; FMLA   </vt:lpstr>
      <vt:lpstr>    Part V – Dueling Docs &amp; Comp   </vt:lpstr>
      <vt:lpstr>     Part V – Dueling Docs &amp; Comp  (Cont.)   </vt:lpstr>
      <vt:lpstr>    Part VI – Request for Accommodation   </vt:lpstr>
      <vt:lpstr>     Part VI – FMLA   </vt:lpstr>
      <vt:lpstr> Part VI – Request for Accommodation under ADA </vt:lpstr>
      <vt:lpstr> Part VI – Request for Accommodation  under Comp </vt:lpstr>
      <vt:lpstr> Conclusions </vt:lpstr>
      <vt:lpstr> Conclusions (cont.) </vt:lpstr>
      <vt:lpstr> Questions? </vt:lpstr>
    </vt:vector>
  </TitlesOfParts>
  <Company>Felhaber Larson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Zachary A. Alter</dc:creator>
  <cp:lastModifiedBy>Dennis J. Merley</cp:lastModifiedBy>
  <cp:revision>75</cp:revision>
  <cp:lastPrinted>2018-10-26T18:22:34Z</cp:lastPrinted>
  <dcterms:created xsi:type="dcterms:W3CDTF">2018-10-17T14:47:59Z</dcterms:created>
  <dcterms:modified xsi:type="dcterms:W3CDTF">2018-10-29T19:11:01Z</dcterms:modified>
</cp:coreProperties>
</file>