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5.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1" r:id="rId1"/>
  </p:sldMasterIdLst>
  <p:notesMasterIdLst>
    <p:notesMasterId r:id="rId57"/>
  </p:notesMasterIdLst>
  <p:handoutMasterIdLst>
    <p:handoutMasterId r:id="rId58"/>
  </p:handoutMasterIdLst>
  <p:sldIdLst>
    <p:sldId id="436" r:id="rId2"/>
    <p:sldId id="435" r:id="rId3"/>
    <p:sldId id="437" r:id="rId4"/>
    <p:sldId id="489" r:id="rId5"/>
    <p:sldId id="536" r:id="rId6"/>
    <p:sldId id="513" r:id="rId7"/>
    <p:sldId id="531" r:id="rId8"/>
    <p:sldId id="532" r:id="rId9"/>
    <p:sldId id="533" r:id="rId10"/>
    <p:sldId id="534" r:id="rId11"/>
    <p:sldId id="535" r:id="rId12"/>
    <p:sldId id="466" r:id="rId13"/>
    <p:sldId id="467" r:id="rId14"/>
    <p:sldId id="468" r:id="rId15"/>
    <p:sldId id="470" r:id="rId16"/>
    <p:sldId id="471" r:id="rId17"/>
    <p:sldId id="474" r:id="rId18"/>
    <p:sldId id="475" r:id="rId19"/>
    <p:sldId id="442" r:id="rId20"/>
    <p:sldId id="476" r:id="rId21"/>
    <p:sldId id="485" r:id="rId22"/>
    <p:sldId id="562" r:id="rId23"/>
    <p:sldId id="563" r:id="rId24"/>
    <p:sldId id="564" r:id="rId25"/>
    <p:sldId id="558" r:id="rId26"/>
    <p:sldId id="559" r:id="rId27"/>
    <p:sldId id="560" r:id="rId28"/>
    <p:sldId id="561" r:id="rId29"/>
    <p:sldId id="434" r:id="rId30"/>
    <p:sldId id="492" r:id="rId31"/>
    <p:sldId id="543" r:id="rId32"/>
    <p:sldId id="545" r:id="rId33"/>
    <p:sldId id="546" r:id="rId34"/>
    <p:sldId id="556" r:id="rId35"/>
    <p:sldId id="557" r:id="rId36"/>
    <p:sldId id="523" r:id="rId37"/>
    <p:sldId id="524" r:id="rId38"/>
    <p:sldId id="525" r:id="rId39"/>
    <p:sldId id="527" r:id="rId40"/>
    <p:sldId id="529" r:id="rId41"/>
    <p:sldId id="530" r:id="rId42"/>
    <p:sldId id="497" r:id="rId43"/>
    <p:sldId id="548" r:id="rId44"/>
    <p:sldId id="549" r:id="rId45"/>
    <p:sldId id="501" r:id="rId46"/>
    <p:sldId id="507" r:id="rId47"/>
    <p:sldId id="508" r:id="rId48"/>
    <p:sldId id="509" r:id="rId49"/>
    <p:sldId id="510" r:id="rId50"/>
    <p:sldId id="503" r:id="rId51"/>
    <p:sldId id="540" r:id="rId52"/>
    <p:sldId id="537" r:id="rId53"/>
    <p:sldId id="538" r:id="rId54"/>
    <p:sldId id="539" r:id="rId55"/>
    <p:sldId id="511"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chary A. Alter" initials="" lastIdx="1" clrIdx="0"/>
  <p:cmAuthor id="1" name="Dennis" initials="D"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000000"/>
    <a:srgbClr val="FFFF99"/>
    <a:srgbClr val="827F4C"/>
    <a:srgbClr val="005E5C"/>
    <a:srgbClr val="DDDDD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1" autoAdjust="0"/>
    <p:restoredTop sz="76012" autoAdjust="0"/>
  </p:normalViewPr>
  <p:slideViewPr>
    <p:cSldViewPr>
      <p:cViewPr varScale="1">
        <p:scale>
          <a:sx n="85" d="100"/>
          <a:sy n="85" d="100"/>
        </p:scale>
        <p:origin x="141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00" d="100"/>
          <a:sy n="100" d="100"/>
        </p:scale>
        <p:origin x="-1524" y="-7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8T09:48:05.230"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28T09:51:31.150" idx="4">
    <p:pos x="10" y="10"/>
    <p:text>You could skip this slidde and go right ot the  next.</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0-28T09:52:48.789" idx="11">
    <p:pos x="10" y="10"/>
    <p:text>This seems like the same scenario as the last slide.  Wouldn't you just use the last slide to explain this concept?</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0-28T09:54:41.623" idx="6">
    <p:pos x="10" y="10"/>
    <p:text>This example seems redundant inlight of the  previous 2 slides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0-28T09:57:24.151" idx="8">
    <p:pos x="10" y="10"/>
    <p:text>This is probably ok to leave in, just in  case you have time to cover.  I wouldn't worry about havingg to cover it and would skiop it if time grows short - this is a sexual harassment presentation after all.</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1026"/>
          <p:cNvSpPr>
            <a:spLocks noGrp="1" noChangeArrowheads="1"/>
          </p:cNvSpPr>
          <p:nvPr>
            <p:ph type="hdr" sz="quarter"/>
          </p:nvPr>
        </p:nvSpPr>
        <p:spPr bwMode="auto">
          <a:xfrm>
            <a:off x="0" y="0"/>
            <a:ext cx="3037840" cy="464336"/>
          </a:xfrm>
          <a:prstGeom prst="rect">
            <a:avLst/>
          </a:prstGeom>
          <a:noFill/>
          <a:ln>
            <a:noFill/>
          </a:ln>
          <a:effectLst/>
          <a:extLst/>
        </p:spPr>
        <p:txBody>
          <a:bodyPr vert="horz" wrap="square" lIns="92378" tIns="46189" rIns="92378" bIns="46189" numCol="1" anchor="t" anchorCtr="0" compatLnSpc="1">
            <a:prstTxWarp prst="textNoShape">
              <a:avLst/>
            </a:prstTxWarp>
          </a:bodyPr>
          <a:lstStyle>
            <a:lvl1pPr defTabSz="923801" eaLnBrk="0" hangingPunct="0">
              <a:defRPr sz="1200">
                <a:latin typeface="Tahoma" pitchFamily="34" charset="0"/>
                <a:cs typeface="+mn-cs"/>
              </a:defRPr>
            </a:lvl1pPr>
          </a:lstStyle>
          <a:p>
            <a:pPr>
              <a:defRPr/>
            </a:pPr>
            <a:endParaRPr lang="en-US" dirty="0"/>
          </a:p>
        </p:txBody>
      </p:sp>
      <p:sp>
        <p:nvSpPr>
          <p:cNvPr id="112643" name="Rectangle 1027"/>
          <p:cNvSpPr>
            <a:spLocks noGrp="1" noChangeArrowheads="1"/>
          </p:cNvSpPr>
          <p:nvPr>
            <p:ph type="dt" sz="quarter" idx="1"/>
          </p:nvPr>
        </p:nvSpPr>
        <p:spPr bwMode="auto">
          <a:xfrm>
            <a:off x="3972560" y="0"/>
            <a:ext cx="3037840" cy="464336"/>
          </a:xfrm>
          <a:prstGeom prst="rect">
            <a:avLst/>
          </a:prstGeom>
          <a:noFill/>
          <a:ln>
            <a:noFill/>
          </a:ln>
          <a:effectLst/>
          <a:extLst/>
        </p:spPr>
        <p:txBody>
          <a:bodyPr vert="horz" wrap="square" lIns="92378" tIns="46189" rIns="92378" bIns="46189" numCol="1" anchor="t" anchorCtr="0" compatLnSpc="1">
            <a:prstTxWarp prst="textNoShape">
              <a:avLst/>
            </a:prstTxWarp>
          </a:bodyPr>
          <a:lstStyle>
            <a:lvl1pPr algn="r" defTabSz="923801" eaLnBrk="0" hangingPunct="0">
              <a:defRPr sz="1200">
                <a:latin typeface="Tahoma" pitchFamily="34" charset="0"/>
                <a:cs typeface="+mn-cs"/>
              </a:defRPr>
            </a:lvl1pPr>
          </a:lstStyle>
          <a:p>
            <a:pPr>
              <a:defRPr/>
            </a:pPr>
            <a:endParaRPr lang="en-US" dirty="0"/>
          </a:p>
        </p:txBody>
      </p:sp>
      <p:sp>
        <p:nvSpPr>
          <p:cNvPr id="112644" name="Rectangle 1028"/>
          <p:cNvSpPr>
            <a:spLocks noGrp="1" noChangeArrowheads="1"/>
          </p:cNvSpPr>
          <p:nvPr>
            <p:ph type="ftr" sz="quarter" idx="2"/>
          </p:nvPr>
        </p:nvSpPr>
        <p:spPr bwMode="auto">
          <a:xfrm>
            <a:off x="0" y="8832064"/>
            <a:ext cx="3037840" cy="464336"/>
          </a:xfrm>
          <a:prstGeom prst="rect">
            <a:avLst/>
          </a:prstGeom>
          <a:noFill/>
          <a:ln>
            <a:noFill/>
          </a:ln>
          <a:effectLst/>
          <a:extLst/>
        </p:spPr>
        <p:txBody>
          <a:bodyPr vert="horz" wrap="square" lIns="92378" tIns="46189" rIns="92378" bIns="46189" numCol="1" anchor="b" anchorCtr="0" compatLnSpc="1">
            <a:prstTxWarp prst="textNoShape">
              <a:avLst/>
            </a:prstTxWarp>
          </a:bodyPr>
          <a:lstStyle>
            <a:lvl1pPr defTabSz="923801" eaLnBrk="0" hangingPunct="0">
              <a:defRPr sz="1200">
                <a:latin typeface="Tahoma" pitchFamily="34" charset="0"/>
                <a:cs typeface="+mn-cs"/>
              </a:defRPr>
            </a:lvl1pPr>
          </a:lstStyle>
          <a:p>
            <a:pPr>
              <a:defRPr/>
            </a:pPr>
            <a:endParaRPr lang="en-US" dirty="0"/>
          </a:p>
        </p:txBody>
      </p:sp>
      <p:sp>
        <p:nvSpPr>
          <p:cNvPr id="112645" name="Rectangle 1029"/>
          <p:cNvSpPr>
            <a:spLocks noGrp="1" noChangeArrowheads="1"/>
          </p:cNvSpPr>
          <p:nvPr>
            <p:ph type="sldNum" sz="quarter" idx="3"/>
          </p:nvPr>
        </p:nvSpPr>
        <p:spPr bwMode="auto">
          <a:xfrm>
            <a:off x="3972560" y="8832064"/>
            <a:ext cx="3037840" cy="464336"/>
          </a:xfrm>
          <a:prstGeom prst="rect">
            <a:avLst/>
          </a:prstGeom>
          <a:noFill/>
          <a:ln>
            <a:noFill/>
          </a:ln>
          <a:effectLst/>
          <a:extLst/>
        </p:spPr>
        <p:txBody>
          <a:bodyPr vert="horz" wrap="square" lIns="92378" tIns="46189" rIns="92378" bIns="46189" numCol="1" anchor="b" anchorCtr="0" compatLnSpc="1">
            <a:prstTxWarp prst="textNoShape">
              <a:avLst/>
            </a:prstTxWarp>
          </a:bodyPr>
          <a:lstStyle>
            <a:lvl1pPr algn="r" defTabSz="923801" eaLnBrk="0" hangingPunct="0">
              <a:defRPr sz="1200">
                <a:latin typeface="Tahoma" pitchFamily="34" charset="0"/>
                <a:cs typeface="+mn-cs"/>
              </a:defRPr>
            </a:lvl1pPr>
          </a:lstStyle>
          <a:p>
            <a:pPr>
              <a:defRPr/>
            </a:pPr>
            <a:fld id="{2477DF93-E071-4330-B68E-CFADD18C59C0}" type="slidenum">
              <a:rPr lang="en-US"/>
              <a:pPr>
                <a:defRPr/>
              </a:pPr>
              <a:t>‹#›</a:t>
            </a:fld>
            <a:endParaRPr lang="en-US" dirty="0"/>
          </a:p>
        </p:txBody>
      </p:sp>
    </p:spTree>
    <p:extLst>
      <p:ext uri="{BB962C8B-B14F-4D97-AF65-F5344CB8AC3E}">
        <p14:creationId xmlns:p14="http://schemas.microsoft.com/office/powerpoint/2010/main" val="146967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3037840" cy="464336"/>
          </a:xfrm>
          <a:prstGeom prst="rect">
            <a:avLst/>
          </a:prstGeom>
          <a:noFill/>
          <a:ln>
            <a:noFill/>
          </a:ln>
          <a:effectLst/>
          <a:extLst/>
        </p:spPr>
        <p:txBody>
          <a:bodyPr vert="horz" wrap="square" lIns="92378" tIns="46189" rIns="92378" bIns="46189" numCol="1" anchor="t" anchorCtr="0" compatLnSpc="1">
            <a:prstTxWarp prst="textNoShape">
              <a:avLst/>
            </a:prstTxWarp>
          </a:bodyPr>
          <a:lstStyle>
            <a:lvl1pPr defTabSz="923801" eaLnBrk="0" hangingPunct="0">
              <a:defRPr sz="1200">
                <a:latin typeface="Tahoma" pitchFamily="34" charset="0"/>
                <a:cs typeface="+mn-cs"/>
              </a:defRPr>
            </a:lvl1pPr>
          </a:lstStyle>
          <a:p>
            <a:pPr>
              <a:defRPr/>
            </a:pPr>
            <a:endParaRPr lang="en-US" dirty="0"/>
          </a:p>
        </p:txBody>
      </p:sp>
      <p:sp>
        <p:nvSpPr>
          <p:cNvPr id="160771" name="Rectangle 3"/>
          <p:cNvSpPr>
            <a:spLocks noGrp="1" noChangeArrowheads="1"/>
          </p:cNvSpPr>
          <p:nvPr>
            <p:ph type="dt" idx="1"/>
          </p:nvPr>
        </p:nvSpPr>
        <p:spPr bwMode="auto">
          <a:xfrm>
            <a:off x="3972560" y="0"/>
            <a:ext cx="3037840" cy="464336"/>
          </a:xfrm>
          <a:prstGeom prst="rect">
            <a:avLst/>
          </a:prstGeom>
          <a:noFill/>
          <a:ln>
            <a:noFill/>
          </a:ln>
          <a:effectLst/>
          <a:extLst/>
        </p:spPr>
        <p:txBody>
          <a:bodyPr vert="horz" wrap="square" lIns="92378" tIns="46189" rIns="92378" bIns="46189" numCol="1" anchor="t" anchorCtr="0" compatLnSpc="1">
            <a:prstTxWarp prst="textNoShape">
              <a:avLst/>
            </a:prstTxWarp>
          </a:bodyPr>
          <a:lstStyle>
            <a:lvl1pPr algn="r" defTabSz="923801" eaLnBrk="0" hangingPunct="0">
              <a:defRPr sz="1200">
                <a:latin typeface="Tahoma" pitchFamily="34"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51375" cy="3487737"/>
          </a:xfrm>
          <a:prstGeom prst="rect">
            <a:avLst/>
          </a:prstGeom>
          <a:noFill/>
          <a:ln w="9525">
            <a:solidFill>
              <a:srgbClr val="000000"/>
            </a:solidFill>
            <a:miter lim="800000"/>
            <a:headEnd/>
            <a:tailEnd/>
          </a:ln>
        </p:spPr>
      </p:sp>
      <p:sp>
        <p:nvSpPr>
          <p:cNvPr id="160773" name="Rectangle 5"/>
          <p:cNvSpPr>
            <a:spLocks noGrp="1" noChangeArrowheads="1"/>
          </p:cNvSpPr>
          <p:nvPr>
            <p:ph type="body" sz="quarter" idx="3"/>
          </p:nvPr>
        </p:nvSpPr>
        <p:spPr bwMode="auto">
          <a:xfrm>
            <a:off x="934720" y="4416032"/>
            <a:ext cx="5140960" cy="4183863"/>
          </a:xfrm>
          <a:prstGeom prst="rect">
            <a:avLst/>
          </a:prstGeom>
          <a:noFill/>
          <a:ln>
            <a:noFill/>
          </a:ln>
          <a:effectLst/>
          <a:extLst/>
        </p:spPr>
        <p:txBody>
          <a:bodyPr vert="horz" wrap="square" lIns="92378" tIns="46189" rIns="92378" bIns="461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0774" name="Rectangle 6"/>
          <p:cNvSpPr>
            <a:spLocks noGrp="1" noChangeArrowheads="1"/>
          </p:cNvSpPr>
          <p:nvPr>
            <p:ph type="ftr" sz="quarter" idx="4"/>
          </p:nvPr>
        </p:nvSpPr>
        <p:spPr bwMode="auto">
          <a:xfrm>
            <a:off x="0" y="8832064"/>
            <a:ext cx="3037840" cy="464336"/>
          </a:xfrm>
          <a:prstGeom prst="rect">
            <a:avLst/>
          </a:prstGeom>
          <a:noFill/>
          <a:ln>
            <a:noFill/>
          </a:ln>
          <a:effectLst/>
          <a:extLst/>
        </p:spPr>
        <p:txBody>
          <a:bodyPr vert="horz" wrap="square" lIns="92378" tIns="46189" rIns="92378" bIns="46189" numCol="1" anchor="b" anchorCtr="0" compatLnSpc="1">
            <a:prstTxWarp prst="textNoShape">
              <a:avLst/>
            </a:prstTxWarp>
          </a:bodyPr>
          <a:lstStyle>
            <a:lvl1pPr defTabSz="923801" eaLnBrk="0" hangingPunct="0">
              <a:defRPr sz="1200">
                <a:latin typeface="Tahoma" pitchFamily="34" charset="0"/>
                <a:cs typeface="+mn-cs"/>
              </a:defRPr>
            </a:lvl1pPr>
          </a:lstStyle>
          <a:p>
            <a:pPr>
              <a:defRPr/>
            </a:pPr>
            <a:endParaRPr lang="en-US" dirty="0"/>
          </a:p>
        </p:txBody>
      </p:sp>
      <p:sp>
        <p:nvSpPr>
          <p:cNvPr id="160775" name="Rectangle 7"/>
          <p:cNvSpPr>
            <a:spLocks noGrp="1" noChangeArrowheads="1"/>
          </p:cNvSpPr>
          <p:nvPr>
            <p:ph type="sldNum" sz="quarter" idx="5"/>
          </p:nvPr>
        </p:nvSpPr>
        <p:spPr bwMode="auto">
          <a:xfrm>
            <a:off x="3972560" y="8832064"/>
            <a:ext cx="3037840" cy="464336"/>
          </a:xfrm>
          <a:prstGeom prst="rect">
            <a:avLst/>
          </a:prstGeom>
          <a:noFill/>
          <a:ln>
            <a:noFill/>
          </a:ln>
          <a:effectLst/>
          <a:extLst/>
        </p:spPr>
        <p:txBody>
          <a:bodyPr vert="horz" wrap="square" lIns="92378" tIns="46189" rIns="92378" bIns="46189" numCol="1" anchor="b" anchorCtr="0" compatLnSpc="1">
            <a:prstTxWarp prst="textNoShape">
              <a:avLst/>
            </a:prstTxWarp>
          </a:bodyPr>
          <a:lstStyle>
            <a:lvl1pPr algn="r" defTabSz="923801" eaLnBrk="0" hangingPunct="0">
              <a:defRPr sz="1200">
                <a:latin typeface="Tahoma" pitchFamily="34" charset="0"/>
                <a:cs typeface="+mn-cs"/>
              </a:defRPr>
            </a:lvl1pPr>
          </a:lstStyle>
          <a:p>
            <a:pPr>
              <a:defRPr/>
            </a:pPr>
            <a:fld id="{255919DC-9F5F-413E-AFF3-D440AA21CD13}" type="slidenum">
              <a:rPr lang="en-US"/>
              <a:pPr>
                <a:defRPr/>
              </a:pPr>
              <a:t>‹#›</a:t>
            </a:fld>
            <a:endParaRPr lang="en-US" dirty="0"/>
          </a:p>
        </p:txBody>
      </p:sp>
    </p:spTree>
    <p:extLst>
      <p:ext uri="{BB962C8B-B14F-4D97-AF65-F5344CB8AC3E}">
        <p14:creationId xmlns:p14="http://schemas.microsoft.com/office/powerpoint/2010/main" val="611114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a:t>
            </a:fld>
            <a:endParaRPr lang="ru-RU" altLang="en-US"/>
          </a:p>
        </p:txBody>
      </p:sp>
    </p:spTree>
    <p:extLst>
      <p:ext uri="{BB962C8B-B14F-4D97-AF65-F5344CB8AC3E}">
        <p14:creationId xmlns:p14="http://schemas.microsoft.com/office/powerpoint/2010/main" val="113039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22</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23</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25</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26</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27</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28</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30</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31</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32</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33</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24" indent="-291163">
              <a:defRPr>
                <a:solidFill>
                  <a:schemeClr val="tx1"/>
                </a:solidFill>
                <a:latin typeface="Arial" charset="0"/>
              </a:defRPr>
            </a:lvl2pPr>
            <a:lvl3pPr marL="1164653" indent="-232930">
              <a:defRPr>
                <a:solidFill>
                  <a:schemeClr val="tx1"/>
                </a:solidFill>
                <a:latin typeface="Arial" charset="0"/>
              </a:defRPr>
            </a:lvl3pPr>
            <a:lvl4pPr marL="1630514" indent="-232930">
              <a:defRPr>
                <a:solidFill>
                  <a:schemeClr val="tx1"/>
                </a:solidFill>
                <a:latin typeface="Arial" charset="0"/>
              </a:defRPr>
            </a:lvl4pPr>
            <a:lvl5pPr marL="2096375" indent="-232930">
              <a:defRPr>
                <a:solidFill>
                  <a:schemeClr val="tx1"/>
                </a:solidFill>
                <a:latin typeface="Arial" charset="0"/>
              </a:defRPr>
            </a:lvl5pPr>
            <a:lvl6pPr marL="2562236" indent="-232930" defTabSz="465861" fontAlgn="base">
              <a:spcBef>
                <a:spcPct val="0"/>
              </a:spcBef>
              <a:spcAft>
                <a:spcPct val="0"/>
              </a:spcAft>
              <a:defRPr>
                <a:solidFill>
                  <a:schemeClr val="tx1"/>
                </a:solidFill>
                <a:latin typeface="Arial" charset="0"/>
              </a:defRPr>
            </a:lvl6pPr>
            <a:lvl7pPr marL="3028096" indent="-232930" defTabSz="465861" fontAlgn="base">
              <a:spcBef>
                <a:spcPct val="0"/>
              </a:spcBef>
              <a:spcAft>
                <a:spcPct val="0"/>
              </a:spcAft>
              <a:defRPr>
                <a:solidFill>
                  <a:schemeClr val="tx1"/>
                </a:solidFill>
                <a:latin typeface="Arial" charset="0"/>
              </a:defRPr>
            </a:lvl7pPr>
            <a:lvl8pPr marL="3493957" indent="-232930" defTabSz="465861" fontAlgn="base">
              <a:spcBef>
                <a:spcPct val="0"/>
              </a:spcBef>
              <a:spcAft>
                <a:spcPct val="0"/>
              </a:spcAft>
              <a:defRPr>
                <a:solidFill>
                  <a:schemeClr val="tx1"/>
                </a:solidFill>
                <a:latin typeface="Arial" charset="0"/>
              </a:defRPr>
            </a:lvl8pPr>
            <a:lvl9pPr marL="3959819" indent="-232930" defTabSz="465861" fontAlgn="base">
              <a:spcBef>
                <a:spcPct val="0"/>
              </a:spcBef>
              <a:spcAft>
                <a:spcPct val="0"/>
              </a:spcAft>
              <a:defRPr>
                <a:solidFill>
                  <a:schemeClr val="tx1"/>
                </a:solidFill>
                <a:latin typeface="Arial" charset="0"/>
              </a:defRPr>
            </a:lvl9pPr>
          </a:lstStyle>
          <a:p>
            <a:pPr>
              <a:defRPr/>
            </a:pPr>
            <a:endParaRPr lang="en-US" altLang="en-US" dirty="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34</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35</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36</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37</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38</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39</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40</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41</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42</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45</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12</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46</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47</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48</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49</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50</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52</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53</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54</a:t>
            </a:fld>
            <a:endParaRPr lang="ru-RU" altLang="en-US"/>
          </a:p>
        </p:txBody>
      </p:sp>
    </p:spTree>
    <p:extLst>
      <p:ext uri="{BB962C8B-B14F-4D97-AF65-F5344CB8AC3E}">
        <p14:creationId xmlns:p14="http://schemas.microsoft.com/office/powerpoint/2010/main" val="2203331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55</a:t>
            </a:fld>
            <a:endParaRPr lang="ru-RU" altLang="en-US"/>
          </a:p>
        </p:txBody>
      </p:sp>
    </p:spTree>
    <p:extLst>
      <p:ext uri="{BB962C8B-B14F-4D97-AF65-F5344CB8AC3E}">
        <p14:creationId xmlns:p14="http://schemas.microsoft.com/office/powerpoint/2010/main" val="410955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13</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14</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15</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16</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17</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A0A048-D0AC-4D1F-ADF0-CA8570DECCC4}" type="slidenum">
              <a:rPr lang="ru-RU" altLang="en-US" smtClean="0"/>
              <a:pPr>
                <a:defRPr/>
              </a:pPr>
              <a:t>18</a:t>
            </a:fld>
            <a:endParaRPr lang="ru-RU" altLang="en-US"/>
          </a:p>
        </p:txBody>
      </p:sp>
    </p:spTree>
    <p:extLst>
      <p:ext uri="{BB962C8B-B14F-4D97-AF65-F5344CB8AC3E}">
        <p14:creationId xmlns:p14="http://schemas.microsoft.com/office/powerpoint/2010/main" val="1181183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lhaber Larson Templat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srcRect/>
          <a:stretch>
            <a:fillRect/>
          </a:stretch>
        </p:blipFill>
        <p:spPr bwMode="auto">
          <a:xfrm>
            <a:off x="0" y="0"/>
            <a:ext cx="9144000" cy="1252538"/>
          </a:xfrm>
          <a:prstGeom prst="rect">
            <a:avLst/>
          </a:prstGeom>
          <a:noFill/>
          <a:ln w="9525">
            <a:noFill/>
            <a:miter lim="800000"/>
            <a:headEnd/>
            <a:tailEnd/>
          </a:ln>
        </p:spPr>
      </p:pic>
      <p:sp>
        <p:nvSpPr>
          <p:cNvPr id="10" name="Content Placeholder 5"/>
          <p:cNvSpPr>
            <a:spLocks noGrp="1"/>
          </p:cNvSpPr>
          <p:nvPr>
            <p:ph sz="quarter" idx="4"/>
          </p:nvPr>
        </p:nvSpPr>
        <p:spPr>
          <a:xfrm>
            <a:off x="457201" y="2173458"/>
            <a:ext cx="8053752" cy="4114800"/>
          </a:xfrm>
        </p:spPr>
        <p:txBody>
          <a:bodyPr>
            <a:normAutofit/>
          </a:bodyPr>
          <a:lstStyle>
            <a:lvl1pPr>
              <a:spcBef>
                <a:spcPts val="1200"/>
              </a:spcBef>
              <a:defRPr sz="2400" baseline="0">
                <a:solidFill>
                  <a:srgbClr val="000000"/>
                </a:solidFill>
                <a:latin typeface="+mn-lt"/>
              </a:defRPr>
            </a:lvl1pPr>
            <a:lvl2pPr marL="742950" indent="-285750">
              <a:spcBef>
                <a:spcPts val="1200"/>
              </a:spcBef>
              <a:buFont typeface="Arial" panose="020B0604020202020204" pitchFamily="34" charset="0"/>
              <a:buChar char="•"/>
              <a:defRPr sz="2400" baseline="0">
                <a:solidFill>
                  <a:srgbClr val="000000"/>
                </a:solidFill>
                <a:latin typeface="+mn-lt"/>
              </a:defRPr>
            </a:lvl2pPr>
            <a:lvl3pPr marL="1143000" indent="-228600">
              <a:spcBef>
                <a:spcPts val="1200"/>
              </a:spcBef>
              <a:buFont typeface="Courier New" panose="02070309020205020404" pitchFamily="49" charset="0"/>
              <a:buChar char="o"/>
              <a:defRPr sz="2400" baseline="0">
                <a:solidFill>
                  <a:srgbClr val="000000"/>
                </a:solidFill>
                <a:latin typeface="+mn-lt"/>
              </a:defRPr>
            </a:lvl3pPr>
            <a:lvl4pPr marL="1714500" indent="-342900">
              <a:spcBef>
                <a:spcPts val="1200"/>
              </a:spcBef>
              <a:buFont typeface="Arial" panose="020B0604020202020204" pitchFamily="34" charset="0"/>
              <a:buChar char="•"/>
              <a:defRPr sz="2400" baseline="0">
                <a:solidFill>
                  <a:srgbClr val="000000"/>
                </a:solidFill>
                <a:latin typeface="+mn-lt"/>
              </a:defRPr>
            </a:lvl4pPr>
            <a:lvl5pPr marL="2057400" indent="-228600">
              <a:spcBef>
                <a:spcPts val="1200"/>
              </a:spcBef>
              <a:buFont typeface="Courier New" panose="02070309020205020404" pitchFamily="49" charset="0"/>
              <a:buChar char="o"/>
              <a:defRPr sz="2400" baseline="0">
                <a:solidFill>
                  <a:srgbClr val="000000"/>
                </a:solidFill>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ctrTitle"/>
          </p:nvPr>
        </p:nvSpPr>
        <p:spPr>
          <a:xfrm>
            <a:off x="457200" y="1390806"/>
            <a:ext cx="8053753" cy="638969"/>
          </a:xfrm>
        </p:spPr>
        <p:txBody>
          <a:bodyPr>
            <a:noAutofit/>
          </a:bodyPr>
          <a:lstStyle>
            <a:lvl1pPr algn="ctr">
              <a:defRPr sz="3600" baseline="0">
                <a:latin typeface="+mn-lt"/>
              </a:defRPr>
            </a:lvl1pPr>
          </a:lstStyle>
          <a:p>
            <a:r>
              <a:rPr lang="en-US" dirty="0"/>
              <a:t>Click to edit Master title style</a:t>
            </a:r>
          </a:p>
        </p:txBody>
      </p:sp>
      <p:sp>
        <p:nvSpPr>
          <p:cNvPr id="5" name="Date Placeholder 2"/>
          <p:cNvSpPr>
            <a:spLocks noGrp="1"/>
          </p:cNvSpPr>
          <p:nvPr>
            <p:ph type="dt" sz="half" idx="10"/>
          </p:nvPr>
        </p:nvSpPr>
        <p:spPr/>
        <p:txBody>
          <a:bodyPr/>
          <a:lstStyle>
            <a:lvl1pPr>
              <a:defRPr/>
            </a:lvl1pPr>
          </a:lstStyle>
          <a:p>
            <a:pPr>
              <a:defRPr/>
            </a:pPr>
            <a:fld id="{FB56521B-9DB9-4859-9F32-887C0611D027}" type="datetimeFigureOut">
              <a:rPr lang="en-US"/>
              <a:pPr>
                <a:defRPr/>
              </a:pPr>
              <a:t>10/29/2018</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067886E9-2CBC-4082-B5D7-7721C6931B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8604A1-E22A-472B-9117-A1A9470BCEA5}" type="datetimeFigureOut">
              <a:rPr lang="en-US"/>
              <a:pPr>
                <a:defRPr/>
              </a:pPr>
              <a:t>10/29/2018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4BB9CEA-7E1A-48A0-AAF8-1B57206A73D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EAC3BB-C986-4F98-BC65-C1B752E9B3F1}" type="datetimeFigureOut">
              <a:rPr lang="en-US"/>
              <a:pPr>
                <a:defRPr/>
              </a:pPr>
              <a:t>10/29/2018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92EA769-CCC9-4DDC-BE5C-B3CB178675D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4CEB45-3F26-4FA5-93EB-4CF037F45C9D}" type="datetimeFigureOut">
              <a:rPr lang="en-US"/>
              <a:pPr>
                <a:defRPr/>
              </a:pPr>
              <a:t>10/29/2018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B64192-2A76-4B89-A21F-4916CF2307E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BF6908-C7B8-4E00-8B6E-63349CA9604F}" type="datetimeFigureOut">
              <a:rPr lang="en-US"/>
              <a:pPr>
                <a:defRPr/>
              </a:pPr>
              <a:t>10/29/2018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27901-8556-4B7D-AE2B-656FC54C283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B274C4-FB03-4A77-A818-FEC42B30E5E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5729288"/>
            <a:ext cx="928211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elhaber powerpoint bckgrds-14.png"/>
          <p:cNvPicPr>
            <a:picLocks noChangeAspect="1"/>
          </p:cNvPicPr>
          <p:nvPr userDrawn="1"/>
        </p:nvPicPr>
        <p:blipFill>
          <a:blip r:embed="rId2">
            <a:extLst>
              <a:ext uri="{28A0092B-C50C-407E-A947-70E740481C1C}">
                <a14:useLocalDpi xmlns:a14="http://schemas.microsoft.com/office/drawing/2010/main" val="0"/>
              </a:ext>
            </a:extLst>
          </a:blip>
          <a:srcRect l="32001"/>
          <a:stretch>
            <a:fillRect/>
          </a:stretch>
        </p:blipFill>
        <p:spPr bwMode="auto">
          <a:xfrm>
            <a:off x="0" y="0"/>
            <a:ext cx="92821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9" descr="FL_Stainless Squar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58963" y="555625"/>
            <a:ext cx="535305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52B0622F-5751-4850-A1B4-1E3899C0A9C8}" type="datetime1">
              <a:rPr lang="en-US"/>
              <a:pPr>
                <a:defRPr/>
              </a:pPr>
              <a:t>10/29/2018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B54BF6CF-FF9C-44CB-8B10-6FBD72C274A4}" type="slidenum">
              <a:rPr lang="en-US"/>
              <a:pPr>
                <a:defRPr/>
              </a:pPr>
              <a:t>‹#›</a:t>
            </a:fld>
            <a:endParaRPr lang="en-US" dirty="0"/>
          </a:p>
        </p:txBody>
      </p:sp>
    </p:spTree>
    <p:extLst>
      <p:ext uri="{BB962C8B-B14F-4D97-AF65-F5344CB8AC3E}">
        <p14:creationId xmlns:p14="http://schemas.microsoft.com/office/powerpoint/2010/main" val="6281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elhaber Larson Templat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srcRect t="14485" b="19432"/>
          <a:stretch>
            <a:fillRect/>
          </a:stretch>
        </p:blipFill>
        <p:spPr bwMode="auto">
          <a:xfrm>
            <a:off x="0" y="0"/>
            <a:ext cx="9144000" cy="827088"/>
          </a:xfrm>
          <a:prstGeom prst="rect">
            <a:avLst/>
          </a:prstGeom>
          <a:noFill/>
          <a:ln w="9525">
            <a:noFill/>
            <a:miter lim="800000"/>
            <a:headEnd/>
            <a:tailEnd/>
          </a:ln>
        </p:spPr>
      </p:pic>
      <p:pic>
        <p:nvPicPr>
          <p:cNvPr id="5" name="Picture 7" descr="Felhaber powerpoint bckgrds-14.png"/>
          <p:cNvPicPr>
            <a:picLocks noChangeAspect="1"/>
          </p:cNvPicPr>
          <p:nvPr userDrawn="1"/>
        </p:nvPicPr>
        <p:blipFill>
          <a:blip r:embed="rId2"/>
          <a:srcRect t="87810" b="-1405"/>
          <a:stretch>
            <a:fillRect/>
          </a:stretch>
        </p:blipFill>
        <p:spPr bwMode="auto">
          <a:xfrm>
            <a:off x="0" y="804863"/>
            <a:ext cx="9144000" cy="169862"/>
          </a:xfrm>
          <a:prstGeom prst="rect">
            <a:avLst/>
          </a:prstGeom>
          <a:noFill/>
          <a:ln w="9525">
            <a:noFill/>
            <a:miter lim="800000"/>
            <a:headEnd/>
            <a:tailEnd/>
          </a:ln>
        </p:spPr>
      </p:pic>
      <p:sp>
        <p:nvSpPr>
          <p:cNvPr id="10" name="Content Placeholder 5"/>
          <p:cNvSpPr>
            <a:spLocks noGrp="1"/>
          </p:cNvSpPr>
          <p:nvPr>
            <p:ph sz="quarter" idx="4"/>
          </p:nvPr>
        </p:nvSpPr>
        <p:spPr>
          <a:xfrm>
            <a:off x="457201" y="1899138"/>
            <a:ext cx="8159260" cy="4396154"/>
          </a:xfrm>
        </p:spPr>
        <p:txBody>
          <a:bodyPr>
            <a:normAutofit/>
          </a:bodyPr>
          <a:lstStyle>
            <a:lvl1pPr>
              <a:spcBef>
                <a:spcPts val="1200"/>
              </a:spcBef>
              <a:defRPr sz="2400" baseline="0">
                <a:solidFill>
                  <a:srgbClr val="000000"/>
                </a:solidFill>
                <a:latin typeface="+mn-lt"/>
              </a:defRPr>
            </a:lvl1pPr>
            <a:lvl2pPr marL="742950" indent="-285750">
              <a:spcBef>
                <a:spcPts val="1200"/>
              </a:spcBef>
              <a:buFont typeface="Arial" panose="020B0604020202020204" pitchFamily="34" charset="0"/>
              <a:buChar char="•"/>
              <a:defRPr sz="2400" baseline="0">
                <a:solidFill>
                  <a:srgbClr val="000000"/>
                </a:solidFill>
                <a:latin typeface="+mn-lt"/>
              </a:defRPr>
            </a:lvl2pPr>
            <a:lvl3pPr marL="1143000" indent="-228600">
              <a:spcBef>
                <a:spcPts val="1200"/>
              </a:spcBef>
              <a:buFont typeface="Courier New" panose="02070309020205020404" pitchFamily="49" charset="0"/>
              <a:buChar char="o"/>
              <a:defRPr sz="2400" baseline="0">
                <a:solidFill>
                  <a:srgbClr val="000000"/>
                </a:solidFill>
                <a:latin typeface="+mn-lt"/>
              </a:defRPr>
            </a:lvl3pPr>
            <a:lvl4pPr marL="1600200" indent="-228600">
              <a:spcBef>
                <a:spcPts val="1200"/>
              </a:spcBef>
              <a:buFont typeface="Arial" panose="020B0604020202020204" pitchFamily="34" charset="0"/>
              <a:buChar char="•"/>
              <a:defRPr sz="2400" baseline="0">
                <a:solidFill>
                  <a:srgbClr val="000000"/>
                </a:solidFill>
                <a:latin typeface="+mn-lt"/>
              </a:defRPr>
            </a:lvl4pPr>
            <a:lvl5pPr marL="2057400" indent="-228600">
              <a:spcBef>
                <a:spcPts val="1200"/>
              </a:spcBef>
              <a:buFont typeface="Courier New" panose="02070309020205020404" pitchFamily="49" charset="0"/>
              <a:buChar char="o"/>
              <a:defRPr sz="2400" baseline="0">
                <a:solidFill>
                  <a:srgbClr val="000000"/>
                </a:solidFill>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ctrTitle"/>
          </p:nvPr>
        </p:nvSpPr>
        <p:spPr>
          <a:xfrm>
            <a:off x="457200" y="1091314"/>
            <a:ext cx="8159261" cy="638969"/>
          </a:xfrm>
        </p:spPr>
        <p:txBody>
          <a:bodyPr>
            <a:noAutofit/>
          </a:bodyPr>
          <a:lstStyle>
            <a:lvl1pPr algn="ctr">
              <a:defRPr sz="3600" baseline="0">
                <a:latin typeface="+mn-lt"/>
              </a:defRPr>
            </a:lvl1pPr>
          </a:lstStyle>
          <a:p>
            <a:r>
              <a:rPr lang="en-US" dirty="0"/>
              <a:t>Click to edit Master title style</a:t>
            </a:r>
          </a:p>
        </p:txBody>
      </p:sp>
      <p:sp>
        <p:nvSpPr>
          <p:cNvPr id="6" name="Date Placeholder 2"/>
          <p:cNvSpPr>
            <a:spLocks noGrp="1"/>
          </p:cNvSpPr>
          <p:nvPr>
            <p:ph type="dt" sz="half" idx="10"/>
          </p:nvPr>
        </p:nvSpPr>
        <p:spPr/>
        <p:txBody>
          <a:bodyPr/>
          <a:lstStyle>
            <a:lvl1pPr>
              <a:defRPr/>
            </a:lvl1pPr>
          </a:lstStyle>
          <a:p>
            <a:pPr>
              <a:defRPr/>
            </a:pPr>
            <a:fld id="{C3DC422A-CA2A-4EBA-9933-5EA75CE8D75A}" type="datetimeFigureOut">
              <a:rPr lang="en-US"/>
              <a:pPr>
                <a:defRPr/>
              </a:pPr>
              <a:t>10/29/2018</a:t>
            </a:fld>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0587176-E79A-4301-B0E4-17D2D007326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Felhaber powerpoint bckgrds-14.png"/>
          <p:cNvPicPr>
            <a:picLocks noChangeAspect="1"/>
          </p:cNvPicPr>
          <p:nvPr userDrawn="1"/>
        </p:nvPicPr>
        <p:blipFill>
          <a:blip r:embed="rId2"/>
          <a:srcRect l="32001"/>
          <a:stretch>
            <a:fillRect/>
          </a:stretch>
        </p:blipFill>
        <p:spPr bwMode="auto">
          <a:xfrm>
            <a:off x="0" y="5729288"/>
            <a:ext cx="9282113" cy="1254125"/>
          </a:xfrm>
          <a:prstGeom prst="rect">
            <a:avLst/>
          </a:prstGeom>
          <a:noFill/>
          <a:ln w="9525">
            <a:noFill/>
            <a:miter lim="800000"/>
            <a:headEnd/>
            <a:tailEnd/>
          </a:ln>
        </p:spPr>
      </p:pic>
      <p:pic>
        <p:nvPicPr>
          <p:cNvPr id="5" name="Picture 7" descr="Felhaber powerpoint bckgrds-14.png"/>
          <p:cNvPicPr>
            <a:picLocks noChangeAspect="1"/>
          </p:cNvPicPr>
          <p:nvPr userDrawn="1"/>
        </p:nvPicPr>
        <p:blipFill>
          <a:blip r:embed="rId2"/>
          <a:srcRect l="32001"/>
          <a:stretch>
            <a:fillRect/>
          </a:stretch>
        </p:blipFill>
        <p:spPr bwMode="auto">
          <a:xfrm>
            <a:off x="0" y="0"/>
            <a:ext cx="9282113" cy="1252538"/>
          </a:xfrm>
          <a:prstGeom prst="rect">
            <a:avLst/>
          </a:prstGeom>
          <a:noFill/>
          <a:ln w="9525">
            <a:noFill/>
            <a:miter lim="800000"/>
            <a:headEnd/>
            <a:tailEnd/>
          </a:ln>
        </p:spPr>
      </p:pic>
      <p:sp>
        <p:nvSpPr>
          <p:cNvPr id="6" name="Rectangle 5"/>
          <p:cNvSpPr/>
          <p:nvPr userDrawn="1"/>
        </p:nvSpPr>
        <p:spPr>
          <a:xfrm>
            <a:off x="-119063" y="1165225"/>
            <a:ext cx="9401176" cy="4891088"/>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pic>
        <p:nvPicPr>
          <p:cNvPr id="7" name="Picture 9" descr="FL_Stainless Square-01.png"/>
          <p:cNvPicPr>
            <a:picLocks noChangeAspect="1"/>
          </p:cNvPicPr>
          <p:nvPr userDrawn="1"/>
        </p:nvPicPr>
        <p:blipFill>
          <a:blip r:embed="rId3"/>
          <a:srcRect/>
          <a:stretch>
            <a:fillRect/>
          </a:stretch>
        </p:blipFill>
        <p:spPr bwMode="auto">
          <a:xfrm>
            <a:off x="1858963" y="555625"/>
            <a:ext cx="5353050" cy="4014788"/>
          </a:xfrm>
          <a:prstGeom prst="rect">
            <a:avLst/>
          </a:prstGeom>
          <a:noFill/>
          <a:ln w="9525">
            <a:noFill/>
            <a:miter lim="800000"/>
            <a:headEnd/>
            <a:tailEnd/>
          </a:ln>
        </p:spPr>
      </p:pic>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3"/>
          <p:cNvSpPr>
            <a:spLocks noGrp="1"/>
          </p:cNvSpPr>
          <p:nvPr>
            <p:ph type="dt" sz="half" idx="10"/>
          </p:nvPr>
        </p:nvSpPr>
        <p:spPr/>
        <p:txBody>
          <a:bodyPr/>
          <a:lstStyle>
            <a:lvl1pPr>
              <a:defRPr/>
            </a:lvl1pPr>
          </a:lstStyle>
          <a:p>
            <a:pPr>
              <a:defRPr/>
            </a:pPr>
            <a:fld id="{439471FD-614E-40E9-A2F2-F9234C899BB1}" type="datetimeFigureOut">
              <a:rPr lang="en-US"/>
              <a:pPr>
                <a:defRPr/>
              </a:pPr>
              <a:t>10/29/2018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77EB0642-EE5A-4A9E-A715-CA44BCE3D5C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BADB711-337A-4781-95AD-395C9F982A14}" type="datetimeFigureOut">
              <a:rPr lang="en-US"/>
              <a:pPr>
                <a:defRPr/>
              </a:pPr>
              <a:t>10/29/2018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AA696AC-C8CE-4DDB-8EB6-76CC5B8B57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5499FB-69D7-4B80-9F4A-E4BAA69913C0}" type="datetimeFigureOut">
              <a:rPr lang="en-US"/>
              <a:pPr>
                <a:defRPr/>
              </a:pPr>
              <a:t>10/29/2018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7D71F5-A661-4D1B-B1B6-3FC567EE47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62DD998-F0B0-465A-B509-19FAA97C50CB}" type="datetimeFigureOut">
              <a:rPr lang="en-US"/>
              <a:pPr>
                <a:defRPr/>
              </a:pPr>
              <a:t>10/29/2018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1FB191-0188-4C77-A599-DB002EB051F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6BE4FB2-84DE-46BF-B045-A288D5319DB2}" type="datetimeFigureOut">
              <a:rPr lang="en-US"/>
              <a:pPr>
                <a:defRPr/>
              </a:pPr>
              <a:t>10/29/2018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48E7DA-4757-4F27-B19C-6D96C7BAFFA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AD2836-05AB-4636-B5AF-C7A1596E382D}" type="datetimeFigureOut">
              <a:rPr lang="en-US"/>
              <a:pPr>
                <a:defRPr/>
              </a:pPr>
              <a:t>10/29/2018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13403AF-3A30-484A-BDFD-7800D0A44A7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E3414E7-874A-4003-B4DC-2F1CCF9E4579}" type="datetimeFigureOut">
              <a:rPr lang="en-US"/>
              <a:pPr>
                <a:defRPr/>
              </a:pPr>
              <a:t>10/29/2018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BF599AC-A4C9-4C9F-B696-F5E8690620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3863" y="1936750"/>
            <a:ext cx="5938837" cy="422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Headline here</a:t>
            </a:r>
          </a:p>
        </p:txBody>
      </p:sp>
      <p:sp>
        <p:nvSpPr>
          <p:cNvPr id="1027" name="Text Placeholder 2"/>
          <p:cNvSpPr>
            <a:spLocks noGrp="1"/>
          </p:cNvSpPr>
          <p:nvPr>
            <p:ph type="body" idx="1"/>
          </p:nvPr>
        </p:nvSpPr>
        <p:spPr bwMode="auto">
          <a:xfrm>
            <a:off x="1693863" y="2359025"/>
            <a:ext cx="5938837" cy="389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ltLang="en-US"/>
              <a:t>Lorem ipsum dolor sit amet, consectetur adipiscing elit. Vivamus sollicitudin nec metus nec egestas. Sed eget mi id ipsum egestas eleifend eget id est. Maecenas nec arcu ornare, eleifend risus id, sagittis.</a:t>
            </a:r>
          </a:p>
          <a:p>
            <a:pPr lvl="0"/>
            <a:endParaRPr lang="da-DK" altLang="en-US"/>
          </a:p>
          <a:p>
            <a:pPr lvl="0"/>
            <a:r>
              <a:rPr lang="da-DK" altLang="en-US"/>
              <a:t>•  Nullam vel orci eget ante efficitur </a:t>
            </a:r>
          </a:p>
          <a:p>
            <a:pPr lvl="0"/>
            <a:r>
              <a:rPr lang="da-DK" altLang="en-US"/>
              <a:t>•  Taccumsan non aliquet nisi. </a:t>
            </a:r>
          </a:p>
          <a:p>
            <a:pPr lvl="0"/>
            <a:r>
              <a:rPr lang="da-DK" altLang="en-US"/>
              <a:t>•  Nullam consectetur diam in convallis.</a:t>
            </a:r>
          </a:p>
          <a:p>
            <a:pPr lvl="0"/>
            <a:r>
              <a:rPr lang="da-DK" altLang="en-US"/>
              <a:t>•  Molestie tiam eget semper sem et feugiat. </a:t>
            </a:r>
            <a:endParaRPr lang="en-US" altLang="en-US"/>
          </a:p>
          <a:p>
            <a:pPr lvl="0"/>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6BD21FB-FAC6-467C-BBF4-AB2FE296BFCD}" type="datetimeFigureOut">
              <a:rPr lang="en-US"/>
              <a:pPr>
                <a:defRPr/>
              </a:pPr>
              <a:t>10/29/2018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885D068A-5412-4216-B4DC-0B613E79E1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9" r:id="rId14"/>
    <p:sldLayoutId id="2147484220" r:id="rId15"/>
  </p:sldLayoutIdLst>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charset="0"/>
        </a:defRPr>
      </a:lvl2pPr>
      <a:lvl3pPr algn="l" defTabSz="457200" rtl="0" eaLnBrk="0" fontAlgn="base" hangingPunct="0">
        <a:spcBef>
          <a:spcPct val="0"/>
        </a:spcBef>
        <a:spcAft>
          <a:spcPct val="0"/>
        </a:spcAft>
        <a:defRPr sz="4400">
          <a:solidFill>
            <a:schemeClr val="tx1"/>
          </a:solidFill>
          <a:latin typeface="Arial" charset="0"/>
        </a:defRPr>
      </a:lvl3pPr>
      <a:lvl4pPr algn="l" defTabSz="457200" rtl="0" eaLnBrk="0" fontAlgn="base" hangingPunct="0">
        <a:spcBef>
          <a:spcPct val="0"/>
        </a:spcBef>
        <a:spcAft>
          <a:spcPct val="0"/>
        </a:spcAft>
        <a:defRPr sz="4400">
          <a:solidFill>
            <a:schemeClr val="tx1"/>
          </a:solidFill>
          <a:latin typeface="Arial" charset="0"/>
        </a:defRPr>
      </a:lvl4pPr>
      <a:lvl5pPr algn="l" defTabSz="457200" rtl="0" eaLnBrk="0" fontAlgn="base" hangingPunct="0">
        <a:spcBef>
          <a:spcPct val="0"/>
        </a:spcBef>
        <a:spcAft>
          <a:spcPct val="0"/>
        </a:spcAft>
        <a:defRPr sz="4400">
          <a:solidFill>
            <a:schemeClr val="tx1"/>
          </a:solidFill>
          <a:latin typeface="Arial" charset="0"/>
        </a:defRPr>
      </a:lvl5pPr>
      <a:lvl6pPr marL="457200" algn="l" defTabSz="457200" rtl="0" fontAlgn="base">
        <a:spcBef>
          <a:spcPct val="0"/>
        </a:spcBef>
        <a:spcAft>
          <a:spcPct val="0"/>
        </a:spcAft>
        <a:defRPr sz="4400">
          <a:solidFill>
            <a:schemeClr val="tx1"/>
          </a:solidFill>
          <a:latin typeface="Arial" charset="0"/>
        </a:defRPr>
      </a:lvl6pPr>
      <a:lvl7pPr marL="914400" algn="l" defTabSz="457200" rtl="0" fontAlgn="base">
        <a:spcBef>
          <a:spcPct val="0"/>
        </a:spcBef>
        <a:spcAft>
          <a:spcPct val="0"/>
        </a:spcAft>
        <a:defRPr sz="4400">
          <a:solidFill>
            <a:schemeClr val="tx1"/>
          </a:solidFill>
          <a:latin typeface="Arial" charset="0"/>
        </a:defRPr>
      </a:lvl7pPr>
      <a:lvl8pPr marL="1371600" algn="l" defTabSz="457200" rtl="0" fontAlgn="base">
        <a:spcBef>
          <a:spcPct val="0"/>
        </a:spcBef>
        <a:spcAft>
          <a:spcPct val="0"/>
        </a:spcAft>
        <a:defRPr sz="4400">
          <a:solidFill>
            <a:schemeClr val="tx1"/>
          </a:solidFill>
          <a:latin typeface="Arial" charset="0"/>
        </a:defRPr>
      </a:lvl8pPr>
      <a:lvl9pPr marL="1828800" algn="l" defTabSz="457200" rtl="0" fontAlgn="base">
        <a:spcBef>
          <a:spcPct val="0"/>
        </a:spcBef>
        <a:spcAft>
          <a:spcPct val="0"/>
        </a:spcAft>
        <a:defRPr sz="4400">
          <a:solidFill>
            <a:schemeClr val="tx1"/>
          </a:solidFill>
          <a:latin typeface="Arial" charset="0"/>
        </a:defRPr>
      </a:lvl9pPr>
    </p:titleStyle>
    <p:bodyStyle>
      <a:lvl1pPr algn="l" defTabSz="457200" rtl="0" eaLnBrk="0" fontAlgn="base" hangingPunct="0">
        <a:spcBef>
          <a:spcPct val="20000"/>
        </a:spcBef>
        <a:spcAft>
          <a:spcPct val="0"/>
        </a:spcAft>
        <a:buFont typeface="Arial" charset="0"/>
        <a:defRPr sz="3200" kern="1200">
          <a:solidFill>
            <a:srgbClr val="8A8A8A"/>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14800" y="3810000"/>
            <a:ext cx="3985592" cy="523220"/>
          </a:xfrm>
        </p:spPr>
        <p:txBody>
          <a:bodyPr wrap="square">
            <a:spAutoFit/>
          </a:bodyPr>
          <a:lstStyle/>
          <a:p>
            <a:pPr eaLnBrk="1" hangingPunct="1">
              <a:spcBef>
                <a:spcPct val="0"/>
              </a:spcBef>
              <a:defRPr/>
            </a:pPr>
            <a:r>
              <a:rPr lang="en-US" altLang="en-US" sz="2800" b="1" dirty="0">
                <a:solidFill>
                  <a:srgbClr val="9C4636"/>
                </a:solidFill>
              </a:rPr>
              <a:t>Penelope J. Phillips</a:t>
            </a:r>
          </a:p>
        </p:txBody>
      </p:sp>
      <p:sp>
        <p:nvSpPr>
          <p:cNvPr id="5123" name="Subtitle 4"/>
          <p:cNvSpPr txBox="1">
            <a:spLocks/>
          </p:cNvSpPr>
          <p:nvPr/>
        </p:nvSpPr>
        <p:spPr bwMode="auto">
          <a:xfrm>
            <a:off x="4644008" y="4725144"/>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8A8A8A"/>
                </a:solidFill>
                <a:latin typeface="CG Omega"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pPr>
            <a:r>
              <a:rPr lang="en-US" altLang="en-US" sz="2000" dirty="0">
                <a:solidFill>
                  <a:srgbClr val="9C4636"/>
                </a:solidFill>
                <a:latin typeface="Arial" charset="0"/>
              </a:rPr>
              <a:t>(612) 373-8428</a:t>
            </a:r>
          </a:p>
          <a:p>
            <a:pPr algn="ctr" eaLnBrk="1" hangingPunct="1">
              <a:spcBef>
                <a:spcPct val="0"/>
              </a:spcBef>
            </a:pPr>
            <a:r>
              <a:rPr lang="en-US" altLang="en-US" sz="2000" dirty="0">
                <a:solidFill>
                  <a:srgbClr val="9C4636"/>
                </a:solidFill>
                <a:latin typeface="Arial" charset="0"/>
              </a:rPr>
              <a:t>pphillips@felhaber.com</a:t>
            </a:r>
          </a:p>
        </p:txBody>
      </p:sp>
      <p:pic>
        <p:nvPicPr>
          <p:cNvPr id="1026" name="Picture 2" descr="C:\Users\oescobar\Desktop\Penny\Penelope J. Phill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809131"/>
            <a:ext cx="295232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406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237892"/>
          </a:xfrm>
        </p:spPr>
        <p:txBody>
          <a:bodyPr>
            <a:normAutofit/>
          </a:bodyPr>
          <a:lstStyle/>
          <a:p>
            <a:pPr marL="342900" indent="-342900">
              <a:buClr>
                <a:schemeClr val="tx1"/>
              </a:buClr>
              <a:buFont typeface="Wingdings" panose="05000000000000000000" pitchFamily="2" charset="2"/>
              <a:buChar char="Ø"/>
            </a:pPr>
            <a:r>
              <a:rPr lang="en-US" b="1" dirty="0"/>
              <a:t>Reviewing </a:t>
            </a:r>
            <a:r>
              <a:rPr lang="en-US" dirty="0"/>
              <a:t>consensual relationship policies</a:t>
            </a:r>
          </a:p>
          <a:p>
            <a:pPr marL="1085850" lvl="1" indent="-342900">
              <a:buClr>
                <a:schemeClr val="tx1"/>
              </a:buClr>
              <a:buFont typeface="Wingdings" panose="05000000000000000000" pitchFamily="2" charset="2"/>
              <a:buChar char="Ø"/>
            </a:pPr>
            <a:r>
              <a:rPr lang="en-US" dirty="0"/>
              <a:t>Upholding appropriate boundaries?</a:t>
            </a:r>
          </a:p>
          <a:p>
            <a:pPr marL="1085850" lvl="1" indent="-342900">
              <a:buClr>
                <a:schemeClr val="tx1"/>
              </a:buClr>
              <a:buFont typeface="Wingdings" panose="05000000000000000000" pitchFamily="2" charset="2"/>
              <a:buChar char="Ø"/>
            </a:pPr>
            <a:r>
              <a:rPr lang="en-US" dirty="0"/>
              <a:t>Prohibiting or just discouraging manager/subordinate relationships?</a:t>
            </a:r>
          </a:p>
          <a:p>
            <a:pPr marL="1085850" lvl="1" indent="-342900">
              <a:buClr>
                <a:schemeClr val="tx1"/>
              </a:buClr>
              <a:buFont typeface="Wingdings" panose="05000000000000000000" pitchFamily="2" charset="2"/>
              <a:buChar char="Ø"/>
            </a:pPr>
            <a:r>
              <a:rPr lang="en-US" dirty="0"/>
              <a:t>Right to modify reporting structures included?</a:t>
            </a:r>
          </a:p>
          <a:p>
            <a:pPr marL="1085850" lvl="1" indent="-342900">
              <a:buClr>
                <a:schemeClr val="tx1"/>
              </a:buClr>
              <a:buFont typeface="Wingdings" panose="05000000000000000000" pitchFamily="2" charset="2"/>
              <a:buChar char="Ø"/>
            </a:pPr>
            <a:r>
              <a:rPr lang="en-US" dirty="0"/>
              <a:t>Prohibiting physical contact at work?</a:t>
            </a:r>
          </a:p>
          <a:p>
            <a:pPr marL="1085850" lvl="1" indent="-342900">
              <a:buClr>
                <a:schemeClr val="tx1"/>
              </a:buClr>
              <a:buFont typeface="Wingdings" panose="05000000000000000000" pitchFamily="2" charset="2"/>
              <a:buChar char="Ø"/>
            </a:pPr>
            <a:r>
              <a:rPr lang="en-US" dirty="0"/>
              <a:t>Does it manage the risk of unlawful discrimination claims?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889886"/>
          </a:xfrm>
        </p:spPr>
        <p:txBody>
          <a:bodyPr/>
          <a:lstStyle/>
          <a:p>
            <a:r>
              <a:rPr lang="en-US" b="1" cap="small" dirty="0"/>
              <a:t>What Are Employers Doing In Response to #</a:t>
            </a:r>
            <a:r>
              <a:rPr lang="en-US" b="1" cap="small" dirty="0" err="1"/>
              <a:t>MeToo</a:t>
            </a:r>
            <a:r>
              <a:rPr lang="en-US" b="1" cap="small" dirty="0"/>
              <a:t>?</a:t>
            </a:r>
          </a:p>
        </p:txBody>
      </p:sp>
    </p:spTree>
    <p:extLst>
      <p:ext uri="{BB962C8B-B14F-4D97-AF65-F5344CB8AC3E}">
        <p14:creationId xmlns:p14="http://schemas.microsoft.com/office/powerpoint/2010/main" val="115518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14800"/>
          </a:xfrm>
        </p:spPr>
        <p:txBody>
          <a:bodyPr>
            <a:normAutofit/>
          </a:bodyPr>
          <a:lstStyle/>
          <a:p>
            <a:pPr marL="342900" indent="-342900">
              <a:buClr>
                <a:schemeClr val="tx1"/>
              </a:buClr>
              <a:buFont typeface="Wingdings" panose="05000000000000000000" pitchFamily="2" charset="2"/>
              <a:buChar char="Ø"/>
            </a:pPr>
            <a:r>
              <a:rPr lang="en-US" b="1" dirty="0"/>
              <a:t>Opting </a:t>
            </a:r>
            <a:r>
              <a:rPr lang="en-US" dirty="0"/>
              <a:t>for culture shifts</a:t>
            </a:r>
          </a:p>
          <a:p>
            <a:pPr marL="1085850" lvl="1" indent="-342900">
              <a:buClr>
                <a:schemeClr val="tx1"/>
              </a:buClr>
              <a:buFont typeface="Wingdings" panose="05000000000000000000" pitchFamily="2" charset="2"/>
              <a:buChar char="Ø"/>
            </a:pPr>
            <a:r>
              <a:rPr lang="en-US" dirty="0"/>
              <a:t>Less alcohol and more food options at company events</a:t>
            </a:r>
          </a:p>
          <a:p>
            <a:pPr marL="1085850" lvl="1" indent="-342900">
              <a:buClr>
                <a:schemeClr val="tx1"/>
              </a:buClr>
              <a:buFont typeface="Wingdings" panose="05000000000000000000" pitchFamily="2" charset="2"/>
              <a:buChar char="Ø"/>
            </a:pPr>
            <a:r>
              <a:rPr lang="en-US" dirty="0"/>
              <a:t>Actively engaging internal or external individuals to monitor suspicious and/or inappropriate behavior at company events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966086"/>
          </a:xfrm>
        </p:spPr>
        <p:txBody>
          <a:bodyPr/>
          <a:lstStyle/>
          <a:p>
            <a:r>
              <a:rPr lang="en-US" b="1" cap="small" dirty="0"/>
              <a:t>What Are Employers Doing In Response to #</a:t>
            </a:r>
            <a:r>
              <a:rPr lang="en-US" b="1" cap="small" dirty="0" err="1"/>
              <a:t>MeToo</a:t>
            </a:r>
            <a:r>
              <a:rPr lang="en-US" b="1" cap="small" dirty="0"/>
              <a:t>?</a:t>
            </a:r>
          </a:p>
        </p:txBody>
      </p:sp>
    </p:spTree>
    <p:extLst>
      <p:ext uri="{BB962C8B-B14F-4D97-AF65-F5344CB8AC3E}">
        <p14:creationId xmlns:p14="http://schemas.microsoft.com/office/powerpoint/2010/main" val="189318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2157046"/>
            <a:ext cx="8159260" cy="4396154"/>
          </a:xfrm>
        </p:spPr>
        <p:txBody>
          <a:bodyPr>
            <a:noAutofit/>
          </a:bodyPr>
          <a:lstStyle/>
          <a:p>
            <a:pPr marL="457200" indent="-457200" algn="just"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Having an easy to understand, comprehensive, and enforced harassment policy is </a:t>
            </a:r>
            <a:r>
              <a:rPr lang="en-US" altLang="en-US" sz="2600" b="1" dirty="0">
                <a:solidFill>
                  <a:schemeClr val="bg2">
                    <a:lumMod val="10000"/>
                  </a:schemeClr>
                </a:solidFill>
                <a:latin typeface="+mn-lt"/>
              </a:rPr>
              <a:t>non-negotiable.</a:t>
            </a:r>
          </a:p>
          <a:p>
            <a:pPr marL="457200" indent="-457200" algn="just"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It is the first step toward protecting employees from harassment.</a:t>
            </a: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36778"/>
          </a:xfrm>
        </p:spPr>
        <p:txBody>
          <a:bodyPr/>
          <a:lstStyle/>
          <a:p>
            <a:pPr algn="ctr">
              <a:defRPr/>
            </a:pPr>
            <a:r>
              <a:rPr lang="en-US" b="1" cap="small" dirty="0">
                <a:latin typeface="+mn-lt"/>
              </a:rPr>
              <a:t>To avoid liability Employers Must Have Harassment Policies</a:t>
            </a:r>
          </a:p>
        </p:txBody>
      </p:sp>
    </p:spTree>
    <p:extLst>
      <p:ext uri="{BB962C8B-B14F-4D97-AF65-F5344CB8AC3E}">
        <p14:creationId xmlns:p14="http://schemas.microsoft.com/office/powerpoint/2010/main" val="181861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396154"/>
          </a:xfrm>
        </p:spPr>
        <p:txBody>
          <a:bodyPr>
            <a:noAutofit/>
          </a:bodyPr>
          <a:lstStyle/>
          <a:p>
            <a:pPr marL="457200" indent="-457200" algn="just">
              <a:spcBef>
                <a:spcPts val="600"/>
              </a:spcBef>
              <a:spcAft>
                <a:spcPts val="600"/>
              </a:spcAft>
              <a:buClr>
                <a:schemeClr val="tx1"/>
              </a:buClr>
              <a:buFont typeface="Wingdings"/>
              <a:buChar char="Ø"/>
              <a:defRPr/>
            </a:pPr>
            <a:r>
              <a:rPr lang="en-US" altLang="en-US" sz="3200" dirty="0">
                <a:solidFill>
                  <a:schemeClr val="bg2">
                    <a:lumMod val="10000"/>
                  </a:schemeClr>
                </a:solidFill>
                <a:latin typeface="+mn-lt"/>
              </a:rPr>
              <a:t>If an employee believes that he/she has been subject to inappropriate behavior, the employee must report the behavior so the employer can conduct an investigation and stop the behavior if it is occurring.</a:t>
            </a:r>
          </a:p>
        </p:txBody>
      </p:sp>
      <p:sp>
        <p:nvSpPr>
          <p:cNvPr id="3" name="Title 2"/>
          <p:cNvSpPr>
            <a:spLocks noGrp="1"/>
          </p:cNvSpPr>
          <p:nvPr>
            <p:ph type="ctrTitle"/>
          </p:nvPr>
        </p:nvSpPr>
        <p:spPr>
          <a:xfrm>
            <a:off x="457200" y="1091314"/>
            <a:ext cx="8159261" cy="966086"/>
          </a:xfrm>
        </p:spPr>
        <p:txBody>
          <a:bodyPr/>
          <a:lstStyle/>
          <a:p>
            <a:pPr algn="ctr">
              <a:defRPr/>
            </a:pPr>
            <a:r>
              <a:rPr lang="en-US" b="1" cap="small" dirty="0">
                <a:latin typeface="+mn-lt"/>
              </a:rPr>
              <a:t>Policy Basics: </a:t>
            </a:r>
            <a:br>
              <a:rPr lang="en-US" b="1" cap="small" dirty="0">
                <a:latin typeface="+mn-lt"/>
              </a:rPr>
            </a:br>
            <a:r>
              <a:rPr lang="en-US" b="1" cap="small" dirty="0">
                <a:latin typeface="+mn-lt"/>
              </a:rPr>
              <a:t>Employee Responsibilities</a:t>
            </a:r>
          </a:p>
        </p:txBody>
      </p:sp>
    </p:spTree>
    <p:extLst>
      <p:ext uri="{BB962C8B-B14F-4D97-AF65-F5344CB8AC3E}">
        <p14:creationId xmlns:p14="http://schemas.microsoft.com/office/powerpoint/2010/main" val="140100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45176"/>
          </a:xfrm>
        </p:spPr>
        <p:txBody>
          <a:bodyPr>
            <a:noAutofit/>
          </a:bodyPr>
          <a:lstStyle/>
          <a:p>
            <a:pPr marL="457200" indent="-457200" algn="just">
              <a:spcBef>
                <a:spcPts val="600"/>
              </a:spcBef>
              <a:spcAft>
                <a:spcPts val="600"/>
              </a:spcAft>
              <a:buClr>
                <a:schemeClr val="tx1"/>
              </a:buClr>
              <a:buFont typeface="Wingdings" pitchFamily="2" charset="2"/>
              <a:buChar char="Ø"/>
              <a:defRPr/>
            </a:pPr>
            <a:r>
              <a:rPr lang="en-US" altLang="en-US" sz="3000" dirty="0">
                <a:solidFill>
                  <a:schemeClr val="bg2">
                    <a:lumMod val="10000"/>
                  </a:schemeClr>
                </a:solidFill>
                <a:latin typeface="+mn-lt"/>
              </a:rPr>
              <a:t>If an employer receives a report of inappropriate behavior or the employer is aware or becomes aware of potentially inappropriate behavior, the employer must conduct an investigation and if the behavior is substantiated, it must take timely and appropriate action to stop the behavior.  </a:t>
            </a:r>
          </a:p>
          <a:p>
            <a:pPr>
              <a:lnSpc>
                <a:spcPct val="80000"/>
              </a:lnSpc>
              <a:spcBef>
                <a:spcPts val="600"/>
              </a:spcBef>
              <a:spcAft>
                <a:spcPts val="1200"/>
              </a:spcAft>
            </a:pPr>
            <a:endParaRPr lang="en-US" altLang="en-US" sz="3200" dirty="0">
              <a:solidFill>
                <a:schemeClr val="bg2">
                  <a:lumMod val="10000"/>
                </a:schemeClr>
              </a:solidFill>
              <a:latin typeface="+mn-lt"/>
            </a:endParaRPr>
          </a:p>
          <a:p>
            <a:pPr marL="0" indent="0">
              <a:lnSpc>
                <a:spcPct val="90000"/>
              </a:lnSpc>
              <a:spcAft>
                <a:spcPts val="1200"/>
              </a:spcAft>
            </a:pPr>
            <a:endParaRPr lang="en-US" altLang="en-US" sz="2600" dirty="0">
              <a:solidFill>
                <a:schemeClr val="bg2">
                  <a:lumMod val="10000"/>
                </a:schemeClr>
              </a:solidFill>
              <a:latin typeface="+mn-lt"/>
            </a:endParaRPr>
          </a:p>
          <a:p>
            <a:pPr marL="457200" indent="-457200" eaLnBrk="1" hangingPunct="1">
              <a:buFont typeface="Wingdings"/>
              <a:buChar char="§"/>
            </a:pPr>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14400"/>
          </a:xfrm>
        </p:spPr>
        <p:txBody>
          <a:bodyPr/>
          <a:lstStyle/>
          <a:p>
            <a:pPr algn="ctr">
              <a:defRPr/>
            </a:pPr>
            <a:r>
              <a:rPr lang="en-US" b="1" cap="small" dirty="0">
                <a:latin typeface="+mn-lt"/>
              </a:rPr>
              <a:t>Policy Basics: Employer Responsibilities</a:t>
            </a:r>
          </a:p>
        </p:txBody>
      </p:sp>
    </p:spTree>
    <p:extLst>
      <p:ext uri="{BB962C8B-B14F-4D97-AF65-F5344CB8AC3E}">
        <p14:creationId xmlns:p14="http://schemas.microsoft.com/office/powerpoint/2010/main" val="80989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67554"/>
          </a:xfrm>
        </p:spPr>
        <p:txBody>
          <a:bodyPr>
            <a:noAutofit/>
          </a:bodyPr>
          <a:lstStyle/>
          <a:p>
            <a:pPr marL="457200" indent="-457200">
              <a:buClr>
                <a:schemeClr val="tx1"/>
              </a:buClr>
              <a:buFont typeface="Wingdings" panose="05000000000000000000" pitchFamily="2" charset="2"/>
              <a:buChar char="Ø"/>
              <a:defRPr/>
            </a:pPr>
            <a:r>
              <a:rPr lang="en-US" altLang="en-US" sz="3000" dirty="0">
                <a:solidFill>
                  <a:schemeClr val="bg2">
                    <a:lumMod val="10000"/>
                  </a:schemeClr>
                </a:solidFill>
                <a:latin typeface="+mn-lt"/>
              </a:rPr>
              <a:t>An employer will be held strictly liable for harassment if it is done by a supervisor and culminates in a tangible employment action. </a:t>
            </a:r>
            <a:r>
              <a:rPr lang="en-US" altLang="en-US" sz="3000" i="1" dirty="0">
                <a:solidFill>
                  <a:schemeClr val="bg2">
                    <a:lumMod val="10000"/>
                  </a:schemeClr>
                </a:solidFill>
                <a:latin typeface="+mn-lt"/>
              </a:rPr>
              <a:t>Burlington Indus., Inc. v. </a:t>
            </a:r>
            <a:r>
              <a:rPr lang="en-US" altLang="en-US" sz="3000" i="1" dirty="0" err="1">
                <a:solidFill>
                  <a:schemeClr val="bg2">
                    <a:lumMod val="10000"/>
                  </a:schemeClr>
                </a:solidFill>
                <a:latin typeface="+mn-lt"/>
              </a:rPr>
              <a:t>Ellerth</a:t>
            </a:r>
            <a:r>
              <a:rPr lang="en-US" altLang="en-US" sz="3000" dirty="0">
                <a:solidFill>
                  <a:schemeClr val="bg2">
                    <a:lumMod val="10000"/>
                  </a:schemeClr>
                </a:solidFill>
                <a:latin typeface="+mn-lt"/>
              </a:rPr>
              <a:t>, 524 U.S. 742 (1998); </a:t>
            </a:r>
            <a:r>
              <a:rPr lang="en-US" altLang="en-US" sz="3000" i="1" dirty="0" err="1">
                <a:solidFill>
                  <a:schemeClr val="bg2">
                    <a:lumMod val="10000"/>
                  </a:schemeClr>
                </a:solidFill>
                <a:latin typeface="+mn-lt"/>
              </a:rPr>
              <a:t>Faragher</a:t>
            </a:r>
            <a:r>
              <a:rPr lang="en-US" altLang="en-US" sz="3000" i="1" dirty="0">
                <a:solidFill>
                  <a:schemeClr val="bg2">
                    <a:lumMod val="10000"/>
                  </a:schemeClr>
                </a:solidFill>
                <a:latin typeface="+mn-lt"/>
              </a:rPr>
              <a:t> v. City of Boca Raton</a:t>
            </a:r>
            <a:r>
              <a:rPr lang="en-US" altLang="en-US" sz="3000" dirty="0">
                <a:solidFill>
                  <a:schemeClr val="bg2">
                    <a:lumMod val="10000"/>
                  </a:schemeClr>
                </a:solidFill>
                <a:latin typeface="+mn-lt"/>
              </a:rPr>
              <a:t>, 524 U.S. 775 (1998).</a:t>
            </a:r>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1012978"/>
          </a:xfrm>
        </p:spPr>
        <p:txBody>
          <a:bodyPr/>
          <a:lstStyle/>
          <a:p>
            <a:pPr algn="ctr">
              <a:defRPr/>
            </a:pPr>
            <a:r>
              <a:rPr lang="en-US" b="1" cap="small" dirty="0">
                <a:latin typeface="+mn-lt"/>
              </a:rPr>
              <a:t>Employer Liability When a </a:t>
            </a:r>
            <a:br>
              <a:rPr lang="en-US" b="1" cap="small" dirty="0">
                <a:latin typeface="+mn-lt"/>
              </a:rPr>
            </a:br>
            <a:r>
              <a:rPr lang="en-US" b="1" cap="small" dirty="0">
                <a:latin typeface="+mn-lt"/>
              </a:rPr>
              <a:t>Supervisor Is the Harasser</a:t>
            </a:r>
          </a:p>
        </p:txBody>
      </p:sp>
    </p:spTree>
    <p:extLst>
      <p:ext uri="{BB962C8B-B14F-4D97-AF65-F5344CB8AC3E}">
        <p14:creationId xmlns:p14="http://schemas.microsoft.com/office/powerpoint/2010/main" val="62562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243754"/>
          </a:xfrm>
        </p:spPr>
        <p:txBody>
          <a:bodyPr>
            <a:noAutofit/>
          </a:bodyPr>
          <a:lstStyle/>
          <a:p>
            <a:pPr marL="457200" indent="-457200" algn="just">
              <a:buClr>
                <a:schemeClr val="tx1"/>
              </a:buClr>
              <a:buFont typeface="Wingdings" panose="05000000000000000000" pitchFamily="2" charset="2"/>
              <a:buChar char="Ø"/>
              <a:defRPr/>
            </a:pPr>
            <a:r>
              <a:rPr lang="en-US" altLang="en-US" sz="2600" b="1" i="1" dirty="0" err="1">
                <a:solidFill>
                  <a:schemeClr val="bg2">
                    <a:lumMod val="10000"/>
                  </a:schemeClr>
                </a:solidFill>
                <a:latin typeface="+mn-lt"/>
              </a:rPr>
              <a:t>Faragher</a:t>
            </a:r>
            <a:r>
              <a:rPr lang="en-US" altLang="en-US" sz="2600" b="1" i="1" dirty="0">
                <a:solidFill>
                  <a:schemeClr val="bg2">
                    <a:lumMod val="10000"/>
                  </a:schemeClr>
                </a:solidFill>
                <a:latin typeface="+mn-lt"/>
              </a:rPr>
              <a:t>/</a:t>
            </a:r>
            <a:r>
              <a:rPr lang="en-US" altLang="en-US" sz="2600" b="1" i="1" dirty="0" err="1">
                <a:solidFill>
                  <a:schemeClr val="bg2">
                    <a:lumMod val="10000"/>
                  </a:schemeClr>
                </a:solidFill>
                <a:latin typeface="+mn-lt"/>
              </a:rPr>
              <a:t>Ellerth</a:t>
            </a:r>
            <a:r>
              <a:rPr lang="en-US" altLang="en-US" sz="2600" b="1" dirty="0">
                <a:solidFill>
                  <a:schemeClr val="bg2">
                    <a:lumMod val="10000"/>
                  </a:schemeClr>
                </a:solidFill>
                <a:latin typeface="+mn-lt"/>
              </a:rPr>
              <a:t> Defense: </a:t>
            </a:r>
            <a:r>
              <a:rPr lang="en-US" altLang="en-US" sz="2600" dirty="0">
                <a:solidFill>
                  <a:schemeClr val="bg2">
                    <a:lumMod val="10000"/>
                  </a:schemeClr>
                </a:solidFill>
                <a:latin typeface="+mn-lt"/>
              </a:rPr>
              <a:t>If the supervisor’s harassment does not culminate in a tangible employment action, the employer can avoid liability under the </a:t>
            </a:r>
            <a:r>
              <a:rPr lang="en-US" altLang="en-US" sz="2600" i="1" dirty="0" err="1">
                <a:solidFill>
                  <a:schemeClr val="bg2">
                    <a:lumMod val="10000"/>
                  </a:schemeClr>
                </a:solidFill>
                <a:latin typeface="+mn-lt"/>
              </a:rPr>
              <a:t>Faragher</a:t>
            </a:r>
            <a:r>
              <a:rPr lang="en-US" altLang="en-US" sz="2600" i="1" dirty="0">
                <a:solidFill>
                  <a:schemeClr val="bg2">
                    <a:lumMod val="10000"/>
                  </a:schemeClr>
                </a:solidFill>
                <a:latin typeface="+mn-lt"/>
              </a:rPr>
              <a:t>/</a:t>
            </a:r>
            <a:r>
              <a:rPr lang="en-US" altLang="en-US" sz="2600" i="1" dirty="0" err="1">
                <a:solidFill>
                  <a:schemeClr val="bg2">
                    <a:lumMod val="10000"/>
                  </a:schemeClr>
                </a:solidFill>
                <a:latin typeface="+mn-lt"/>
              </a:rPr>
              <a:t>Ellerth</a:t>
            </a:r>
            <a:r>
              <a:rPr lang="en-US" altLang="en-US" sz="2600" i="1" dirty="0">
                <a:solidFill>
                  <a:schemeClr val="bg2">
                    <a:lumMod val="10000"/>
                  </a:schemeClr>
                </a:solidFill>
                <a:latin typeface="+mn-lt"/>
              </a:rPr>
              <a:t> </a:t>
            </a:r>
            <a:r>
              <a:rPr lang="en-US" altLang="en-US" sz="2600" dirty="0">
                <a:solidFill>
                  <a:schemeClr val="bg2">
                    <a:lumMod val="10000"/>
                  </a:schemeClr>
                </a:solidFill>
                <a:latin typeface="+mn-lt"/>
              </a:rPr>
              <a:t>defense if it can show:</a:t>
            </a:r>
          </a:p>
          <a:p>
            <a:pPr marL="1200150" lvl="1" indent="-457200" algn="just">
              <a:buClr>
                <a:schemeClr val="tx1"/>
              </a:buClr>
              <a:buFont typeface="Wingdings" panose="05000000000000000000" pitchFamily="2" charset="2"/>
              <a:buChar char="Ø"/>
              <a:defRPr/>
            </a:pPr>
            <a:r>
              <a:rPr lang="en-US" altLang="en-US" sz="2600" dirty="0">
                <a:solidFill>
                  <a:schemeClr val="bg2">
                    <a:lumMod val="10000"/>
                  </a:schemeClr>
                </a:solidFill>
                <a:latin typeface="+mn-lt"/>
              </a:rPr>
              <a:t>It exercised reasonable care to prevent and promptly correct harassing behavior; and </a:t>
            </a:r>
          </a:p>
          <a:p>
            <a:pPr marL="1200150" lvl="1" indent="-457200" algn="just">
              <a:buClr>
                <a:schemeClr val="tx1"/>
              </a:buClr>
              <a:buFont typeface="Wingdings" panose="05000000000000000000" pitchFamily="2" charset="2"/>
              <a:buChar char="Ø"/>
              <a:defRPr/>
            </a:pPr>
            <a:r>
              <a:rPr lang="en-US" altLang="en-US" sz="2600" dirty="0">
                <a:solidFill>
                  <a:schemeClr val="bg2">
                    <a:lumMod val="10000"/>
                  </a:schemeClr>
                </a:solidFill>
                <a:latin typeface="+mn-lt"/>
              </a:rPr>
              <a:t>The complainant unreasonably failed to take advantage of preventative or corrective measures made available to her.</a:t>
            </a:r>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936778"/>
          </a:xfrm>
        </p:spPr>
        <p:txBody>
          <a:bodyPr/>
          <a:lstStyle/>
          <a:p>
            <a:pPr algn="ctr">
              <a:defRPr/>
            </a:pPr>
            <a:r>
              <a:rPr lang="en-US" sz="3200" b="1" cap="small" dirty="0">
                <a:latin typeface="+mn-lt"/>
              </a:rPr>
              <a:t>Employer Liability When a </a:t>
            </a:r>
            <a:br>
              <a:rPr lang="en-US" sz="3200" b="1" cap="small" dirty="0">
                <a:latin typeface="+mn-lt"/>
              </a:rPr>
            </a:br>
            <a:r>
              <a:rPr lang="en-US" sz="3200" b="1" cap="small" dirty="0">
                <a:latin typeface="+mn-lt"/>
              </a:rPr>
              <a:t>Supervisor Is the Harasser</a:t>
            </a:r>
          </a:p>
        </p:txBody>
      </p:sp>
    </p:spTree>
    <p:extLst>
      <p:ext uri="{BB962C8B-B14F-4D97-AF65-F5344CB8AC3E}">
        <p14:creationId xmlns:p14="http://schemas.microsoft.com/office/powerpoint/2010/main" val="225944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015154"/>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As soon as employer knows or should reasonably know that harassment may have occurred, the employer is required to take timely and appropriate action, including: </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A prompt, thorough, and fair investigation;</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Effective protective steps; and</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Monitoring.</a:t>
            </a: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143000"/>
            <a:ext cx="8159261" cy="1012978"/>
          </a:xfrm>
        </p:spPr>
        <p:txBody>
          <a:bodyPr/>
          <a:lstStyle/>
          <a:p>
            <a:pPr algn="ctr">
              <a:defRPr/>
            </a:pPr>
            <a:r>
              <a:rPr lang="en-US" b="1" cap="small" dirty="0">
                <a:latin typeface="+mn-lt"/>
              </a:rPr>
              <a:t>What Is Timely and Appropriate Action?</a:t>
            </a:r>
          </a:p>
        </p:txBody>
      </p:sp>
    </p:spTree>
    <p:extLst>
      <p:ext uri="{BB962C8B-B14F-4D97-AF65-F5344CB8AC3E}">
        <p14:creationId xmlns:p14="http://schemas.microsoft.com/office/powerpoint/2010/main" val="345268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676400"/>
            <a:ext cx="8159260" cy="5029200"/>
          </a:xfrm>
        </p:spPr>
        <p:txBody>
          <a:bodyPr>
            <a:noAutofit/>
          </a:bodyPr>
          <a:lstStyle/>
          <a:p>
            <a:pPr marL="285750" indent="-285750">
              <a:buClr>
                <a:schemeClr val="tx1"/>
              </a:buClr>
              <a:buFont typeface="Wingdings" panose="05000000000000000000" pitchFamily="2" charset="2"/>
              <a:buChar char="Ø"/>
            </a:pPr>
            <a:r>
              <a:rPr lang="en-US" altLang="en-US" sz="2400" b="1" dirty="0">
                <a:solidFill>
                  <a:srgbClr val="000000"/>
                </a:solidFill>
                <a:latin typeface="+mn-lt"/>
              </a:rPr>
              <a:t>Train employees and supervisors </a:t>
            </a:r>
            <a:r>
              <a:rPr lang="en-US" altLang="en-US" sz="2400" dirty="0">
                <a:solidFill>
                  <a:srgbClr val="000000"/>
                </a:solidFill>
                <a:latin typeface="+mn-lt"/>
              </a:rPr>
              <a:t>on what behaviors constitute harassment in the workplace and what to do about harassment.</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Adopt a harassment policy</a:t>
            </a:r>
            <a:r>
              <a:rPr lang="en-US" altLang="en-US" sz="2400" dirty="0">
                <a:solidFill>
                  <a:srgbClr val="000000"/>
                </a:solidFill>
                <a:latin typeface="+mn-lt"/>
              </a:rPr>
              <a:t> that is enforced and accessible to employees.</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Know </a:t>
            </a:r>
            <a:r>
              <a:rPr lang="en-US" altLang="en-US" sz="2400" dirty="0">
                <a:solidFill>
                  <a:srgbClr val="000000"/>
                </a:solidFill>
                <a:latin typeface="+mn-lt"/>
              </a:rPr>
              <a:t>what constitutes a report of harassment.</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Investigate </a:t>
            </a:r>
            <a:r>
              <a:rPr lang="en-US" altLang="en-US" sz="2400" dirty="0">
                <a:solidFill>
                  <a:srgbClr val="000000"/>
                </a:solidFill>
                <a:latin typeface="+mn-lt"/>
              </a:rPr>
              <a:t>reports of harassment promptly and appropriately, and take appropriate corrective action.</a:t>
            </a:r>
          </a:p>
          <a:p>
            <a:pPr marL="285750" indent="-285750">
              <a:buClr>
                <a:schemeClr val="tx1"/>
              </a:buClr>
              <a:buFont typeface="Wingdings" panose="05000000000000000000" pitchFamily="2" charset="2"/>
              <a:buChar char="Ø"/>
            </a:pPr>
            <a:r>
              <a:rPr lang="en-US" altLang="en-US" sz="2400" b="1" dirty="0">
                <a:solidFill>
                  <a:srgbClr val="000000"/>
                </a:solidFill>
                <a:latin typeface="+mn-lt"/>
              </a:rPr>
              <a:t>Save </a:t>
            </a:r>
            <a:r>
              <a:rPr lang="en-US" altLang="en-US" sz="2400" dirty="0">
                <a:solidFill>
                  <a:srgbClr val="000000"/>
                </a:solidFill>
                <a:latin typeface="+mn-lt"/>
              </a:rPr>
              <a:t>investigation report and documents collected.</a:t>
            </a:r>
            <a:endParaRPr lang="en-US" altLang="en-US" sz="2400" b="1" dirty="0">
              <a:solidFill>
                <a:srgbClr val="000000"/>
              </a:solidFill>
              <a:latin typeface="+mn-lt"/>
            </a:endParaRPr>
          </a:p>
          <a:p>
            <a:pPr marL="285750" indent="-285750" algn="just">
              <a:buClr>
                <a:schemeClr val="tx1"/>
              </a:buClr>
              <a:buFont typeface="Wingdings" panose="05000000000000000000" pitchFamily="2" charset="2"/>
              <a:buChar char="Ø"/>
            </a:pPr>
            <a:r>
              <a:rPr lang="en-US" altLang="en-US" sz="2400" b="1" dirty="0">
                <a:solidFill>
                  <a:srgbClr val="000000"/>
                </a:solidFill>
                <a:latin typeface="+mn-lt"/>
              </a:rPr>
              <a:t>Continue</a:t>
            </a:r>
            <a:r>
              <a:rPr lang="en-US" altLang="en-US" sz="2400" dirty="0">
                <a:solidFill>
                  <a:srgbClr val="000000"/>
                </a:solidFill>
                <a:latin typeface="+mn-lt"/>
              </a:rPr>
              <a:t> to monitor the workplace to ensure that the harassment has stopped.</a:t>
            </a:r>
            <a:endParaRPr lang="en-US" altLang="en-US" sz="2400" b="1" dirty="0">
              <a:solidFill>
                <a:srgbClr val="000000"/>
              </a:solidFill>
              <a:latin typeface="+mn-lt"/>
            </a:endParaRPr>
          </a:p>
          <a:p>
            <a:pPr>
              <a:lnSpc>
                <a:spcPct val="80000"/>
              </a:lnSpc>
              <a:spcBef>
                <a:spcPts val="600"/>
              </a:spcBef>
              <a:spcAft>
                <a:spcPts val="1200"/>
              </a:spcAft>
            </a:pPr>
            <a:endParaRPr lang="en-US" altLang="en-US" sz="2400" dirty="0">
              <a:solidFill>
                <a:schemeClr val="bg2">
                  <a:lumMod val="10000"/>
                </a:schemeClr>
              </a:solidFill>
              <a:latin typeface="+mn-lt"/>
            </a:endParaRPr>
          </a:p>
          <a:p>
            <a:pPr marL="0" indent="0">
              <a:lnSpc>
                <a:spcPct val="90000"/>
              </a:lnSpc>
              <a:spcAft>
                <a:spcPts val="1200"/>
              </a:spcAft>
            </a:pPr>
            <a:endParaRPr lang="en-US" altLang="en-US" sz="2400" dirty="0">
              <a:solidFill>
                <a:schemeClr val="bg2">
                  <a:lumMod val="10000"/>
                </a:schemeClr>
              </a:solidFill>
              <a:latin typeface="+mn-lt"/>
            </a:endParaRPr>
          </a:p>
          <a:p>
            <a:pPr eaLnBrk="1" hangingPunct="1"/>
            <a:endParaRPr lang="ru-RU" altLang="en-US" sz="2400" dirty="0">
              <a:solidFill>
                <a:schemeClr val="bg2">
                  <a:lumMod val="10000"/>
                </a:schemeClr>
              </a:solidFill>
              <a:latin typeface="+mn-lt"/>
            </a:endParaRPr>
          </a:p>
        </p:txBody>
      </p:sp>
      <p:sp>
        <p:nvSpPr>
          <p:cNvPr id="3" name="Title 2"/>
          <p:cNvSpPr>
            <a:spLocks noGrp="1"/>
          </p:cNvSpPr>
          <p:nvPr>
            <p:ph type="ctrTitle"/>
          </p:nvPr>
        </p:nvSpPr>
        <p:spPr>
          <a:xfrm>
            <a:off x="457200" y="990600"/>
            <a:ext cx="8159261" cy="638969"/>
          </a:xfrm>
        </p:spPr>
        <p:txBody>
          <a:bodyPr/>
          <a:lstStyle/>
          <a:p>
            <a:pPr algn="ctr">
              <a:defRPr/>
            </a:pPr>
            <a:r>
              <a:rPr lang="en-US" b="1" cap="small" dirty="0">
                <a:latin typeface="+mn-lt"/>
              </a:rPr>
              <a:t>What Employers Must Do</a:t>
            </a:r>
          </a:p>
        </p:txBody>
      </p:sp>
    </p:spTree>
    <p:extLst>
      <p:ext uri="{BB962C8B-B14F-4D97-AF65-F5344CB8AC3E}">
        <p14:creationId xmlns:p14="http://schemas.microsoft.com/office/powerpoint/2010/main" val="312570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67554"/>
          </a:xfrm>
        </p:spPr>
        <p:txBody>
          <a:bodyPr>
            <a:normAutofit/>
          </a:bodyPr>
          <a:lstStyle/>
          <a:p>
            <a:pPr marL="342900" indent="-342900">
              <a:buClr>
                <a:schemeClr val="tx1"/>
              </a:buClr>
              <a:buFont typeface="Wingdings" panose="05000000000000000000" pitchFamily="2" charset="2"/>
              <a:buChar char="Ø"/>
            </a:pPr>
            <a:r>
              <a:rPr lang="en-US" sz="2800" dirty="0"/>
              <a:t>Applies to employees at every level, applicants, clients, customers, etc.</a:t>
            </a:r>
          </a:p>
          <a:p>
            <a:pPr marL="342900" lvl="0" indent="-342900">
              <a:buClr>
                <a:schemeClr val="tx1"/>
              </a:buClr>
              <a:buFont typeface="Wingdings" panose="05000000000000000000" pitchFamily="2" charset="2"/>
              <a:buChar char="Ø"/>
            </a:pPr>
            <a:r>
              <a:rPr lang="en-US" sz="2800" dirty="0"/>
              <a:t>Prohibits harassment based on any legally protected class</a:t>
            </a:r>
          </a:p>
          <a:p>
            <a:pPr marL="342900" indent="-342900">
              <a:buClr>
                <a:schemeClr val="tx1"/>
              </a:buClr>
              <a:buFont typeface="Wingdings" panose="05000000000000000000" pitchFamily="2" charset="2"/>
              <a:buChar char="Ø"/>
            </a:pPr>
            <a:r>
              <a:rPr lang="en-US" sz="2800" dirty="0"/>
              <a:t>Describes prohibited conduct</a:t>
            </a:r>
          </a:p>
          <a:p>
            <a:pPr marL="342900" indent="-342900">
              <a:buClr>
                <a:schemeClr val="tx1"/>
              </a:buClr>
              <a:buFont typeface="Wingdings" panose="05000000000000000000" pitchFamily="2" charset="2"/>
              <a:buChar char="Ø"/>
            </a:pPr>
            <a:r>
              <a:rPr lang="en-US" sz="2800" dirty="0"/>
              <a:t>Encourages reporting and participation in investigations</a:t>
            </a:r>
          </a:p>
          <a:p>
            <a:pPr marL="342900" lvl="0" indent="-342900">
              <a:buClr>
                <a:schemeClr val="tx1"/>
              </a:buClr>
              <a:buFont typeface="Wingdings" panose="05000000000000000000" pitchFamily="2" charset="2"/>
              <a:buChar char="Ø"/>
            </a:pPr>
            <a:endParaRPr lang="en-US" sz="2800" dirty="0"/>
          </a:p>
          <a:p>
            <a:pPr marL="342900" indent="-342900">
              <a:buClr>
                <a:schemeClr val="tx1"/>
              </a:buClr>
              <a:buFont typeface="Wingdings" panose="05000000000000000000" pitchFamily="2" charset="2"/>
              <a:buChar char="Ø"/>
            </a:pPr>
            <a:endParaRPr lang="en-US" sz="2800" dirty="0"/>
          </a:p>
        </p:txBody>
      </p:sp>
      <p:sp>
        <p:nvSpPr>
          <p:cNvPr id="7" name="Title 6"/>
          <p:cNvSpPr>
            <a:spLocks noGrp="1"/>
          </p:cNvSpPr>
          <p:nvPr>
            <p:ph type="ctrTitle"/>
          </p:nvPr>
        </p:nvSpPr>
        <p:spPr>
          <a:xfrm>
            <a:off x="457200" y="1066800"/>
            <a:ext cx="8159261" cy="966086"/>
          </a:xfrm>
        </p:spPr>
        <p:txBody>
          <a:bodyPr/>
          <a:lstStyle/>
          <a:p>
            <a:r>
              <a:rPr lang="en-US" b="1" cap="small" dirty="0"/>
              <a:t>EEOC Checklist:</a:t>
            </a:r>
            <a:br>
              <a:rPr lang="en-US" b="1" cap="small" dirty="0"/>
            </a:br>
            <a:r>
              <a:rPr lang="en-US" b="1" cap="small" dirty="0"/>
              <a:t>Key Elements of Harassment Policy</a:t>
            </a:r>
          </a:p>
        </p:txBody>
      </p:sp>
    </p:spTree>
    <p:extLst>
      <p:ext uri="{BB962C8B-B14F-4D97-AF65-F5344CB8AC3E}">
        <p14:creationId xmlns:p14="http://schemas.microsoft.com/office/powerpoint/2010/main" val="128479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83568" y="3501008"/>
            <a:ext cx="784887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charset="0"/>
              <a:buNone/>
              <a:defRPr sz="1800" kern="1200">
                <a:solidFill>
                  <a:srgbClr val="8A8A8A"/>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SzTx/>
              <a:buFont typeface="Arial"/>
              <a:buNone/>
              <a:defRPr/>
            </a:pPr>
            <a:r>
              <a:rPr lang="en-US" sz="3200" b="1" cap="small" dirty="0">
                <a:solidFill>
                  <a:srgbClr val="9C4636"/>
                </a:solidFill>
              </a:rPr>
              <a:t>2018 Annual Labor &amp; Employment Seminar</a:t>
            </a:r>
          </a:p>
          <a:p>
            <a:pPr eaLnBrk="1" fontAlgn="auto" hangingPunct="1">
              <a:spcAft>
                <a:spcPts val="0"/>
              </a:spcAft>
              <a:buSzTx/>
              <a:buFont typeface="Arial"/>
              <a:buNone/>
              <a:defRPr/>
            </a:pPr>
            <a:r>
              <a:rPr lang="en-US" sz="3400" b="1" cap="small" dirty="0">
                <a:solidFill>
                  <a:srgbClr val="000000"/>
                </a:solidFill>
              </a:rPr>
              <a:t>Sexual Harassment in the </a:t>
            </a:r>
          </a:p>
          <a:p>
            <a:pPr eaLnBrk="1" fontAlgn="auto" hangingPunct="1">
              <a:spcAft>
                <a:spcPts val="0"/>
              </a:spcAft>
              <a:buSzTx/>
              <a:buFont typeface="Arial"/>
              <a:buNone/>
              <a:defRPr/>
            </a:pPr>
            <a:r>
              <a:rPr lang="en-US" sz="3400" b="1" cap="small" dirty="0">
                <a:solidFill>
                  <a:srgbClr val="000000"/>
                </a:solidFill>
              </a:rPr>
              <a:t>#</a:t>
            </a:r>
            <a:r>
              <a:rPr lang="en-US" sz="3400" b="1" cap="small" dirty="0" err="1">
                <a:solidFill>
                  <a:srgbClr val="000000"/>
                </a:solidFill>
              </a:rPr>
              <a:t>MeToo</a:t>
            </a:r>
            <a:r>
              <a:rPr lang="en-US" sz="3400" b="1" cap="small" dirty="0">
                <a:solidFill>
                  <a:srgbClr val="000000"/>
                </a:solidFill>
              </a:rPr>
              <a:t> Era</a:t>
            </a:r>
          </a:p>
        </p:txBody>
      </p:sp>
    </p:spTree>
    <p:extLst>
      <p:ext uri="{BB962C8B-B14F-4D97-AF65-F5344CB8AC3E}">
        <p14:creationId xmlns:p14="http://schemas.microsoft.com/office/powerpoint/2010/main" val="231579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362200"/>
            <a:ext cx="8159260" cy="4038600"/>
          </a:xfrm>
        </p:spPr>
        <p:txBody>
          <a:bodyPr>
            <a:normAutofit/>
          </a:bodyPr>
          <a:lstStyle/>
          <a:p>
            <a:pPr marL="342900" indent="-342900">
              <a:buClr>
                <a:schemeClr val="tx1"/>
              </a:buClr>
              <a:buFont typeface="Wingdings" panose="05000000000000000000" pitchFamily="2" charset="2"/>
              <a:buChar char="Ø"/>
            </a:pPr>
            <a:r>
              <a:rPr lang="en-US" sz="2800" dirty="0"/>
              <a:t>Multiple complaint avenues, including to report senior leaders</a:t>
            </a:r>
          </a:p>
          <a:p>
            <a:pPr marL="342900" indent="-342900">
              <a:buClr>
                <a:schemeClr val="tx1"/>
              </a:buClr>
              <a:buFont typeface="Wingdings" panose="05000000000000000000" pitchFamily="2" charset="2"/>
              <a:buChar char="Ø"/>
            </a:pPr>
            <a:r>
              <a:rPr lang="en-US" sz="2800" dirty="0"/>
              <a:t>Responsive to complaints</a:t>
            </a:r>
          </a:p>
          <a:p>
            <a:pPr marL="342900" lvl="0" indent="-342900">
              <a:buClr>
                <a:schemeClr val="tx1"/>
              </a:buClr>
              <a:buFont typeface="Wingdings" panose="05000000000000000000" pitchFamily="2" charset="2"/>
              <a:buChar char="Ø"/>
            </a:pPr>
            <a:r>
              <a:rPr lang="en-US" sz="2800" dirty="0"/>
              <a:t>Provides prompt, thorough, and neutral investigations</a:t>
            </a:r>
          </a:p>
          <a:p>
            <a:pPr marL="342900" indent="-342900">
              <a:buClr>
                <a:schemeClr val="tx1"/>
              </a:buClr>
              <a:buFont typeface="Wingdings" panose="05000000000000000000" pitchFamily="2" charset="2"/>
              <a:buChar char="Ø"/>
            </a:pPr>
            <a:r>
              <a:rPr lang="en-US" sz="2800" dirty="0"/>
              <a:t>Provides for follow-up with the complainant</a:t>
            </a:r>
          </a:p>
          <a:p>
            <a:pPr marL="342900" indent="-342900">
              <a:buFont typeface="Wingdings" panose="05000000000000000000" pitchFamily="2" charset="2"/>
              <a:buChar char="Ø"/>
            </a:pPr>
            <a:endParaRPr lang="en-US" sz="2800" dirty="0"/>
          </a:p>
        </p:txBody>
      </p:sp>
      <p:sp>
        <p:nvSpPr>
          <p:cNvPr id="3" name="Title 2"/>
          <p:cNvSpPr>
            <a:spLocks noGrp="1"/>
          </p:cNvSpPr>
          <p:nvPr>
            <p:ph type="ctrTitle"/>
          </p:nvPr>
        </p:nvSpPr>
        <p:spPr>
          <a:xfrm>
            <a:off x="457200" y="1143000"/>
            <a:ext cx="8159261" cy="1019969"/>
          </a:xfrm>
        </p:spPr>
        <p:txBody>
          <a:bodyPr/>
          <a:lstStyle/>
          <a:p>
            <a:r>
              <a:rPr lang="en-US" b="1" cap="small" dirty="0"/>
              <a:t>EEOC Checklist:</a:t>
            </a:r>
            <a:br>
              <a:rPr lang="en-US" b="1" cap="small" dirty="0"/>
            </a:br>
            <a:r>
              <a:rPr lang="en-US" b="1" cap="small" dirty="0"/>
              <a:t>Key Elements of Complaint System</a:t>
            </a:r>
          </a:p>
        </p:txBody>
      </p:sp>
    </p:spTree>
    <p:extLst>
      <p:ext uri="{BB962C8B-B14F-4D97-AF65-F5344CB8AC3E}">
        <p14:creationId xmlns:p14="http://schemas.microsoft.com/office/powerpoint/2010/main" val="15069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167554"/>
          </a:xfrm>
        </p:spPr>
        <p:txBody>
          <a:bodyPr>
            <a:normAutofit/>
          </a:bodyPr>
          <a:lstStyle/>
          <a:p>
            <a:pPr marL="342900" indent="-342900">
              <a:buClr>
                <a:schemeClr val="tx1"/>
              </a:buClr>
              <a:buFont typeface="Wingdings" panose="05000000000000000000" pitchFamily="2" charset="2"/>
              <a:buChar char="Ø"/>
            </a:pPr>
            <a:r>
              <a:rPr lang="en-US" sz="2800" dirty="0"/>
              <a:t>Not every employee comes forward and reports harassment.</a:t>
            </a:r>
          </a:p>
          <a:p>
            <a:pPr marL="342900" indent="-342900">
              <a:buClr>
                <a:schemeClr val="tx1"/>
              </a:buClr>
              <a:buFont typeface="Wingdings" panose="05000000000000000000" pitchFamily="2" charset="2"/>
              <a:buChar char="Ø"/>
            </a:pPr>
            <a:r>
              <a:rPr lang="en-US" sz="2800" dirty="0"/>
              <a:t>Managers </a:t>
            </a:r>
            <a:r>
              <a:rPr lang="en-US" sz="2800" b="1" dirty="0"/>
              <a:t>must </a:t>
            </a:r>
            <a:r>
              <a:rPr lang="en-US" sz="2800" dirty="0"/>
              <a:t>recognize harassment and when they are “on notice” about harassment.</a:t>
            </a:r>
          </a:p>
        </p:txBody>
      </p:sp>
      <p:sp>
        <p:nvSpPr>
          <p:cNvPr id="3" name="Title 2"/>
          <p:cNvSpPr>
            <a:spLocks noGrp="1"/>
          </p:cNvSpPr>
          <p:nvPr>
            <p:ph type="ctrTitle"/>
          </p:nvPr>
        </p:nvSpPr>
        <p:spPr>
          <a:xfrm>
            <a:off x="457200" y="1143000"/>
            <a:ext cx="8159261" cy="1012978"/>
          </a:xfrm>
        </p:spPr>
        <p:txBody>
          <a:bodyPr/>
          <a:lstStyle/>
          <a:p>
            <a:r>
              <a:rPr lang="en-US" b="1" cap="small" dirty="0">
                <a:latin typeface="+mj-lt"/>
              </a:rPr>
              <a:t>EEOC Checklist: Train Your Managers</a:t>
            </a:r>
          </a:p>
        </p:txBody>
      </p:sp>
    </p:spTree>
    <p:extLst>
      <p:ext uri="{BB962C8B-B14F-4D97-AF65-F5344CB8AC3E}">
        <p14:creationId xmlns:p14="http://schemas.microsoft.com/office/powerpoint/2010/main" val="41959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The standard is that the employer knew or should have known that harassment was occurring.</a:t>
            </a:r>
          </a:p>
          <a:p>
            <a:pPr marL="457200"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For example, a report of harassment includes:</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An employee complains either orally or in writing about harassment toward them or another;</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 supervisor observes harassment; and/or</a:t>
            </a:r>
          </a:p>
          <a:p>
            <a:pPr marL="1200150" lvl="1" indent="-457200" eaLnBrk="1" hangingPunct="1">
              <a:spcBef>
                <a:spcPts val="600"/>
              </a:spcBef>
              <a:spcAft>
                <a:spcPts val="600"/>
              </a:spcAft>
              <a:buClr>
                <a:schemeClr val="tx1"/>
              </a:buClr>
              <a:buFont typeface="Wingdings" pitchFamily="2" charset="2"/>
              <a:buChar char="Ø"/>
            </a:pPr>
            <a:r>
              <a:rPr lang="en-US" altLang="en-US" sz="2200" dirty="0">
                <a:solidFill>
                  <a:schemeClr val="bg2">
                    <a:lumMod val="10000"/>
                  </a:schemeClr>
                </a:solidFill>
                <a:latin typeface="+mn-lt"/>
              </a:rPr>
              <a:t>Any other conduct or observation that puts the employer on notice that harassment has occurred.</a:t>
            </a:r>
            <a:endParaRPr lang="ru-RU" altLang="en-US" sz="22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1118486"/>
          </a:xfrm>
        </p:spPr>
        <p:txBody>
          <a:bodyPr/>
          <a:lstStyle/>
          <a:p>
            <a:pPr algn="ctr">
              <a:defRPr/>
            </a:pPr>
            <a:r>
              <a:rPr lang="en-US" b="1" cap="small" dirty="0">
                <a:latin typeface="+mn-lt"/>
              </a:rPr>
              <a:t>Training: What Is A Report of Harassment?</a:t>
            </a:r>
          </a:p>
        </p:txBody>
      </p:sp>
    </p:spTree>
    <p:extLst>
      <p:ext uri="{BB962C8B-B14F-4D97-AF65-F5344CB8AC3E}">
        <p14:creationId xmlns:p14="http://schemas.microsoft.com/office/powerpoint/2010/main" val="362281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4243754"/>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All manners of communication can convey a report of harassment.</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An employee has made a report regardless of whether it is by:</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E-mail, text message, note, letter, or memo;</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Phone call, hotline call, or voicemail;</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Snapchat, Tweet, or social media message or post;</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Sign language;</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Scribbles on a bathroom wall; or</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Other form of communication.</a:t>
            </a:r>
            <a:endParaRPr lang="ru-RU" altLang="en-US" sz="2100" dirty="0">
              <a:solidFill>
                <a:schemeClr val="bg2">
                  <a:lumMod val="10000"/>
                </a:schemeClr>
              </a:solidFill>
              <a:latin typeface="+mn-lt"/>
            </a:endParaRPr>
          </a:p>
        </p:txBody>
      </p:sp>
      <p:sp>
        <p:nvSpPr>
          <p:cNvPr id="3" name="Title 2"/>
          <p:cNvSpPr>
            <a:spLocks noGrp="1"/>
          </p:cNvSpPr>
          <p:nvPr>
            <p:ph type="ctrTitle"/>
          </p:nvPr>
        </p:nvSpPr>
        <p:spPr>
          <a:xfrm>
            <a:off x="457200" y="1143000"/>
            <a:ext cx="8159261" cy="1012978"/>
          </a:xfrm>
        </p:spPr>
        <p:txBody>
          <a:bodyPr/>
          <a:lstStyle/>
          <a:p>
            <a:pPr algn="ctr">
              <a:defRPr/>
            </a:pPr>
            <a:r>
              <a:rPr lang="en-US" b="1" cap="small" dirty="0">
                <a:latin typeface="+mn-lt"/>
              </a:rPr>
              <a:t>How Can a Report Be Communicated?</a:t>
            </a:r>
          </a:p>
        </p:txBody>
      </p:sp>
    </p:spTree>
    <p:extLst>
      <p:ext uri="{BB962C8B-B14F-4D97-AF65-F5344CB8AC3E}">
        <p14:creationId xmlns:p14="http://schemas.microsoft.com/office/powerpoint/2010/main" val="142857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rmAutofit/>
          </a:bodyPr>
          <a:lstStyle/>
          <a:p>
            <a:pPr marL="342900" indent="-342900" algn="just">
              <a:buClr>
                <a:schemeClr val="tx1"/>
              </a:buClr>
              <a:buFont typeface="Wingdings" panose="05000000000000000000" pitchFamily="2" charset="2"/>
              <a:buChar char="Ø"/>
            </a:pPr>
            <a:r>
              <a:rPr lang="en-US" sz="2800" dirty="0"/>
              <a:t>What should you do if an employee tells you that they don’t like or feel comfortable working with a particular co-worker, supervisor, or customer?</a:t>
            </a:r>
          </a:p>
          <a:p>
            <a:pPr marL="1085850" lvl="1" indent="-342900" algn="just">
              <a:buClr>
                <a:schemeClr val="tx1"/>
              </a:buClr>
              <a:buFont typeface="Wingdings" panose="05000000000000000000" pitchFamily="2" charset="2"/>
              <a:buChar char="Ø"/>
            </a:pPr>
            <a:r>
              <a:rPr lang="en-US" sz="2800" dirty="0"/>
              <a:t>Follow up and ask why.</a:t>
            </a:r>
          </a:p>
        </p:txBody>
      </p:sp>
      <p:sp>
        <p:nvSpPr>
          <p:cNvPr id="3" name="Title 2"/>
          <p:cNvSpPr>
            <a:spLocks noGrp="1"/>
          </p:cNvSpPr>
          <p:nvPr>
            <p:ph type="ctrTitle"/>
          </p:nvPr>
        </p:nvSpPr>
        <p:spPr/>
        <p:txBody>
          <a:bodyPr/>
          <a:lstStyle/>
          <a:p>
            <a:r>
              <a:rPr lang="en-US" b="1" cap="small" dirty="0"/>
              <a:t>I Don’t Like Working With . . .</a:t>
            </a:r>
          </a:p>
        </p:txBody>
      </p:sp>
    </p:spTree>
    <p:extLst>
      <p:ext uri="{BB962C8B-B14F-4D97-AF65-F5344CB8AC3E}">
        <p14:creationId xmlns:p14="http://schemas.microsoft.com/office/powerpoint/2010/main" val="24490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654062"/>
          </a:xfrm>
        </p:spPr>
        <p:txBody>
          <a:bodyPr>
            <a:noAutofit/>
          </a:bodyPr>
          <a:lstStyle/>
          <a:p>
            <a:pPr marL="457200" indent="-457200" algn="just">
              <a:buClr>
                <a:schemeClr val="tx1"/>
              </a:buClr>
              <a:buFont typeface="Wingdings" panose="05000000000000000000" pitchFamily="2" charset="2"/>
              <a:buChar char="Ø"/>
            </a:pPr>
            <a:r>
              <a:rPr lang="en-US" altLang="en-US" sz="2200" dirty="0"/>
              <a:t>Sheri often worked alone with her supervisor, Thomas.</a:t>
            </a:r>
          </a:p>
          <a:p>
            <a:pPr marL="457200" indent="-457200" algn="just">
              <a:buClr>
                <a:schemeClr val="tx1"/>
              </a:buClr>
              <a:buFont typeface="Wingdings" panose="05000000000000000000" pitchFamily="2" charset="2"/>
              <a:buChar char="Ø"/>
            </a:pPr>
            <a:r>
              <a:rPr lang="en-US" altLang="en-US" sz="2200" dirty="0"/>
              <a:t>Thomas sexually harassed Sheri. He repeatedly and forcibly kissed Sheri on the lips, puller her against him, came up behind to massage her neck, and sent sexually-suggestive messages to her work computer.</a:t>
            </a:r>
          </a:p>
          <a:p>
            <a:pPr marL="457200" indent="-457200" algn="just">
              <a:buClr>
                <a:schemeClr val="tx1"/>
              </a:buClr>
              <a:buFont typeface="Wingdings" panose="05000000000000000000" pitchFamily="2" charset="2"/>
              <a:buChar char="Ø"/>
            </a:pPr>
            <a:r>
              <a:rPr lang="en-US" altLang="en-US" sz="2200" dirty="0"/>
              <a:t>Although Sheri’s employer had a written anti-harassment policy that she was asked to read and sign on her first day, she never reported the harassment.</a:t>
            </a:r>
          </a:p>
          <a:p>
            <a:pPr marL="1200150" lvl="1" indent="-457200" algn="just">
              <a:buClr>
                <a:schemeClr val="tx1"/>
              </a:buClr>
              <a:buFont typeface="Wingdings" panose="05000000000000000000" pitchFamily="2" charset="2"/>
              <a:buChar char="Ø"/>
            </a:pPr>
            <a:r>
              <a:rPr lang="en-US" altLang="en-US" sz="2200" b="1" dirty="0"/>
              <a:t>Why? </a:t>
            </a:r>
            <a:r>
              <a:rPr lang="en-US" altLang="en-US" sz="2200" dirty="0"/>
              <a:t>Sheri knew Thomas was “nasty,” and with her daughter needing treatment for cancer, she could not take any chances on losing her job and health insurance.</a:t>
            </a:r>
          </a:p>
        </p:txBody>
      </p:sp>
      <p:sp>
        <p:nvSpPr>
          <p:cNvPr id="3" name="Title 2"/>
          <p:cNvSpPr>
            <a:spLocks noGrp="1"/>
          </p:cNvSpPr>
          <p:nvPr>
            <p:ph type="ctrTitle"/>
          </p:nvPr>
        </p:nvSpPr>
        <p:spPr>
          <a:xfrm>
            <a:off x="457200" y="990600"/>
            <a:ext cx="8159261" cy="889886"/>
          </a:xfrm>
        </p:spPr>
        <p:txBody>
          <a:bodyPr/>
          <a:lstStyle/>
          <a:p>
            <a:pPr algn="ctr">
              <a:defRPr/>
            </a:pPr>
            <a:r>
              <a:rPr lang="en-US" b="1" cap="small" dirty="0">
                <a:latin typeface="+mn-lt"/>
              </a:rPr>
              <a:t>Example: Other Employees Are Being Harassed</a:t>
            </a:r>
          </a:p>
        </p:txBody>
      </p:sp>
    </p:spTree>
    <p:extLst>
      <p:ext uri="{BB962C8B-B14F-4D97-AF65-F5344CB8AC3E}">
        <p14:creationId xmlns:p14="http://schemas.microsoft.com/office/powerpoint/2010/main" val="403498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981200"/>
            <a:ext cx="8159260" cy="4730262"/>
          </a:xfrm>
        </p:spPr>
        <p:txBody>
          <a:bodyPr>
            <a:noAutofit/>
          </a:bodyPr>
          <a:lstStyle/>
          <a:p>
            <a:pPr marL="457200" indent="-457200" algn="just">
              <a:buClr>
                <a:schemeClr val="tx1"/>
              </a:buClr>
              <a:buFont typeface="Wingdings" panose="05000000000000000000" pitchFamily="2" charset="2"/>
              <a:buChar char="Ø"/>
            </a:pPr>
            <a:r>
              <a:rPr lang="en-US" altLang="en-US" sz="2000" dirty="0">
                <a:solidFill>
                  <a:srgbClr val="000000"/>
                </a:solidFill>
              </a:rPr>
              <a:t>Thomas’s conduct toward Sheri was not unique. </a:t>
            </a:r>
            <a:r>
              <a:rPr lang="en-US" altLang="en-US" sz="2000" dirty="0"/>
              <a:t>During the holiday season each year, Thomas asked Sheri and other female employees to kiss him under the mistletoe. Thomas also hugged and kissed other female employees, and made unwanted physical advances toward women in authority positions, including the Chief Clerk and a Commissioner.</a:t>
            </a:r>
            <a:endParaRPr lang="en-US" altLang="en-US" sz="2000" dirty="0">
              <a:solidFill>
                <a:srgbClr val="000000"/>
              </a:solidFill>
            </a:endParaRPr>
          </a:p>
          <a:p>
            <a:pPr marL="457200" indent="-457200" algn="just">
              <a:buClr>
                <a:schemeClr val="tx1"/>
              </a:buClr>
              <a:buFont typeface="Wingdings" panose="05000000000000000000" pitchFamily="2" charset="2"/>
              <a:buChar char="Ø"/>
            </a:pPr>
            <a:r>
              <a:rPr lang="en-US" altLang="en-US" sz="2000" b="1" dirty="0"/>
              <a:t>Was there sufficient notice to the employer that the supervisor might be sexually harassing Sheri?</a:t>
            </a:r>
            <a:r>
              <a:rPr lang="en-US" altLang="en-US" sz="2000" dirty="0"/>
              <a:t> The Third Circuit held that it was a jury question as to whether the employer “exercised reasonable care to prevent and correct promptly any sexually harassing behavior” because even though Sheri did not report the harassment, other people in authority positions knew that Thomas was harassing other women.</a:t>
            </a:r>
          </a:p>
          <a:p>
            <a:pPr algn="r">
              <a:buClr>
                <a:schemeClr val="tx1"/>
              </a:buClr>
            </a:pPr>
            <a:r>
              <a:rPr lang="en-US" altLang="en-US" sz="2000" i="1" dirty="0" err="1">
                <a:solidFill>
                  <a:schemeClr val="bg2">
                    <a:lumMod val="10000"/>
                  </a:schemeClr>
                </a:solidFill>
              </a:rPr>
              <a:t>Minarsky</a:t>
            </a:r>
            <a:r>
              <a:rPr lang="en-US" altLang="en-US" sz="2000" i="1" dirty="0">
                <a:solidFill>
                  <a:schemeClr val="bg2">
                    <a:lumMod val="10000"/>
                  </a:schemeClr>
                </a:solidFill>
              </a:rPr>
              <a:t> v. Susquehanna Cnty.</a:t>
            </a:r>
            <a:r>
              <a:rPr lang="en-US" altLang="en-US" sz="2000" dirty="0">
                <a:solidFill>
                  <a:schemeClr val="bg2">
                    <a:lumMod val="10000"/>
                  </a:schemeClr>
                </a:solidFill>
              </a:rPr>
              <a:t>, 896 F.3d 303 (3d Cir. 2018)</a:t>
            </a:r>
            <a:endParaRPr lang="ru-RU" altLang="en-US" sz="2000" i="1"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lstStyle/>
          <a:p>
            <a:pPr algn="ctr">
              <a:defRPr/>
            </a:pPr>
            <a:r>
              <a:rPr lang="en-US" b="1" cap="small" dirty="0">
                <a:latin typeface="+mn-lt"/>
              </a:rPr>
              <a:t>Example: Other Employees Are Being Harassed</a:t>
            </a:r>
          </a:p>
        </p:txBody>
      </p:sp>
    </p:spTree>
    <p:extLst>
      <p:ext uri="{BB962C8B-B14F-4D97-AF65-F5344CB8AC3E}">
        <p14:creationId xmlns:p14="http://schemas.microsoft.com/office/powerpoint/2010/main" val="2735420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981200"/>
            <a:ext cx="8159260" cy="4396154"/>
          </a:xfrm>
        </p:spPr>
        <p:txBody>
          <a:bodyPr>
            <a:noAutofit/>
          </a:bodyPr>
          <a:lstStyle/>
          <a:p>
            <a:pPr marL="457200" indent="-457200" algn="just">
              <a:buClr>
                <a:schemeClr val="tx1"/>
              </a:buClr>
              <a:buFont typeface="Wingdings" panose="05000000000000000000" pitchFamily="2" charset="2"/>
              <a:buChar char="Ø"/>
            </a:pPr>
            <a:r>
              <a:rPr lang="en-US" altLang="en-US" sz="2200" dirty="0"/>
              <a:t>The Third Circuit explained that the #</a:t>
            </a:r>
            <a:r>
              <a:rPr lang="en-US" altLang="en-US" sz="2200" dirty="0" err="1"/>
              <a:t>MeToo</a:t>
            </a:r>
            <a:r>
              <a:rPr lang="en-US" altLang="en-US" sz="2200" dirty="0"/>
              <a:t> movement influenced its decision in </a:t>
            </a:r>
            <a:r>
              <a:rPr lang="en-US" altLang="en-US" sz="2000" i="1" dirty="0" err="1">
                <a:solidFill>
                  <a:schemeClr val="bg2">
                    <a:lumMod val="10000"/>
                  </a:schemeClr>
                </a:solidFill>
              </a:rPr>
              <a:t>Minarsky</a:t>
            </a:r>
            <a:r>
              <a:rPr lang="en-US" altLang="en-US" sz="2000" i="1" dirty="0">
                <a:solidFill>
                  <a:schemeClr val="bg2">
                    <a:lumMod val="10000"/>
                  </a:schemeClr>
                </a:solidFill>
              </a:rPr>
              <a:t> v. Susquehanna Cnty.</a:t>
            </a:r>
            <a:r>
              <a:rPr lang="en-US" altLang="en-US" sz="2000" dirty="0">
                <a:solidFill>
                  <a:schemeClr val="bg2">
                    <a:lumMod val="10000"/>
                  </a:schemeClr>
                </a:solidFill>
              </a:rPr>
              <a:t>, 896 F.3d 303 (3d Cir. 2018):</a:t>
            </a:r>
          </a:p>
          <a:p>
            <a:pPr marL="1200150" lvl="1" indent="-457200" algn="just">
              <a:buClr>
                <a:schemeClr val="tx1"/>
              </a:buClr>
              <a:buFont typeface="Wingdings" panose="05000000000000000000" pitchFamily="2" charset="2"/>
              <a:buChar char="Ø"/>
            </a:pPr>
            <a:r>
              <a:rPr lang="en-US" sz="2000" dirty="0"/>
              <a:t>“This appeal comes to us in the midst of national news regarding a veritable firestorm of allegations of rampant sexual misconduct that has been closeted for years, not reported by the victims. It has come to light, years later, that people in positions of power and celebrity have exploited their authority to make unwanted sexual advances. In many such instances, the harasser wielded control over the harassed individual’s employment or work environment. In nearly all of the instances, the victims asserted a plausible fear of serious adverse consequences had they spoken up at the time that the conduct occurred.”</a:t>
            </a:r>
            <a:endParaRPr lang="ru-RU" altLang="en-US" sz="2000" i="1" dirty="0">
              <a:solidFill>
                <a:schemeClr val="bg2">
                  <a:lumMod val="10000"/>
                </a:schemeClr>
              </a:solidFill>
            </a:endParaRPr>
          </a:p>
        </p:txBody>
      </p:sp>
      <p:sp>
        <p:nvSpPr>
          <p:cNvPr id="3" name="Title 2"/>
          <p:cNvSpPr>
            <a:spLocks noGrp="1"/>
          </p:cNvSpPr>
          <p:nvPr>
            <p:ph type="ctrTitle"/>
          </p:nvPr>
        </p:nvSpPr>
        <p:spPr>
          <a:xfrm>
            <a:off x="457200" y="1066800"/>
            <a:ext cx="8159261" cy="813686"/>
          </a:xfrm>
        </p:spPr>
        <p:txBody>
          <a:bodyPr/>
          <a:lstStyle/>
          <a:p>
            <a:pPr algn="ctr">
              <a:defRPr/>
            </a:pPr>
            <a:r>
              <a:rPr lang="en-US" sz="3200" b="1" cap="small" dirty="0">
                <a:latin typeface="+mn-lt"/>
              </a:rPr>
              <a:t>#</a:t>
            </a:r>
            <a:r>
              <a:rPr lang="en-US" sz="3200" b="1" cap="small" dirty="0" err="1">
                <a:latin typeface="+mn-lt"/>
              </a:rPr>
              <a:t>MeToo</a:t>
            </a:r>
            <a:r>
              <a:rPr lang="en-US" sz="3200" b="1" cap="small" dirty="0">
                <a:latin typeface="+mn-lt"/>
              </a:rPr>
              <a:t> Impacted Third Circuit’s Decision</a:t>
            </a:r>
          </a:p>
        </p:txBody>
      </p:sp>
    </p:spTree>
    <p:extLst>
      <p:ext uri="{BB962C8B-B14F-4D97-AF65-F5344CB8AC3E}">
        <p14:creationId xmlns:p14="http://schemas.microsoft.com/office/powerpoint/2010/main" val="4182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396154"/>
          </a:xfrm>
        </p:spPr>
        <p:txBody>
          <a:bodyPr>
            <a:noAutofit/>
          </a:bodyPr>
          <a:lstStyle/>
          <a:p>
            <a:pPr marL="457200" indent="-457200" algn="just">
              <a:buClr>
                <a:schemeClr val="tx1"/>
              </a:buClr>
              <a:buFont typeface="Wingdings" panose="05000000000000000000" pitchFamily="2" charset="2"/>
              <a:buChar char="Ø"/>
            </a:pPr>
            <a:r>
              <a:rPr lang="en-US" dirty="0"/>
              <a:t>“While the policy underlying </a:t>
            </a:r>
            <a:r>
              <a:rPr lang="en-US" dirty="0" err="1"/>
              <a:t>Faragher-Ellerth</a:t>
            </a:r>
            <a:r>
              <a:rPr lang="en-US" dirty="0"/>
              <a:t> places the onus on the harassed employee to report her harasser, and would fault her for not calling out this conduct so as to prevent it, a jury could conclude that the employee’s non-reporting was understandable, perhaps even reasonable. That is, there may be a certain fallacy that underlies the notion that reporting sexual misconduct will end it. Victims do not always view it in this way. Instead, they anticipate negative consequences or fear that the harassers will face no reprimand; thus, more often than not, victims choose not to report the harassment.”</a:t>
            </a:r>
            <a:endParaRPr lang="en-US" altLang="en-US" dirty="0">
              <a:solidFill>
                <a:schemeClr val="bg2">
                  <a:lumMod val="10000"/>
                </a:schemeClr>
              </a:solidFill>
            </a:endParaRPr>
          </a:p>
        </p:txBody>
      </p:sp>
      <p:sp>
        <p:nvSpPr>
          <p:cNvPr id="3" name="Title 2"/>
          <p:cNvSpPr>
            <a:spLocks noGrp="1"/>
          </p:cNvSpPr>
          <p:nvPr>
            <p:ph type="ctrTitle"/>
          </p:nvPr>
        </p:nvSpPr>
        <p:spPr>
          <a:xfrm>
            <a:off x="457200" y="1091314"/>
            <a:ext cx="8159261" cy="813686"/>
          </a:xfrm>
        </p:spPr>
        <p:txBody>
          <a:bodyPr/>
          <a:lstStyle/>
          <a:p>
            <a:pPr algn="ctr">
              <a:defRPr/>
            </a:pPr>
            <a:r>
              <a:rPr lang="en-US" sz="3200" b="1" cap="small" dirty="0">
                <a:latin typeface="+mn-lt"/>
              </a:rPr>
              <a:t>#</a:t>
            </a:r>
            <a:r>
              <a:rPr lang="en-US" sz="3200" b="1" cap="small" dirty="0" err="1">
                <a:latin typeface="+mn-lt"/>
              </a:rPr>
              <a:t>MeToo</a:t>
            </a:r>
            <a:r>
              <a:rPr lang="en-US" sz="3200" b="1" cap="small" dirty="0">
                <a:latin typeface="+mn-lt"/>
              </a:rPr>
              <a:t> Impacted Third Circuit’s Decision</a:t>
            </a:r>
          </a:p>
        </p:txBody>
      </p:sp>
    </p:spTree>
    <p:extLst>
      <p:ext uri="{BB962C8B-B14F-4D97-AF65-F5344CB8AC3E}">
        <p14:creationId xmlns:p14="http://schemas.microsoft.com/office/powerpoint/2010/main" val="215935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57200" y="2133600"/>
            <a:ext cx="8159260" cy="4167554"/>
          </a:xfrm>
        </p:spPr>
        <p:txBody>
          <a:bodyPr>
            <a:normAutofit/>
          </a:bodyPr>
          <a:lstStyle/>
          <a:p>
            <a:pPr marL="457200" indent="-457200">
              <a:buClr>
                <a:schemeClr val="tx1"/>
              </a:buClr>
              <a:buFont typeface="Wingdings" panose="05000000000000000000" pitchFamily="2" charset="2"/>
              <a:buChar char="Ø"/>
            </a:pPr>
            <a:r>
              <a:rPr lang="en-US" sz="2800" dirty="0"/>
              <a:t>Tell the employee you take his/her concerns seriously</a:t>
            </a:r>
          </a:p>
          <a:p>
            <a:pPr marL="457200" indent="-457200">
              <a:buClr>
                <a:schemeClr val="tx1"/>
              </a:buClr>
              <a:buFont typeface="Wingdings" panose="05000000000000000000" pitchFamily="2" charset="2"/>
              <a:buChar char="Ø"/>
            </a:pPr>
            <a:r>
              <a:rPr lang="en-US" sz="2800" dirty="0"/>
              <a:t>Don’t minimize the behavior or be dismissive</a:t>
            </a:r>
          </a:p>
          <a:p>
            <a:pPr marL="457200" indent="-457200">
              <a:buClr>
                <a:schemeClr val="tx1"/>
              </a:buClr>
              <a:buFont typeface="Wingdings" panose="05000000000000000000" pitchFamily="2" charset="2"/>
              <a:buChar char="Ø"/>
            </a:pPr>
            <a:r>
              <a:rPr lang="en-US" sz="2800" dirty="0"/>
              <a:t>Don’t ask if there are witnesses (yet)</a:t>
            </a:r>
          </a:p>
          <a:p>
            <a:pPr marL="457200" indent="-457200">
              <a:buClr>
                <a:schemeClr val="tx1"/>
              </a:buClr>
              <a:buFont typeface="Wingdings" panose="05000000000000000000" pitchFamily="2" charset="2"/>
              <a:buChar char="Ø"/>
            </a:pPr>
            <a:r>
              <a:rPr lang="en-US" sz="2800" dirty="0"/>
              <a:t>Do something! </a:t>
            </a:r>
          </a:p>
        </p:txBody>
      </p:sp>
      <p:sp>
        <p:nvSpPr>
          <p:cNvPr id="3" name="Title 2"/>
          <p:cNvSpPr>
            <a:spLocks noGrp="1"/>
          </p:cNvSpPr>
          <p:nvPr>
            <p:ph type="ctrTitle"/>
          </p:nvPr>
        </p:nvSpPr>
        <p:spPr>
          <a:xfrm>
            <a:off x="457200" y="1066800"/>
            <a:ext cx="8159261" cy="914400"/>
          </a:xfrm>
        </p:spPr>
        <p:txBody>
          <a:bodyPr/>
          <a:lstStyle/>
          <a:p>
            <a:r>
              <a:rPr lang="en-US" b="1" cap="small" dirty="0"/>
              <a:t>An Employee Makes a Complaint – What Should an employer Do?</a:t>
            </a:r>
          </a:p>
        </p:txBody>
      </p:sp>
    </p:spTree>
    <p:extLst>
      <p:ext uri="{BB962C8B-B14F-4D97-AF65-F5344CB8AC3E}">
        <p14:creationId xmlns:p14="http://schemas.microsoft.com/office/powerpoint/2010/main" val="302835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7201" y="1899138"/>
            <a:ext cx="4648199" cy="4396154"/>
          </a:xfrm>
        </p:spPr>
        <p:txBody>
          <a:bodyPr>
            <a:normAutofit/>
          </a:bodyPr>
          <a:lstStyle/>
          <a:p>
            <a:r>
              <a:rPr lang="en-US" sz="3000" b="1" dirty="0"/>
              <a:t>#</a:t>
            </a:r>
            <a:r>
              <a:rPr lang="en-US" sz="3000" b="1" dirty="0" err="1"/>
              <a:t>MeToo</a:t>
            </a:r>
            <a:r>
              <a:rPr lang="en-US" sz="3000" b="1" dirty="0"/>
              <a:t> Movement: </a:t>
            </a:r>
            <a:r>
              <a:rPr lang="en-US" sz="3000" dirty="0"/>
              <a:t>movement to increase awareness of sexual harassment and assault</a:t>
            </a:r>
          </a:p>
          <a:p>
            <a:endParaRPr lang="en-US" sz="2200" dirty="0"/>
          </a:p>
          <a:p>
            <a:r>
              <a:rPr lang="en-US" sz="2200" dirty="0"/>
              <a:t>- SCOTUS, </a:t>
            </a:r>
            <a:r>
              <a:rPr lang="en-US" sz="2200" i="1" dirty="0"/>
              <a:t>Minn. Voters All. v. </a:t>
            </a:r>
            <a:r>
              <a:rPr lang="en-US" sz="2200" i="1" dirty="0" err="1"/>
              <a:t>Mansky</a:t>
            </a:r>
            <a:r>
              <a:rPr lang="en-US" sz="2200" dirty="0"/>
              <a:t>, 138 S. Ct. 1876 (2018)</a:t>
            </a:r>
          </a:p>
        </p:txBody>
      </p:sp>
      <p:sp>
        <p:nvSpPr>
          <p:cNvPr id="3" name="Title 2"/>
          <p:cNvSpPr>
            <a:spLocks noGrp="1"/>
          </p:cNvSpPr>
          <p:nvPr>
            <p:ph type="ctrTitle"/>
          </p:nvPr>
        </p:nvSpPr>
        <p:spPr/>
        <p:txBody>
          <a:bodyPr/>
          <a:lstStyle/>
          <a:p>
            <a:r>
              <a:rPr lang="en-US" b="1" cap="small" dirty="0"/>
              <a:t>#</a:t>
            </a:r>
            <a:r>
              <a:rPr lang="en-US" b="1" cap="small" dirty="0" err="1"/>
              <a:t>MeToo</a:t>
            </a:r>
            <a:r>
              <a:rPr lang="en-US" b="1" cap="small" dirty="0"/>
              <a:t> Movement Defined</a:t>
            </a:r>
          </a:p>
        </p:txBody>
      </p:sp>
      <p:pic>
        <p:nvPicPr>
          <p:cNvPr id="1028" name="Picture 4" descr="Image result for united states supreme cou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9812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22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An investigation is effective </a:t>
            </a:r>
            <a:r>
              <a:rPr lang="en-US" altLang="en-US" sz="2600" b="1" dirty="0">
                <a:solidFill>
                  <a:schemeClr val="bg2">
                    <a:lumMod val="10000"/>
                  </a:schemeClr>
                </a:solidFill>
              </a:rPr>
              <a:t>if it is sufficiently thorough to arrive at a reasonably fair estimate of truth.</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investigation need not entail a trial-type investigation, but it should be conducted by an impartial party and seek information about the conduct from all parties involved.</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Conflicting versions of relevant events may require credibility assessments of witnesses.</a:t>
            </a: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966086"/>
          </a:xfrm>
        </p:spPr>
        <p:txBody>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Investigation Depends on Circumstances</a:t>
            </a:r>
          </a:p>
        </p:txBody>
      </p:sp>
    </p:spTree>
    <p:extLst>
      <p:ext uri="{BB962C8B-B14F-4D97-AF65-F5344CB8AC3E}">
        <p14:creationId xmlns:p14="http://schemas.microsoft.com/office/powerpoint/2010/main" val="3429907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572000"/>
          </a:xfrm>
        </p:spPr>
        <p:txBody>
          <a:bodyPr>
            <a:noAutofit/>
          </a:bodyPr>
          <a:lstStyle/>
          <a:p>
            <a:pPr marL="457200" indent="-457200">
              <a:buClr>
                <a:schemeClr val="tx1"/>
              </a:buClr>
              <a:buFont typeface="Wingdings" panose="05000000000000000000" pitchFamily="2" charset="2"/>
              <a:buChar char="Ø"/>
            </a:pPr>
            <a:r>
              <a:rPr lang="en-US" sz="2800" dirty="0"/>
              <a:t>Brandon, a construction worker, repeatedly complains to the superintendent that he is being sexually harassed by Phil, the foreman in charge of Brandon’s crew.</a:t>
            </a:r>
          </a:p>
          <a:p>
            <a:pPr marL="457200" indent="-457200">
              <a:buClr>
                <a:schemeClr val="tx1"/>
              </a:buClr>
              <a:buFont typeface="Wingdings" panose="05000000000000000000" pitchFamily="2" charset="2"/>
              <a:buChar char="Ø"/>
            </a:pPr>
            <a:r>
              <a:rPr lang="en-US" sz="2800" dirty="0"/>
              <a:t>After about two weeks, the superintendent asks a friend of his to conduct an investigation, even though this individual is not familiar with EEO law or the harassment policy and has no experience conducting harassment investigations. </a:t>
            </a:r>
            <a:endParaRPr lang="en-US"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966086"/>
          </a:xfrm>
        </p:spPr>
        <p:txBody>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Example of Inadequate Investigation</a:t>
            </a:r>
          </a:p>
        </p:txBody>
      </p:sp>
    </p:spTree>
    <p:extLst>
      <p:ext uri="{BB962C8B-B14F-4D97-AF65-F5344CB8AC3E}">
        <p14:creationId xmlns:p14="http://schemas.microsoft.com/office/powerpoint/2010/main" val="264358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8159260" cy="4806462"/>
          </a:xfrm>
        </p:spPr>
        <p:txBody>
          <a:bodyPr>
            <a:noAutofit/>
          </a:bodyPr>
          <a:lstStyle/>
          <a:p>
            <a:pPr marL="457200" indent="-457200">
              <a:buClr>
                <a:schemeClr val="tx1"/>
              </a:buClr>
              <a:buFont typeface="Wingdings" panose="05000000000000000000" pitchFamily="2" charset="2"/>
              <a:buChar char="Ø"/>
            </a:pPr>
            <a:r>
              <a:rPr lang="en-US" dirty="0"/>
              <a:t>Another week later, the investigator contacts Brandon and Phil and meets with them individually for about 10 minutes each. During the meeting with Brandon, the investigator never asks him any questions and does not take any notes. </a:t>
            </a:r>
          </a:p>
          <a:p>
            <a:pPr marL="457200" indent="-457200">
              <a:buClr>
                <a:schemeClr val="tx1"/>
              </a:buClr>
              <a:buFont typeface="Wingdings" panose="05000000000000000000" pitchFamily="2" charset="2"/>
              <a:buChar char="Ø"/>
            </a:pPr>
            <a:r>
              <a:rPr lang="en-US" dirty="0"/>
              <a:t>Without first consulting with the EEO office, the investigator issues a single-page memorandum concluding that there is no basis for finding that Brandon was sexually harassed, but does not provide any explanation. </a:t>
            </a:r>
          </a:p>
          <a:p>
            <a:pPr marL="457200" indent="-457200">
              <a:buClr>
                <a:schemeClr val="tx1"/>
              </a:buClr>
              <a:buFont typeface="Wingdings" panose="05000000000000000000" pitchFamily="2" charset="2"/>
              <a:buChar char="Ø"/>
            </a:pPr>
            <a:r>
              <a:rPr lang="en-US" dirty="0"/>
              <a:t>Under these circumstances, the employer has not conducted an adequate investigation.</a:t>
            </a:r>
          </a:p>
          <a:p>
            <a:pPr marL="457200" indent="-457200">
              <a:buClr>
                <a:schemeClr val="tx1"/>
              </a:buClr>
              <a:buFont typeface="Wingdings" panose="05000000000000000000" pitchFamily="2" charset="2"/>
              <a:buChar char="Ø"/>
            </a:pPr>
            <a:endParaRPr lang="en-US" altLang="en-US"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lstStyle/>
          <a:p>
            <a:pPr algn="ctr">
              <a:defRPr/>
            </a:pPr>
            <a:r>
              <a:rPr lang="en-US" sz="3200" b="1" cap="small" dirty="0">
                <a:latin typeface="+mn-lt"/>
              </a:rPr>
              <a:t>EEOC Proposed Guidance:</a:t>
            </a:r>
            <a:br>
              <a:rPr lang="en-US" sz="3200" b="1" cap="small" dirty="0">
                <a:latin typeface="+mn-lt"/>
              </a:rPr>
            </a:br>
            <a:r>
              <a:rPr lang="en-US" sz="3200" b="1" cap="small" dirty="0">
                <a:latin typeface="+mn-lt"/>
              </a:rPr>
              <a:t>Example of Inadequate Investigation</a:t>
            </a:r>
          </a:p>
        </p:txBody>
      </p:sp>
    </p:spTree>
    <p:extLst>
      <p:ext uri="{BB962C8B-B14F-4D97-AF65-F5344CB8AC3E}">
        <p14:creationId xmlns:p14="http://schemas.microsoft.com/office/powerpoint/2010/main" val="2350072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905000"/>
            <a:ext cx="8159260" cy="4953000"/>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Male and female customer service employees reported sexual harassment by managers and coworkers to onsite HR staff.</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HR failed to:</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Adequately investigate the complaints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Adequately discipline the harassers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Follow complaint procedures</a:t>
            </a:r>
          </a:p>
          <a:p>
            <a:pPr marL="1200150" lvl="1"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Take sexual harassment complaints seriously</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HR also actively deterred employees from making sexual harassment complaints.</a:t>
            </a:r>
          </a:p>
          <a:p>
            <a:pPr marL="457200" indent="-457200" eaLnBrk="1" hangingPunct="1">
              <a:spcBef>
                <a:spcPts val="600"/>
              </a:spcBef>
              <a:spcAft>
                <a:spcPts val="600"/>
              </a:spcAft>
              <a:buClr>
                <a:schemeClr val="tx1"/>
              </a:buClr>
              <a:buFont typeface="Wingdings" pitchFamily="2" charset="2"/>
              <a:buChar char="Ø"/>
            </a:pPr>
            <a:r>
              <a:rPr lang="en-US" altLang="en-US" sz="2000" dirty="0">
                <a:solidFill>
                  <a:schemeClr val="bg2">
                    <a:lumMod val="10000"/>
                  </a:schemeClr>
                </a:solidFill>
              </a:rPr>
              <a:t>Result: The EEOC brought suit against the employer, and the parties agreed to a </a:t>
            </a:r>
            <a:r>
              <a:rPr lang="en-US" altLang="en-US" sz="2000" b="1" dirty="0">
                <a:solidFill>
                  <a:schemeClr val="bg2">
                    <a:lumMod val="10000"/>
                  </a:schemeClr>
                </a:solidFill>
              </a:rPr>
              <a:t>$3.5 million settlement.</a:t>
            </a:r>
          </a:p>
          <a:p>
            <a:pPr algn="r" eaLnBrk="1" hangingPunct="1">
              <a:spcBef>
                <a:spcPts val="600"/>
              </a:spcBef>
              <a:spcAft>
                <a:spcPts val="600"/>
              </a:spcAft>
              <a:buClr>
                <a:schemeClr val="tx1"/>
              </a:buClr>
            </a:pPr>
            <a:r>
              <a:rPr lang="en-US" altLang="en-US" sz="2000" i="1" dirty="0">
                <a:solidFill>
                  <a:schemeClr val="bg2">
                    <a:lumMod val="10000"/>
                  </a:schemeClr>
                </a:solidFill>
              </a:rPr>
              <a:t>EEOC v. </a:t>
            </a:r>
            <a:r>
              <a:rPr lang="en-US" altLang="en-US" sz="2000" i="1" dirty="0" err="1">
                <a:solidFill>
                  <a:schemeClr val="bg2">
                    <a:lumMod val="10000"/>
                  </a:schemeClr>
                </a:solidFill>
              </a:rPr>
              <a:t>Alorica</a:t>
            </a:r>
            <a:r>
              <a:rPr lang="en-US" altLang="en-US" sz="2000" i="1" dirty="0">
                <a:solidFill>
                  <a:schemeClr val="bg2">
                    <a:lumMod val="10000"/>
                  </a:schemeClr>
                </a:solidFill>
              </a:rPr>
              <a:t>, Inc.</a:t>
            </a:r>
            <a:r>
              <a:rPr lang="en-US" altLang="en-US" sz="2000" dirty="0">
                <a:solidFill>
                  <a:schemeClr val="bg2">
                    <a:lumMod val="10000"/>
                  </a:schemeClr>
                </a:solidFill>
              </a:rPr>
              <a:t>, No. 17-1270 (July 31, 2018)</a:t>
            </a:r>
            <a:endParaRPr lang="en-US" altLang="en-US" sz="2000" i="1" dirty="0">
              <a:solidFill>
                <a:schemeClr val="bg2">
                  <a:lumMod val="10000"/>
                </a:schemeClr>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000" dirty="0">
              <a:solidFill>
                <a:schemeClr val="bg2">
                  <a:lumMod val="10000"/>
                </a:schemeClr>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100" dirty="0">
              <a:solidFill>
                <a:schemeClr val="bg2">
                  <a:lumMod val="10000"/>
                </a:schemeClr>
              </a:solidFill>
            </a:endParaRPr>
          </a:p>
        </p:txBody>
      </p:sp>
      <p:sp>
        <p:nvSpPr>
          <p:cNvPr id="3" name="Title 2"/>
          <p:cNvSpPr>
            <a:spLocks noGrp="1"/>
          </p:cNvSpPr>
          <p:nvPr>
            <p:ph type="ctrTitle"/>
          </p:nvPr>
        </p:nvSpPr>
        <p:spPr>
          <a:xfrm>
            <a:off x="457200" y="990600"/>
            <a:ext cx="8159261" cy="889886"/>
          </a:xfrm>
        </p:spPr>
        <p:txBody>
          <a:bodyPr/>
          <a:lstStyle/>
          <a:p>
            <a:pPr algn="ctr">
              <a:defRPr/>
            </a:pPr>
            <a:r>
              <a:rPr lang="en-US" sz="3200" b="1" cap="small" dirty="0">
                <a:latin typeface="+mn-lt"/>
              </a:rPr>
              <a:t>Recent EEOC Settlement</a:t>
            </a:r>
            <a:br>
              <a:rPr lang="en-US" sz="3200" b="1" cap="small" dirty="0">
                <a:latin typeface="+mn-lt"/>
              </a:rPr>
            </a:br>
            <a:r>
              <a:rPr lang="en-US" sz="3200" b="1" cap="small" dirty="0">
                <a:latin typeface="+mn-lt"/>
              </a:rPr>
              <a:t>Example: </a:t>
            </a:r>
            <a:r>
              <a:rPr lang="en-US" sz="3200" b="1" cap="small" dirty="0"/>
              <a:t>Inadequate Investigation</a:t>
            </a:r>
            <a:endParaRPr lang="en-US" sz="3200" b="1" cap="small" dirty="0">
              <a:latin typeface="+mn-lt"/>
            </a:endParaRPr>
          </a:p>
        </p:txBody>
      </p:sp>
    </p:spTree>
    <p:extLst>
      <p:ext uri="{BB962C8B-B14F-4D97-AF65-F5344CB8AC3E}">
        <p14:creationId xmlns:p14="http://schemas.microsoft.com/office/powerpoint/2010/main" val="2657985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276872"/>
            <a:ext cx="8064896" cy="4504928"/>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Cole was a male truck driver who was harassed by his co-worker, Dan, for five years.</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n-lt"/>
              </a:rPr>
              <a:t>Dan harassed Cole by:</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repeatedly lying to new employees by telling them that Cole was gay, even though he was not;</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put Cole in a headlock and pretended to kiss him;</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brushed Cole’s buttocks with his hands;</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rubbed his genitals on Cole’s arm; </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showed Cole pornographic images on his phone; and </a:t>
            </a:r>
          </a:p>
          <a:p>
            <a:pPr marL="1200150" lvl="1" indent="-457200" eaLnBrk="1" hangingPunct="1">
              <a:spcBef>
                <a:spcPts val="600"/>
              </a:spcBef>
              <a:spcAft>
                <a:spcPts val="600"/>
              </a:spcAft>
              <a:buClr>
                <a:schemeClr val="tx1"/>
              </a:buClr>
              <a:buFont typeface="Wingdings" pitchFamily="2" charset="2"/>
              <a:buChar char="Ø"/>
            </a:pPr>
            <a:r>
              <a:rPr lang="en-US" sz="2100" dirty="0">
                <a:solidFill>
                  <a:srgbClr val="000000"/>
                </a:solidFill>
                <a:latin typeface="+mj-lt"/>
              </a:rPr>
              <a:t>pinched his nipples, among other harassing conduct.</a:t>
            </a:r>
          </a:p>
        </p:txBody>
      </p:sp>
      <p:sp>
        <p:nvSpPr>
          <p:cNvPr id="3" name="Title 2"/>
          <p:cNvSpPr>
            <a:spLocks noGrp="1"/>
          </p:cNvSpPr>
          <p:nvPr>
            <p:ph type="ctrTitle"/>
          </p:nvPr>
        </p:nvSpPr>
        <p:spPr>
          <a:xfrm>
            <a:off x="838200" y="1371600"/>
            <a:ext cx="7488832" cy="801216"/>
          </a:xfrm>
        </p:spPr>
        <p:txBody>
          <a:bodyPr/>
          <a:lstStyle/>
          <a:p>
            <a:pPr algn="ctr">
              <a:defRPr/>
            </a:pPr>
            <a:r>
              <a:rPr lang="en-US" sz="3200" b="1" cap="small" dirty="0">
                <a:latin typeface="+mn-lt"/>
              </a:rPr>
              <a:t>Example: Telling Employee to “Deal With It”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34</a:t>
            </a:fld>
            <a:endParaRPr lang="en-US" sz="1000" dirty="0">
              <a:solidFill>
                <a:srgbClr val="9C4636">
                  <a:tint val="75000"/>
                </a:srgbClr>
              </a:solidFill>
            </a:endParaRPr>
          </a:p>
        </p:txBody>
      </p:sp>
    </p:spTree>
    <p:extLst>
      <p:ext uri="{BB962C8B-B14F-4D97-AF65-F5344CB8AC3E}">
        <p14:creationId xmlns:p14="http://schemas.microsoft.com/office/powerpoint/2010/main" val="353617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539552" y="2276872"/>
            <a:ext cx="8064896" cy="4428728"/>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Cole’s supervisors knew about the harassment, but told him to deal with it.</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After one particularly egregious touching, Cole reported the harassment to his supervisors.</a:t>
            </a:r>
          </a:p>
          <a:p>
            <a:pPr marL="1200150" lvl="1"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A week later, the employer laid Dan off. Cole then had to drive Dan’s truck – which smelled of Dan’s body odor – and work an extra night a week.</a:t>
            </a:r>
          </a:p>
          <a:p>
            <a:pPr marL="457200" indent="-457200" eaLnBrk="1" hangingPunct="1">
              <a:spcBef>
                <a:spcPts val="600"/>
              </a:spcBef>
              <a:spcAft>
                <a:spcPts val="600"/>
              </a:spcAft>
              <a:buClr>
                <a:schemeClr val="tx1"/>
              </a:buClr>
              <a:buFont typeface="Wingdings" pitchFamily="2" charset="2"/>
              <a:buChar char="Ø"/>
            </a:pPr>
            <a:r>
              <a:rPr lang="en-US" altLang="en-US" sz="2100" dirty="0">
                <a:solidFill>
                  <a:schemeClr val="bg2">
                    <a:lumMod val="10000"/>
                  </a:schemeClr>
                </a:solidFill>
                <a:latin typeface="+mj-lt"/>
              </a:rPr>
              <a:t>Someone from upper management commented to Cole that he was glad that the harassment did not happen to a female.</a:t>
            </a:r>
          </a:p>
          <a:p>
            <a:pPr marL="457200" indent="-457200" eaLnBrk="1" hangingPunct="1">
              <a:spcBef>
                <a:spcPts val="600"/>
              </a:spcBef>
              <a:spcAft>
                <a:spcPts val="600"/>
              </a:spcAft>
              <a:buClr>
                <a:schemeClr val="tx1"/>
              </a:buClr>
              <a:buFont typeface="Wingdings" pitchFamily="2" charset="2"/>
              <a:buChar char="Ø"/>
            </a:pPr>
            <a:r>
              <a:rPr lang="en-US" altLang="en-US" sz="2100" b="1" dirty="0">
                <a:solidFill>
                  <a:schemeClr val="bg2">
                    <a:lumMod val="10000"/>
                  </a:schemeClr>
                </a:solidFill>
                <a:latin typeface="+mj-lt"/>
              </a:rPr>
              <a:t>Jury verdict: </a:t>
            </a:r>
            <a:r>
              <a:rPr lang="en-US" altLang="en-US" sz="2100" dirty="0">
                <a:solidFill>
                  <a:schemeClr val="bg2">
                    <a:lumMod val="10000"/>
                  </a:schemeClr>
                </a:solidFill>
                <a:latin typeface="+mj-lt"/>
              </a:rPr>
              <a:t>$2.6 million in favor of employee.</a:t>
            </a:r>
            <a:r>
              <a:rPr lang="en-US" sz="2100" dirty="0">
                <a:solidFill>
                  <a:srgbClr val="000000"/>
                </a:solidFill>
                <a:latin typeface="+mj-lt"/>
              </a:rPr>
              <a:t> </a:t>
            </a:r>
          </a:p>
          <a:p>
            <a:pPr algn="r" eaLnBrk="1" hangingPunct="1">
              <a:spcBef>
                <a:spcPts val="600"/>
              </a:spcBef>
              <a:spcAft>
                <a:spcPts val="600"/>
              </a:spcAft>
              <a:buClr>
                <a:schemeClr val="tx1"/>
              </a:buClr>
            </a:pPr>
            <a:r>
              <a:rPr lang="en-US" sz="2000" i="1" dirty="0">
                <a:solidFill>
                  <a:srgbClr val="000000"/>
                </a:solidFill>
                <a:latin typeface="+mj-lt"/>
              </a:rPr>
              <a:t>Hudson v. Beverly Fabrics, Inc.</a:t>
            </a:r>
            <a:r>
              <a:rPr lang="en-US" sz="2000" dirty="0">
                <a:solidFill>
                  <a:srgbClr val="000000"/>
                </a:solidFill>
                <a:latin typeface="+mj-lt"/>
              </a:rPr>
              <a:t>, No. CISCV182035 (Cal. 2018). </a:t>
            </a:r>
            <a:endParaRPr lang="en-US" altLang="en-US" sz="2000" dirty="0">
              <a:solidFill>
                <a:srgbClr val="000000"/>
              </a:solidFill>
              <a:latin typeface="+mj-lt"/>
            </a:endParaRPr>
          </a:p>
        </p:txBody>
      </p:sp>
      <p:sp>
        <p:nvSpPr>
          <p:cNvPr id="3" name="Title 2"/>
          <p:cNvSpPr>
            <a:spLocks noGrp="1"/>
          </p:cNvSpPr>
          <p:nvPr>
            <p:ph type="ctrTitle"/>
          </p:nvPr>
        </p:nvSpPr>
        <p:spPr>
          <a:xfrm>
            <a:off x="838200" y="1371600"/>
            <a:ext cx="7488832" cy="801216"/>
          </a:xfrm>
        </p:spPr>
        <p:txBody>
          <a:bodyPr/>
          <a:lstStyle/>
          <a:p>
            <a:pPr algn="ctr">
              <a:defRPr/>
            </a:pPr>
            <a:r>
              <a:rPr lang="en-US" sz="3200" b="1" cap="small" dirty="0">
                <a:latin typeface="+mn-lt"/>
              </a:rPr>
              <a:t>Example: Telling Employee to “Deal With It”</a:t>
            </a:r>
          </a:p>
        </p:txBody>
      </p:sp>
      <p:sp>
        <p:nvSpPr>
          <p:cNvPr id="4" name="Slide Number Placeholder 3"/>
          <p:cNvSpPr>
            <a:spLocks noGrp="1"/>
          </p:cNvSpPr>
          <p:nvPr>
            <p:ph type="sldNum" sz="quarter" idx="12"/>
          </p:nvPr>
        </p:nvSpPr>
        <p:spPr/>
        <p:txBody>
          <a:bodyPr/>
          <a:lstStyle/>
          <a:p>
            <a:pPr>
              <a:defRPr/>
            </a:pPr>
            <a:fld id="{0A7C5646-A878-42CA-8BF5-2C608D940435}" type="slidenum">
              <a:rPr lang="en-US" sz="1000" smtClean="0">
                <a:solidFill>
                  <a:srgbClr val="9C4636">
                    <a:tint val="75000"/>
                  </a:srgbClr>
                </a:solidFill>
              </a:rPr>
              <a:pPr>
                <a:defRPr/>
              </a:pPr>
              <a:t>35</a:t>
            </a:fld>
            <a:endParaRPr lang="en-US" sz="1000" dirty="0">
              <a:solidFill>
                <a:srgbClr val="9C4636">
                  <a:tint val="75000"/>
                </a:srgbClr>
              </a:solidFill>
            </a:endParaRPr>
          </a:p>
        </p:txBody>
      </p:sp>
    </p:spTree>
    <p:extLst>
      <p:ext uri="{BB962C8B-B14F-4D97-AF65-F5344CB8AC3E}">
        <p14:creationId xmlns:p14="http://schemas.microsoft.com/office/powerpoint/2010/main" val="26029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852246"/>
            <a:ext cx="8159260" cy="4396154"/>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Select an appropriate investigator</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Gather policies and procedures</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Figure out what happened</a:t>
            </a:r>
          </a:p>
          <a:p>
            <a:pPr marL="457200" indent="-457200" eaLnBrk="1" hangingPunct="1">
              <a:spcBef>
                <a:spcPts val="600"/>
              </a:spcBef>
              <a:spcAft>
                <a:spcPts val="600"/>
              </a:spcAft>
              <a:buClr>
                <a:schemeClr val="tx1"/>
              </a:buClr>
              <a:buFont typeface="Wingdings" pitchFamily="2" charset="2"/>
              <a:buChar char="Ø"/>
            </a:pPr>
            <a:r>
              <a:rPr lang="en-US" altLang="en-US" sz="3600" dirty="0">
                <a:solidFill>
                  <a:schemeClr val="bg2">
                    <a:lumMod val="10000"/>
                  </a:schemeClr>
                </a:solidFill>
              </a:rPr>
              <a:t>Take appropriate corrective action</a:t>
            </a:r>
          </a:p>
          <a:p>
            <a:pPr eaLnBrk="1" hangingPunct="1"/>
            <a:endParaRPr lang="ru-RU" altLang="en-US" sz="4000" dirty="0">
              <a:solidFill>
                <a:schemeClr val="bg2">
                  <a:lumMod val="10000"/>
                </a:schemeClr>
              </a:solidFill>
            </a:endParaRPr>
          </a:p>
        </p:txBody>
      </p:sp>
      <p:sp>
        <p:nvSpPr>
          <p:cNvPr id="3" name="Title 2"/>
          <p:cNvSpPr>
            <a:spLocks noGrp="1"/>
          </p:cNvSpPr>
          <p:nvPr>
            <p:ph type="ctrTitle"/>
          </p:nvPr>
        </p:nvSpPr>
        <p:spPr/>
        <p:txBody>
          <a:bodyPr/>
          <a:lstStyle/>
          <a:p>
            <a:pPr algn="ctr">
              <a:defRPr/>
            </a:pPr>
            <a:r>
              <a:rPr lang="en-US" sz="3200" b="1" cap="small" dirty="0">
                <a:latin typeface="+mn-lt"/>
              </a:rPr>
              <a:t>How Do You Conduct An Investigation?</a:t>
            </a:r>
          </a:p>
        </p:txBody>
      </p:sp>
    </p:spTree>
    <p:extLst>
      <p:ext uri="{BB962C8B-B14F-4D97-AF65-F5344CB8AC3E}">
        <p14:creationId xmlns:p14="http://schemas.microsoft.com/office/powerpoint/2010/main" val="367761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2094" y="1066800"/>
            <a:ext cx="8159261" cy="813686"/>
          </a:xfrm>
        </p:spPr>
        <p:txBody>
          <a:bodyPr/>
          <a:lstStyle/>
          <a:p>
            <a:pPr algn="ctr">
              <a:defRPr/>
            </a:pPr>
            <a:r>
              <a:rPr lang="en-US" sz="3000" b="1" cap="small" dirty="0">
                <a:latin typeface="+mj-lt"/>
              </a:rPr>
              <a:t>STEP ONE: </a:t>
            </a:r>
            <a:br>
              <a:rPr lang="en-US" sz="3000" b="1" cap="small" dirty="0">
                <a:latin typeface="+mj-lt"/>
              </a:rPr>
            </a:br>
            <a:r>
              <a:rPr lang="en-US" sz="3000" b="1" cap="small" dirty="0">
                <a:latin typeface="+mj-lt"/>
              </a:rPr>
              <a:t>Select An Appropriate Investigator</a:t>
            </a:r>
          </a:p>
        </p:txBody>
      </p:sp>
      <p:sp>
        <p:nvSpPr>
          <p:cNvPr id="8" name="Content Placeholder 1"/>
          <p:cNvSpPr>
            <a:spLocks noGrp="1"/>
          </p:cNvSpPr>
          <p:nvPr>
            <p:ph sz="quarter" idx="4"/>
          </p:nvPr>
        </p:nvSpPr>
        <p:spPr>
          <a:xfrm>
            <a:off x="683568" y="1988840"/>
            <a:ext cx="4248472" cy="4104456"/>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Analytical:</a:t>
            </a:r>
            <a:r>
              <a:rPr lang="en-US" altLang="en-US" sz="2000" dirty="0">
                <a:solidFill>
                  <a:schemeClr val="bg2">
                    <a:lumMod val="10000"/>
                  </a:schemeClr>
                </a:solidFill>
                <a:latin typeface="+mj-lt"/>
              </a:rPr>
              <a:t> detail-oriented, gather and organize facts efficiently and effectively, and make recommendations</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Credible: </a:t>
            </a:r>
            <a:r>
              <a:rPr lang="en-US" altLang="en-US" sz="2000" dirty="0">
                <a:solidFill>
                  <a:schemeClr val="bg2">
                    <a:lumMod val="10000"/>
                  </a:schemeClr>
                </a:solidFill>
                <a:latin typeface="+mj-lt"/>
              </a:rPr>
              <a:t>trusted and skilled in investigative role, well-respected</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Knowledgeable about discrimination/harassment: </a:t>
            </a:r>
            <a:r>
              <a:rPr lang="en-US" altLang="en-US" sz="2000" dirty="0">
                <a:solidFill>
                  <a:schemeClr val="bg2">
                    <a:lumMod val="10000"/>
                  </a:schemeClr>
                </a:solidFill>
                <a:latin typeface="+mj-lt"/>
              </a:rPr>
              <a:t>understands legal implications and actionable conduct</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Neutral: </a:t>
            </a:r>
            <a:r>
              <a:rPr lang="en-US" altLang="en-US" sz="2000" dirty="0">
                <a:solidFill>
                  <a:schemeClr val="bg2">
                    <a:lumMod val="10000"/>
                  </a:schemeClr>
                </a:solidFill>
                <a:latin typeface="+mj-lt"/>
              </a:rPr>
              <a:t>no connections with parties</a:t>
            </a:r>
            <a:endParaRPr lang="en-US" altLang="en-US" sz="2000" dirty="0">
              <a:solidFill>
                <a:schemeClr val="bg2">
                  <a:lumMod val="10000"/>
                </a:schemeClr>
              </a:solidFill>
              <a:latin typeface="+mj-lt"/>
              <a:ea typeface="Verdana" pitchFamily="34" charset="0"/>
              <a:cs typeface="Verdana" pitchFamily="34" charset="0"/>
            </a:endParaRPr>
          </a:p>
          <a:p>
            <a:pPr lvl="4" indent="0" eaLnBrk="1" hangingPunct="1">
              <a:buClr>
                <a:schemeClr val="tx1"/>
              </a:buClr>
              <a:buNone/>
            </a:pPr>
            <a:r>
              <a:rPr lang="en-US" altLang="en-US" sz="2000" dirty="0">
                <a:solidFill>
                  <a:schemeClr val="bg2">
                    <a:lumMod val="10000"/>
                  </a:schemeClr>
                </a:solidFill>
                <a:latin typeface="+mj-lt"/>
                <a:ea typeface="Verdana" pitchFamily="34" charset="0"/>
                <a:cs typeface="Verdana" pitchFamily="34" charset="0"/>
              </a:rPr>
              <a:t>	</a:t>
            </a:r>
            <a:endParaRPr lang="en-US" sz="2000" dirty="0">
              <a:latin typeface="+mj-lt"/>
            </a:endParaRPr>
          </a:p>
        </p:txBody>
      </p:sp>
      <p:sp>
        <p:nvSpPr>
          <p:cNvPr id="9" name="Rectangle 5"/>
          <p:cNvSpPr>
            <a:spLocks noChangeArrowheads="1"/>
          </p:cNvSpPr>
          <p:nvPr/>
        </p:nvSpPr>
        <p:spPr bwMode="auto">
          <a:xfrm>
            <a:off x="4846280" y="1988840"/>
            <a:ext cx="3775075"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Trusted: </a:t>
            </a:r>
            <a:r>
              <a:rPr lang="en-US" altLang="en-US" sz="2000" dirty="0">
                <a:solidFill>
                  <a:schemeClr val="bg2">
                    <a:lumMod val="10000"/>
                  </a:schemeClr>
                </a:solidFill>
                <a:latin typeface="+mj-lt"/>
              </a:rPr>
              <a:t>handles confidential/sensitive information in appropriate and professional manner</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Objective: </a:t>
            </a:r>
            <a:r>
              <a:rPr lang="en-US" altLang="en-US" sz="2000" dirty="0">
                <a:solidFill>
                  <a:schemeClr val="bg2">
                    <a:lumMod val="10000"/>
                  </a:schemeClr>
                </a:solidFill>
                <a:latin typeface="+mj-lt"/>
              </a:rPr>
              <a:t>acknowledges own biases and avoids allowing them to affect judgment</a:t>
            </a:r>
          </a:p>
          <a:p>
            <a:pPr marL="457200" indent="-457200" eaLnBrk="1" hangingPunct="1">
              <a:spcBef>
                <a:spcPts val="600"/>
              </a:spcBef>
              <a:spcAft>
                <a:spcPts val="600"/>
              </a:spcAft>
              <a:buClr>
                <a:schemeClr val="tx1"/>
              </a:buClr>
              <a:buFont typeface="Wingdings" pitchFamily="2" charset="2"/>
              <a:buChar char="Ø"/>
            </a:pPr>
            <a:r>
              <a:rPr lang="en-US" altLang="en-US" sz="2000" b="1" dirty="0">
                <a:solidFill>
                  <a:schemeClr val="bg2">
                    <a:lumMod val="10000"/>
                  </a:schemeClr>
                </a:solidFill>
                <a:latin typeface="+mj-lt"/>
              </a:rPr>
              <a:t>Personable: </a:t>
            </a:r>
            <a:r>
              <a:rPr lang="en-US" altLang="en-US" sz="2000" dirty="0">
                <a:solidFill>
                  <a:schemeClr val="bg2">
                    <a:lumMod val="10000"/>
                  </a:schemeClr>
                </a:solidFill>
                <a:latin typeface="+mj-lt"/>
              </a:rPr>
              <a:t>welcoming and listens to each person to share story</a:t>
            </a:r>
            <a:endParaRPr lang="en-US" altLang="en-US" sz="2000" b="1" dirty="0">
              <a:solidFill>
                <a:schemeClr val="bg2">
                  <a:lumMod val="10000"/>
                </a:schemeClr>
              </a:solidFill>
              <a:latin typeface="+mj-lt"/>
            </a:endParaRPr>
          </a:p>
          <a:p>
            <a:pPr marL="461963" indent="-461963">
              <a:spcBef>
                <a:spcPts val="672"/>
              </a:spcBef>
              <a:buClr>
                <a:schemeClr val="tx1"/>
              </a:buClr>
              <a:buFont typeface="Wingdings" panose="05000000000000000000" pitchFamily="2" charset="2"/>
              <a:buChar char="Ø"/>
              <a:defRPr/>
            </a:pPr>
            <a:endParaRPr lang="en-US" altLang="en-US" sz="2000" dirty="0">
              <a:solidFill>
                <a:schemeClr val="bg2">
                  <a:lumMod val="10000"/>
                </a:schemeClr>
              </a:solidFill>
              <a:latin typeface="+mj-lt"/>
              <a:ea typeface="Verdana" pitchFamily="34" charset="0"/>
              <a:cs typeface="Verdana" pitchFamily="34" charset="0"/>
            </a:endParaRPr>
          </a:p>
          <a:p>
            <a:pPr>
              <a:spcBef>
                <a:spcPts val="672"/>
              </a:spcBef>
              <a:defRPr/>
            </a:pPr>
            <a:endParaRPr lang="en-US" sz="2000" kern="0" dirty="0">
              <a:solidFill>
                <a:schemeClr val="tx2"/>
              </a:solidFill>
              <a:latin typeface="+mj-lt"/>
              <a:ea typeface="Verdana" pitchFamily="34" charset="0"/>
              <a:cs typeface="Verdana" pitchFamily="34" charset="0"/>
            </a:endParaRPr>
          </a:p>
          <a:p>
            <a:pPr eaLnBrk="0" fontAlgn="auto" hangingPunct="0">
              <a:spcBef>
                <a:spcPts val="672"/>
              </a:spcBef>
              <a:spcAft>
                <a:spcPts val="0"/>
              </a:spcAft>
              <a:defRPr/>
            </a:pPr>
            <a:endParaRPr lang="en-US" sz="2000" dirty="0">
              <a:latin typeface="+mj-lt"/>
              <a:cs typeface="+mn-cs"/>
            </a:endParaRPr>
          </a:p>
          <a:p>
            <a:pPr marL="342900" indent="-342900" eaLnBrk="0" fontAlgn="auto" hangingPunct="0">
              <a:spcBef>
                <a:spcPts val="672"/>
              </a:spcBef>
              <a:spcAft>
                <a:spcPts val="0"/>
              </a:spcAft>
              <a:defRPr/>
            </a:pPr>
            <a:endParaRPr lang="en-US" sz="2000" dirty="0">
              <a:latin typeface="+mj-lt"/>
              <a:cs typeface="+mn-cs"/>
            </a:endParaRPr>
          </a:p>
        </p:txBody>
      </p:sp>
    </p:spTree>
    <p:extLst>
      <p:ext uri="{BB962C8B-B14F-4D97-AF65-F5344CB8AC3E}">
        <p14:creationId xmlns:p14="http://schemas.microsoft.com/office/powerpoint/2010/main" val="1283472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person accused holds a high-level leadership position</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people who would typically investigate the complaint are either involved or cannot remain neutral</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The complaint involves issues that HR does not have the right experience and training to handle</a:t>
            </a: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latin typeface="+mn-lt"/>
            </a:endParaRP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66800"/>
            <a:ext cx="8159261" cy="813686"/>
          </a:xfrm>
        </p:spPr>
        <p:txBody>
          <a:bodyPr/>
          <a:lstStyle/>
          <a:p>
            <a:pPr algn="ctr">
              <a:defRPr/>
            </a:pPr>
            <a:r>
              <a:rPr lang="en-US" sz="3200" b="1" cap="small" dirty="0">
                <a:latin typeface="+mn-lt"/>
              </a:rPr>
              <a:t>When to Consider a Third Party Investigator</a:t>
            </a:r>
          </a:p>
        </p:txBody>
      </p:sp>
    </p:spTree>
    <p:extLst>
      <p:ext uri="{BB962C8B-B14F-4D97-AF65-F5344CB8AC3E}">
        <p14:creationId xmlns:p14="http://schemas.microsoft.com/office/powerpoint/2010/main" val="3951963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2730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Gather, at a minimum:</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Discrimination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EEO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Harassment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Whistleblower and retaliation policy</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Code of Conduct</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Union contracts (grievance procedures, conduct standards)</a:t>
            </a:r>
          </a:p>
          <a:p>
            <a:pPr marL="457200" indent="-457200" eaLnBrk="1" hangingPunct="1">
              <a:spcBef>
                <a:spcPts val="600"/>
              </a:spcBef>
              <a:spcAft>
                <a:spcPts val="600"/>
              </a:spcAft>
              <a:buClr>
                <a:schemeClr val="tx1"/>
              </a:buClr>
              <a:buFont typeface="Wingdings" pitchFamily="2" charset="2"/>
              <a:buChar char="Ø"/>
            </a:pPr>
            <a:endParaRPr lang="en-US" altLang="en-US" sz="2600" dirty="0">
              <a:solidFill>
                <a:schemeClr val="bg2">
                  <a:lumMod val="10000"/>
                </a:schemeClr>
              </a:solidFill>
            </a:endParaRPr>
          </a:p>
          <a:p>
            <a:pPr eaLnBrk="1" hangingPunct="1"/>
            <a:endParaRPr lang="ru-RU" altLang="en-US" sz="2600" dirty="0">
              <a:solidFill>
                <a:schemeClr val="bg2">
                  <a:lumMod val="10000"/>
                </a:schemeClr>
              </a:solidFill>
            </a:endParaRPr>
          </a:p>
        </p:txBody>
      </p:sp>
      <p:sp>
        <p:nvSpPr>
          <p:cNvPr id="3" name="Title 2"/>
          <p:cNvSpPr>
            <a:spLocks noGrp="1"/>
          </p:cNvSpPr>
          <p:nvPr>
            <p:ph type="ctrTitle"/>
          </p:nvPr>
        </p:nvSpPr>
        <p:spPr>
          <a:xfrm>
            <a:off x="457200" y="1066800"/>
            <a:ext cx="8159261" cy="966086"/>
          </a:xfrm>
        </p:spPr>
        <p:txBody>
          <a:bodyPr/>
          <a:lstStyle/>
          <a:p>
            <a:pPr algn="ctr">
              <a:defRPr/>
            </a:pPr>
            <a:r>
              <a:rPr lang="en-US" sz="3200" b="1" cap="small" dirty="0">
                <a:latin typeface="+mn-lt"/>
              </a:rPr>
              <a:t>STEP TWO:</a:t>
            </a:r>
            <a:br>
              <a:rPr lang="en-US" sz="3200" b="1" cap="small" dirty="0">
                <a:latin typeface="+mn-lt"/>
              </a:rPr>
            </a:br>
            <a:r>
              <a:rPr lang="en-US" sz="3200" b="1" cap="small" dirty="0"/>
              <a:t>Gather Policies and Procedures</a:t>
            </a:r>
            <a:endParaRPr lang="en-US" sz="3200" b="1" cap="small" dirty="0">
              <a:latin typeface="+mn-lt"/>
            </a:endParaRPr>
          </a:p>
        </p:txBody>
      </p:sp>
    </p:spTree>
    <p:extLst>
      <p:ext uri="{BB962C8B-B14F-4D97-AF65-F5344CB8AC3E}">
        <p14:creationId xmlns:p14="http://schemas.microsoft.com/office/powerpoint/2010/main" val="16904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cap="small" dirty="0"/>
              <a:t>#</a:t>
            </a:r>
            <a:r>
              <a:rPr lang="en-US" b="1" cap="small" dirty="0" err="1"/>
              <a:t>MeToo</a:t>
            </a:r>
            <a:r>
              <a:rPr lang="en-US" b="1" cap="small" dirty="0"/>
              <a:t> Impact On EEOC</a:t>
            </a:r>
          </a:p>
        </p:txBody>
      </p:sp>
      <p:pic>
        <p:nvPicPr>
          <p:cNvPr id="1026" name="Picture 2" descr="Image result for eeoc images"/>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2338387" y="1898650"/>
            <a:ext cx="4397375" cy="439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46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133600"/>
            <a:ext cx="8159260" cy="41968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Collect facts and relevant evidence</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Determine witnesses and involved individuals</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Determine who, what, when, where, why, and how</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Evaluate credibility</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Identify and eliminate extraneous information</a:t>
            </a: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889886"/>
          </a:xfrm>
        </p:spPr>
        <p:txBody>
          <a:bodyPr/>
          <a:lstStyle/>
          <a:p>
            <a:pPr algn="ctr">
              <a:defRPr/>
            </a:pPr>
            <a:r>
              <a:rPr lang="en-US" sz="3200" b="1" cap="small" dirty="0">
                <a:latin typeface="+mn-lt"/>
              </a:rPr>
              <a:t>STEP THREE:</a:t>
            </a:r>
            <a:br>
              <a:rPr lang="en-US" sz="3200" b="1" cap="small" dirty="0">
                <a:latin typeface="+mn-lt"/>
              </a:rPr>
            </a:br>
            <a:r>
              <a:rPr lang="en-US" sz="3200" b="1" cap="small" dirty="0"/>
              <a:t>Find Out What Happened</a:t>
            </a:r>
            <a:endParaRPr lang="en-US" sz="3200" b="1" cap="small" dirty="0">
              <a:latin typeface="+mn-lt"/>
            </a:endParaRPr>
          </a:p>
        </p:txBody>
      </p:sp>
    </p:spTree>
    <p:extLst>
      <p:ext uri="{BB962C8B-B14F-4D97-AF65-F5344CB8AC3E}">
        <p14:creationId xmlns:p14="http://schemas.microsoft.com/office/powerpoint/2010/main" val="279582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120662"/>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Make a decision for appropriate corrective action</a:t>
            </a:r>
          </a:p>
          <a:p>
            <a:pPr marL="1200150" lvl="1"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Any discipline </a:t>
            </a:r>
            <a:r>
              <a:rPr lang="en-US" altLang="en-US" sz="2600" dirty="0">
                <a:solidFill>
                  <a:schemeClr val="bg2">
                    <a:lumMod val="10000"/>
                  </a:schemeClr>
                </a:solidFill>
                <a:latin typeface="+mn-lt"/>
              </a:rPr>
              <a:t>should be prompt and proportionate to the behavior(s) at issue and the severity of the infraction, and be consistent with discipline of other employees</a:t>
            </a:r>
          </a:p>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rPr>
              <a:t>No retaliation</a:t>
            </a:r>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966086"/>
          </a:xfrm>
        </p:spPr>
        <p:txBody>
          <a:bodyPr/>
          <a:lstStyle/>
          <a:p>
            <a:pPr algn="ctr">
              <a:defRPr/>
            </a:pPr>
            <a:r>
              <a:rPr lang="en-US" sz="3200" b="1" cap="small" dirty="0">
                <a:latin typeface="+mn-lt"/>
              </a:rPr>
              <a:t>STEP FOUR:</a:t>
            </a:r>
            <a:br>
              <a:rPr lang="en-US" sz="3200" b="1" cap="small" dirty="0">
                <a:latin typeface="+mn-lt"/>
              </a:rPr>
            </a:br>
            <a:r>
              <a:rPr lang="en-US" sz="3200" b="1" cap="small" dirty="0"/>
              <a:t>Appropriate Corrective Action</a:t>
            </a:r>
            <a:endParaRPr lang="en-US" sz="3200" b="1" cap="small" dirty="0">
              <a:latin typeface="+mn-lt"/>
            </a:endParaRPr>
          </a:p>
        </p:txBody>
      </p:sp>
    </p:spTree>
    <p:extLst>
      <p:ext uri="{BB962C8B-B14F-4D97-AF65-F5344CB8AC3E}">
        <p14:creationId xmlns:p14="http://schemas.microsoft.com/office/powerpoint/2010/main" val="3232575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8159260" cy="4958862"/>
          </a:xfrm>
        </p:spPr>
        <p:txBody>
          <a:bodyPr>
            <a:noAutofit/>
          </a:bodyPr>
          <a:lstStyle/>
          <a:p>
            <a:pPr marL="171450" lvl="0" indent="-171450">
              <a:buClr>
                <a:schemeClr val="tx1"/>
              </a:buClr>
              <a:buFont typeface="Wingdings" panose="05000000000000000000" pitchFamily="2" charset="2"/>
              <a:buChar char="Ø"/>
            </a:pPr>
            <a:r>
              <a:rPr lang="en-US" sz="2200" dirty="0">
                <a:solidFill>
                  <a:srgbClr val="000000"/>
                </a:solidFill>
                <a:latin typeface="+mn-lt"/>
              </a:rPr>
              <a:t>David worked at a steel plant with a co-worker named John. John made sexual comments to David, and inappropriately touched him. </a:t>
            </a:r>
          </a:p>
          <a:p>
            <a:pPr marL="171450" lvl="0" indent="-171450">
              <a:buClr>
                <a:schemeClr val="tx1"/>
              </a:buClr>
              <a:buFont typeface="Wingdings" panose="05000000000000000000" pitchFamily="2" charset="2"/>
              <a:buChar char="Ø"/>
            </a:pPr>
            <a:r>
              <a:rPr lang="en-US" sz="2200" dirty="0">
                <a:solidFill>
                  <a:srgbClr val="000000"/>
                </a:solidFill>
                <a:latin typeface="+mn-lt"/>
              </a:rPr>
              <a:t>David complained to his manager and HR, and was transferred to another part of the plant so he would no longer work directly with John. HR disciplined John for his behavior with a verbal warning, a one-week suspension, a demotion, and required him to take a leadership class. The harassment stopped.</a:t>
            </a:r>
          </a:p>
          <a:p>
            <a:pPr marL="171450" indent="-171450">
              <a:buClr>
                <a:schemeClr val="tx1"/>
              </a:buClr>
              <a:buFont typeface="Wingdings" panose="05000000000000000000" pitchFamily="2" charset="2"/>
              <a:buChar char="Ø"/>
            </a:pPr>
            <a:r>
              <a:rPr lang="en-US" altLang="en-US" sz="2200" b="1" dirty="0">
                <a:solidFill>
                  <a:srgbClr val="000000"/>
                </a:solidFill>
                <a:latin typeface="+mn-lt"/>
              </a:rPr>
              <a:t>HELD: </a:t>
            </a:r>
            <a:r>
              <a:rPr lang="en-US" altLang="en-US" sz="2200" dirty="0">
                <a:solidFill>
                  <a:srgbClr val="000000"/>
                </a:solidFill>
                <a:latin typeface="+mn-lt"/>
              </a:rPr>
              <a:t>No employer liability because</a:t>
            </a:r>
            <a:r>
              <a:rPr lang="en-US" altLang="en-US" sz="2200" dirty="0">
                <a:latin typeface="+mn-lt"/>
              </a:rPr>
              <a:t> </a:t>
            </a:r>
            <a:r>
              <a:rPr lang="en-US" altLang="en-US" sz="2200" dirty="0">
                <a:solidFill>
                  <a:srgbClr val="000000"/>
                </a:solidFill>
                <a:latin typeface="+mn-lt"/>
              </a:rPr>
              <a:t>the employer’s response was “adequate,” noting that “a response is adequate if it is reasonably calculated to end the harassment.”</a:t>
            </a:r>
          </a:p>
          <a:p>
            <a:pPr algn="r">
              <a:buClr>
                <a:schemeClr val="tx1"/>
              </a:buClr>
            </a:pPr>
            <a:r>
              <a:rPr lang="en-US" sz="2000" i="1" dirty="0" err="1">
                <a:solidFill>
                  <a:srgbClr val="000000"/>
                </a:solidFill>
                <a:latin typeface="+mj-lt"/>
              </a:rPr>
              <a:t>Hylko</a:t>
            </a:r>
            <a:r>
              <a:rPr lang="en-US" sz="2000" i="1" dirty="0">
                <a:solidFill>
                  <a:srgbClr val="000000"/>
                </a:solidFill>
                <a:latin typeface="+mj-lt"/>
              </a:rPr>
              <a:t> v. Hemphill</a:t>
            </a:r>
            <a:r>
              <a:rPr lang="en-US" sz="2000" dirty="0">
                <a:solidFill>
                  <a:srgbClr val="000000"/>
                </a:solidFill>
                <a:latin typeface="+mj-lt"/>
              </a:rPr>
              <a:t>, 698 Fed. Appx. 298 (6th Cir. Oct. 3, 2017).</a:t>
            </a:r>
            <a:endParaRPr lang="en-US" altLang="en-US" sz="2000" dirty="0">
              <a:solidFill>
                <a:srgbClr val="000000"/>
              </a:solidFill>
              <a:latin typeface="+mj-lt"/>
            </a:endParaRPr>
          </a:p>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800" dirty="0">
              <a:solidFill>
                <a:schemeClr val="bg2">
                  <a:lumMod val="10000"/>
                </a:schemeClr>
              </a:solidFill>
              <a:latin typeface="+mn-lt"/>
            </a:endParaRPr>
          </a:p>
        </p:txBody>
      </p:sp>
      <p:sp>
        <p:nvSpPr>
          <p:cNvPr id="3" name="Title 2"/>
          <p:cNvSpPr>
            <a:spLocks noGrp="1"/>
          </p:cNvSpPr>
          <p:nvPr>
            <p:ph type="ctrTitle"/>
          </p:nvPr>
        </p:nvSpPr>
        <p:spPr>
          <a:xfrm>
            <a:off x="457200" y="990600"/>
            <a:ext cx="8159261" cy="813686"/>
          </a:xfrm>
        </p:spPr>
        <p:txBody>
          <a:bodyPr/>
          <a:lstStyle/>
          <a:p>
            <a:pPr algn="ctr">
              <a:defRPr/>
            </a:pPr>
            <a:r>
              <a:rPr lang="en-US" sz="3200" b="1" cap="small" dirty="0">
                <a:latin typeface="+mn-lt"/>
              </a:rPr>
              <a:t>Example: Discipline the Harasser Appropriately</a:t>
            </a:r>
          </a:p>
        </p:txBody>
      </p:sp>
    </p:spTree>
    <p:extLst>
      <p:ext uri="{BB962C8B-B14F-4D97-AF65-F5344CB8AC3E}">
        <p14:creationId xmlns:p14="http://schemas.microsoft.com/office/powerpoint/2010/main" val="1689749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196862"/>
          </a:xfrm>
        </p:spPr>
        <p:txBody>
          <a:bodyPr>
            <a:normAutofit fontScale="92500"/>
          </a:bodyPr>
          <a:lstStyle/>
          <a:p>
            <a:pPr marL="342900" indent="-342900">
              <a:buClr>
                <a:schemeClr val="tx1"/>
              </a:buClr>
              <a:buFont typeface="Wingdings" panose="05000000000000000000" pitchFamily="2" charset="2"/>
              <a:buChar char="Ø"/>
            </a:pPr>
            <a:r>
              <a:rPr lang="en-US" dirty="0"/>
              <a:t>When serious allegations have come forward, what intermediate steps to address the situation should the employer take while it determines whether a complaint is justified?</a:t>
            </a:r>
          </a:p>
          <a:p>
            <a:pPr marL="342900" indent="-342900">
              <a:buClr>
                <a:schemeClr val="tx1"/>
              </a:buClr>
              <a:buFont typeface="Wingdings" panose="05000000000000000000" pitchFamily="2" charset="2"/>
              <a:buChar char="Ø"/>
            </a:pPr>
            <a:r>
              <a:rPr lang="en-US" dirty="0"/>
              <a:t>Consider taking the following measures:</a:t>
            </a:r>
          </a:p>
          <a:p>
            <a:pPr marL="1085850" lvl="1" indent="-342900">
              <a:buClr>
                <a:schemeClr val="tx1"/>
              </a:buClr>
              <a:buFont typeface="Wingdings" panose="05000000000000000000" pitchFamily="2" charset="2"/>
              <a:buChar char="Ø"/>
            </a:pPr>
            <a:r>
              <a:rPr lang="en-US" dirty="0"/>
              <a:t>Scheduling changes to avoid contact between the parties;</a:t>
            </a:r>
          </a:p>
          <a:p>
            <a:pPr marL="1085850" lvl="1" indent="-342900">
              <a:buClr>
                <a:schemeClr val="tx1"/>
              </a:buClr>
              <a:buFont typeface="Wingdings" panose="05000000000000000000" pitchFamily="2" charset="2"/>
              <a:buChar char="Ø"/>
            </a:pPr>
            <a:r>
              <a:rPr lang="en-US" dirty="0"/>
              <a:t>Temporarily transferring the alleged harasser; or</a:t>
            </a:r>
          </a:p>
          <a:p>
            <a:pPr marL="1085850" lvl="1" indent="-342900">
              <a:buClr>
                <a:schemeClr val="tx1"/>
              </a:buClr>
              <a:buFont typeface="Wingdings" panose="05000000000000000000" pitchFamily="2" charset="2"/>
              <a:buChar char="Ø"/>
            </a:pPr>
            <a:r>
              <a:rPr lang="en-US" dirty="0"/>
              <a:t>Placing the alleged harasser on non-disciplinary leave with pay pending the conclusion of the investigation.</a:t>
            </a:r>
          </a:p>
        </p:txBody>
      </p:sp>
      <p:sp>
        <p:nvSpPr>
          <p:cNvPr id="3" name="Title 2"/>
          <p:cNvSpPr>
            <a:spLocks noGrp="1"/>
          </p:cNvSpPr>
          <p:nvPr>
            <p:ph type="ctrTitle"/>
          </p:nvPr>
        </p:nvSpPr>
        <p:spPr>
          <a:xfrm>
            <a:off x="457200" y="1091314"/>
            <a:ext cx="8159261" cy="1042286"/>
          </a:xfrm>
        </p:spPr>
        <p:txBody>
          <a:bodyPr/>
          <a:lstStyle/>
          <a:p>
            <a:r>
              <a:rPr lang="en-US" b="1" cap="small" dirty="0"/>
              <a:t>EEOC Proposed Guidance:</a:t>
            </a:r>
            <a:br>
              <a:rPr lang="en-US" b="1" cap="small" dirty="0"/>
            </a:br>
            <a:r>
              <a:rPr lang="en-US" b="1" cap="small" dirty="0"/>
              <a:t>Intermediate Action</a:t>
            </a:r>
          </a:p>
        </p:txBody>
      </p:sp>
    </p:spTree>
    <p:extLst>
      <p:ext uri="{BB962C8B-B14F-4D97-AF65-F5344CB8AC3E}">
        <p14:creationId xmlns:p14="http://schemas.microsoft.com/office/powerpoint/2010/main" val="1388802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438400"/>
            <a:ext cx="8159260" cy="3739662"/>
          </a:xfrm>
        </p:spPr>
        <p:txBody>
          <a:bodyPr/>
          <a:lstStyle/>
          <a:p>
            <a:pPr marL="342900" indent="-342900">
              <a:buClr>
                <a:schemeClr val="tx1"/>
              </a:buClr>
              <a:buFont typeface="Wingdings" panose="05000000000000000000" pitchFamily="2" charset="2"/>
              <a:buChar char="Ø"/>
            </a:pPr>
            <a:r>
              <a:rPr lang="en-US" dirty="0"/>
              <a:t>As a rule, employers should make every reasonable effort to minimize the burden or negative consequences to an employee who complains of harassment, pending the employer’s investigation.</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091314"/>
            <a:ext cx="8159261" cy="1194686"/>
          </a:xfrm>
        </p:spPr>
        <p:txBody>
          <a:bodyPr/>
          <a:lstStyle/>
          <a:p>
            <a:r>
              <a:rPr lang="en-US" b="1" cap="small" dirty="0"/>
              <a:t>EEOC Proposed Guidance:</a:t>
            </a:r>
            <a:br>
              <a:rPr lang="en-US" b="1" cap="small" dirty="0"/>
            </a:br>
            <a:r>
              <a:rPr lang="en-US" b="1" cap="small" dirty="0"/>
              <a:t>Intermediate Action</a:t>
            </a:r>
            <a:endParaRPr lang="en-US" cap="small" dirty="0"/>
          </a:p>
        </p:txBody>
      </p:sp>
    </p:spTree>
    <p:extLst>
      <p:ext uri="{BB962C8B-B14F-4D97-AF65-F5344CB8AC3E}">
        <p14:creationId xmlns:p14="http://schemas.microsoft.com/office/powerpoint/2010/main" val="144551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057400"/>
            <a:ext cx="8159260" cy="4572000"/>
          </a:xfrm>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Investigate</a:t>
            </a:r>
            <a:r>
              <a:rPr lang="en-US" altLang="en-US" dirty="0">
                <a:solidFill>
                  <a:schemeClr val="bg2">
                    <a:lumMod val="10000"/>
                  </a:schemeClr>
                </a:solidFill>
              </a:rPr>
              <a:t> the complaint in the same way the employer would if an employee was the harasser</a:t>
            </a:r>
          </a:p>
          <a:p>
            <a:pPr marL="457200"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Take action</a:t>
            </a:r>
            <a:r>
              <a:rPr lang="en-US" altLang="en-US" dirty="0">
                <a:solidFill>
                  <a:schemeClr val="bg2">
                    <a:lumMod val="10000"/>
                  </a:schemeClr>
                </a:solidFill>
              </a:rPr>
              <a:t> to stop the harassment depending on the circumstances, which may include:</a:t>
            </a:r>
          </a:p>
          <a:p>
            <a:pPr marL="1200150" lvl="1"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Informing</a:t>
            </a:r>
            <a:r>
              <a:rPr lang="en-US" altLang="en-US" dirty="0">
                <a:solidFill>
                  <a:schemeClr val="bg2">
                    <a:lumMod val="10000"/>
                  </a:schemeClr>
                </a:solidFill>
              </a:rPr>
              <a:t> the customer that they will be banned if they continue harassment.</a:t>
            </a:r>
          </a:p>
          <a:p>
            <a:pPr marL="1200150" lvl="1"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Banning</a:t>
            </a:r>
            <a:r>
              <a:rPr lang="en-US" altLang="en-US" dirty="0">
                <a:solidFill>
                  <a:schemeClr val="bg2">
                    <a:lumMod val="10000"/>
                  </a:schemeClr>
                </a:solidFill>
              </a:rPr>
              <a:t> the customer.</a:t>
            </a:r>
          </a:p>
          <a:p>
            <a:pPr marL="1200150" lvl="1"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Finding a way </a:t>
            </a:r>
            <a:r>
              <a:rPr lang="en-US" altLang="en-US" dirty="0">
                <a:solidFill>
                  <a:schemeClr val="bg2">
                    <a:lumMod val="10000"/>
                  </a:schemeClr>
                </a:solidFill>
              </a:rPr>
              <a:t>that the employee will not need to deal with that customer.</a:t>
            </a:r>
          </a:p>
          <a:p>
            <a:pPr marL="457200" indent="-457200" eaLnBrk="1" hangingPunct="1">
              <a:spcBef>
                <a:spcPts val="600"/>
              </a:spcBef>
              <a:spcAft>
                <a:spcPts val="600"/>
              </a:spcAft>
              <a:buClr>
                <a:schemeClr val="tx1"/>
              </a:buClr>
              <a:buFont typeface="Wingdings" pitchFamily="2" charset="2"/>
              <a:buChar char="Ø"/>
            </a:pPr>
            <a:r>
              <a:rPr lang="en-US" altLang="en-US" b="1" dirty="0">
                <a:solidFill>
                  <a:schemeClr val="bg2">
                    <a:lumMod val="10000"/>
                  </a:schemeClr>
                </a:solidFill>
              </a:rPr>
              <a:t>Do not retaliate </a:t>
            </a:r>
            <a:r>
              <a:rPr lang="en-US" altLang="en-US" dirty="0">
                <a:solidFill>
                  <a:schemeClr val="bg2">
                    <a:lumMod val="10000"/>
                  </a:schemeClr>
                </a:solidFill>
              </a:rPr>
              <a:t>against the employee.</a:t>
            </a:r>
            <a:endParaRPr lang="en-US" altLang="en-US" b="1" dirty="0">
              <a:solidFill>
                <a:schemeClr val="bg2">
                  <a:lumMod val="10000"/>
                </a:schemeClr>
              </a:solidFill>
            </a:endParaRPr>
          </a:p>
          <a:p>
            <a:pPr marL="457200" indent="-457200" eaLnBrk="1" hangingPunct="1">
              <a:spcBef>
                <a:spcPts val="600"/>
              </a:spcBef>
              <a:spcAft>
                <a:spcPts val="600"/>
              </a:spcAft>
              <a:buClr>
                <a:schemeClr val="tx1"/>
              </a:buClr>
              <a:buFont typeface="Wingdings" pitchFamily="2" charset="2"/>
              <a:buChar char="Ø"/>
            </a:pPr>
            <a:endParaRPr lang="en-US" altLang="en-US" sz="2600" b="1" dirty="0">
              <a:solidFill>
                <a:schemeClr val="bg2">
                  <a:lumMod val="10000"/>
                </a:schemeClr>
              </a:solidFill>
              <a:latin typeface="+mn-lt"/>
            </a:endParaRPr>
          </a:p>
        </p:txBody>
      </p:sp>
      <p:sp>
        <p:nvSpPr>
          <p:cNvPr id="3" name="Title 2"/>
          <p:cNvSpPr>
            <a:spLocks noGrp="1"/>
          </p:cNvSpPr>
          <p:nvPr>
            <p:ph type="ctrTitle"/>
          </p:nvPr>
        </p:nvSpPr>
        <p:spPr>
          <a:xfrm>
            <a:off x="457200" y="1091314"/>
            <a:ext cx="8159261" cy="1042286"/>
          </a:xfrm>
        </p:spPr>
        <p:txBody>
          <a:bodyPr/>
          <a:lstStyle/>
          <a:p>
            <a:pPr algn="ctr">
              <a:defRPr/>
            </a:pPr>
            <a:r>
              <a:rPr lang="en-US" sz="3200" b="1" cap="small" dirty="0">
                <a:latin typeface="+mn-lt"/>
              </a:rPr>
              <a:t>What Should You Do If Employees Are Being Harassed By Customers?</a:t>
            </a:r>
          </a:p>
        </p:txBody>
      </p:sp>
    </p:spTree>
    <p:extLst>
      <p:ext uri="{BB962C8B-B14F-4D97-AF65-F5344CB8AC3E}">
        <p14:creationId xmlns:p14="http://schemas.microsoft.com/office/powerpoint/2010/main" val="3523930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Autofit/>
          </a:bodyPr>
          <a:lstStyle/>
          <a:p>
            <a:pPr marL="457200" indent="-457200" eaLnBrk="1" hangingPunct="1">
              <a:spcBef>
                <a:spcPts val="600"/>
              </a:spcBef>
              <a:spcAft>
                <a:spcPts val="600"/>
              </a:spcAft>
              <a:buClr>
                <a:schemeClr val="tx1"/>
              </a:buClr>
              <a:buFont typeface="Wingdings" pitchFamily="2" charset="2"/>
              <a:buChar char="Ø"/>
            </a:pPr>
            <a:r>
              <a:rPr lang="en-US" altLang="en-US" sz="2600" dirty="0">
                <a:solidFill>
                  <a:schemeClr val="bg2">
                    <a:lumMod val="10000"/>
                  </a:schemeClr>
                </a:solidFill>
                <a:latin typeface="+mn-lt"/>
              </a:rPr>
              <a:t>Training must be emphasized at the organizational level, at the employee level, and at the supervisor and manager level.</a:t>
            </a:r>
          </a:p>
          <a:p>
            <a:pPr eaLnBrk="1" hangingPunct="1">
              <a:spcBef>
                <a:spcPts val="600"/>
              </a:spcBef>
              <a:spcAft>
                <a:spcPts val="600"/>
              </a:spcAft>
              <a:buClr>
                <a:schemeClr val="tx1"/>
              </a:buClr>
            </a:pPr>
            <a:r>
              <a:rPr lang="en-US" altLang="en-US" sz="2600" dirty="0">
                <a:solidFill>
                  <a:schemeClr val="bg2">
                    <a:lumMod val="10000"/>
                  </a:schemeClr>
                </a:solidFill>
                <a:latin typeface="+mn-lt"/>
              </a:rPr>
              <a:t> </a:t>
            </a:r>
          </a:p>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p:txBody>
          <a:bodyPr/>
          <a:lstStyle/>
          <a:p>
            <a:pPr algn="ctr">
              <a:defRPr/>
            </a:pPr>
            <a:r>
              <a:rPr lang="en-US" b="1" cap="small" dirty="0">
                <a:latin typeface="+mn-lt"/>
              </a:rPr>
              <a:t>Training for Employers</a:t>
            </a:r>
          </a:p>
        </p:txBody>
      </p:sp>
    </p:spTree>
    <p:extLst>
      <p:ext uri="{BB962C8B-B14F-4D97-AF65-F5344CB8AC3E}">
        <p14:creationId xmlns:p14="http://schemas.microsoft.com/office/powerpoint/2010/main" val="2182037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Autofit/>
          </a:bodyPr>
          <a:lstStyle/>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53153" y="1066800"/>
            <a:ext cx="8159261" cy="955742"/>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Organizational Level</a:t>
            </a:r>
          </a:p>
        </p:txBody>
      </p:sp>
      <p:sp>
        <p:nvSpPr>
          <p:cNvPr id="5" name="Content Placeholder 1"/>
          <p:cNvSpPr txBox="1">
            <a:spLocks/>
          </p:cNvSpPr>
          <p:nvPr/>
        </p:nvSpPr>
        <p:spPr bwMode="auto">
          <a:xfrm>
            <a:off x="683568" y="2286000"/>
            <a:ext cx="76984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2900" lvl="0" indent="-342900">
              <a:buClr>
                <a:schemeClr val="tx1"/>
              </a:buClr>
              <a:buFont typeface="Wingdings" panose="05000000000000000000" pitchFamily="2" charset="2"/>
              <a:buChar char="Ø"/>
            </a:pPr>
            <a:r>
              <a:rPr lang="en-US" sz="2600" dirty="0">
                <a:solidFill>
                  <a:srgbClr val="000000"/>
                </a:solidFill>
                <a:latin typeface="+mj-lt"/>
              </a:rPr>
              <a:t>Championed by senior leaders</a:t>
            </a:r>
          </a:p>
          <a:p>
            <a:pPr marL="342900" lvl="0" indent="-342900">
              <a:buClr>
                <a:schemeClr val="tx1"/>
              </a:buClr>
              <a:buFont typeface="Wingdings" panose="05000000000000000000" pitchFamily="2" charset="2"/>
              <a:buChar char="Ø"/>
            </a:pPr>
            <a:r>
              <a:rPr lang="en-US" sz="2600" dirty="0">
                <a:solidFill>
                  <a:srgbClr val="000000"/>
                </a:solidFill>
                <a:latin typeface="+mj-lt"/>
              </a:rPr>
              <a:t>Repeated and reinforced regularly</a:t>
            </a:r>
          </a:p>
          <a:p>
            <a:pPr marL="342900" lvl="0" indent="-342900">
              <a:buClr>
                <a:schemeClr val="tx1"/>
              </a:buClr>
              <a:buFont typeface="Wingdings" panose="05000000000000000000" pitchFamily="2" charset="2"/>
              <a:buChar char="Ø"/>
            </a:pPr>
            <a:r>
              <a:rPr lang="en-US" sz="2600" dirty="0">
                <a:solidFill>
                  <a:srgbClr val="000000"/>
                </a:solidFill>
                <a:latin typeface="+mj-lt"/>
              </a:rPr>
              <a:t>Provided to employees at every level and location of the organization</a:t>
            </a:r>
          </a:p>
          <a:p>
            <a:pPr marL="342900" lvl="0" indent="-342900">
              <a:buClr>
                <a:schemeClr val="tx1"/>
              </a:buClr>
              <a:buFont typeface="Wingdings" panose="05000000000000000000" pitchFamily="2" charset="2"/>
              <a:buChar char="Ø"/>
            </a:pPr>
            <a:r>
              <a:rPr lang="en-US" sz="2600" dirty="0">
                <a:solidFill>
                  <a:srgbClr val="000000"/>
                </a:solidFill>
                <a:latin typeface="+mj-lt"/>
              </a:rPr>
              <a:t>Conducted by qualified, live, interactive trainers </a:t>
            </a:r>
          </a:p>
          <a:p>
            <a:pPr marL="1085850" lvl="1" indent="-342900">
              <a:buClr>
                <a:schemeClr val="tx1"/>
              </a:buClr>
              <a:buFont typeface="Wingdings" panose="05000000000000000000" pitchFamily="2" charset="2"/>
              <a:buChar char="Ø"/>
            </a:pPr>
            <a:r>
              <a:rPr lang="en-US" sz="2600" dirty="0">
                <a:solidFill>
                  <a:srgbClr val="000000"/>
                </a:solidFill>
                <a:latin typeface="+mj-lt"/>
              </a:rPr>
              <a:t>If live training is not feasible, designed to include active engagement by participants</a:t>
            </a:r>
            <a:r>
              <a:rPr lang="en-US" altLang="en-US" sz="2600" dirty="0">
                <a:solidFill>
                  <a:schemeClr val="bg2">
                    <a:lumMod val="10000"/>
                  </a:schemeClr>
                </a:solidFill>
                <a:latin typeface="+mn-lt"/>
                <a:ea typeface="Verdana" pitchFamily="34" charset="0"/>
                <a:cs typeface="Verdana" pitchFamily="34" charset="0"/>
              </a:rPr>
              <a:t>	</a:t>
            </a:r>
            <a:endParaRPr lang="en-US" sz="2600" dirty="0"/>
          </a:p>
        </p:txBody>
      </p:sp>
      <p:sp>
        <p:nvSpPr>
          <p:cNvPr id="6" name="Rectangle 5"/>
          <p:cNvSpPr>
            <a:spLocks noChangeArrowheads="1"/>
          </p:cNvSpPr>
          <p:nvPr/>
        </p:nvSpPr>
        <p:spPr bwMode="auto">
          <a:xfrm>
            <a:off x="4846280" y="2486000"/>
            <a:ext cx="3775075"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auto" hangingPunct="0">
              <a:spcBef>
                <a:spcPts val="672"/>
              </a:spcBef>
              <a:spcAft>
                <a:spcPts val="0"/>
              </a:spcAft>
              <a:defRPr/>
            </a:pPr>
            <a:endParaRPr lang="en-US" sz="2400" dirty="0">
              <a:latin typeface="+mn-lt"/>
              <a:cs typeface="+mn-cs"/>
            </a:endParaRPr>
          </a:p>
        </p:txBody>
      </p:sp>
    </p:spTree>
    <p:extLst>
      <p:ext uri="{BB962C8B-B14F-4D97-AF65-F5344CB8AC3E}">
        <p14:creationId xmlns:p14="http://schemas.microsoft.com/office/powerpoint/2010/main" val="484183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noAutofit/>
          </a:bodyPr>
          <a:lstStyle/>
          <a:p>
            <a:pPr marL="0" indent="0">
              <a:lnSpc>
                <a:spcPct val="90000"/>
              </a:lnSpc>
              <a:spcAft>
                <a:spcPts val="1200"/>
              </a:spcAft>
            </a:pPr>
            <a:endParaRPr lang="en-US" altLang="en-US" sz="2600" dirty="0">
              <a:solidFill>
                <a:schemeClr val="bg2">
                  <a:lumMod val="10000"/>
                </a:schemeClr>
              </a:solidFill>
              <a:latin typeface="+mn-lt"/>
            </a:endParaRPr>
          </a:p>
          <a:p>
            <a:pPr eaLnBrk="1" hangingPunct="1"/>
            <a:endParaRPr lang="ru-RU" altLang="en-US" sz="2600" dirty="0">
              <a:solidFill>
                <a:schemeClr val="bg2">
                  <a:lumMod val="10000"/>
                </a:schemeClr>
              </a:solidFill>
              <a:latin typeface="+mn-lt"/>
            </a:endParaRPr>
          </a:p>
        </p:txBody>
      </p:sp>
      <p:sp>
        <p:nvSpPr>
          <p:cNvPr id="3" name="Title 2"/>
          <p:cNvSpPr>
            <a:spLocks noGrp="1"/>
          </p:cNvSpPr>
          <p:nvPr>
            <p:ph type="ctrTitle"/>
          </p:nvPr>
        </p:nvSpPr>
        <p:spPr>
          <a:xfrm>
            <a:off x="491253" y="1143000"/>
            <a:ext cx="8159261" cy="889886"/>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Employee Level</a:t>
            </a:r>
          </a:p>
        </p:txBody>
      </p:sp>
      <p:sp>
        <p:nvSpPr>
          <p:cNvPr id="5" name="Content Placeholder 1"/>
          <p:cNvSpPr txBox="1">
            <a:spLocks/>
          </p:cNvSpPr>
          <p:nvPr/>
        </p:nvSpPr>
        <p:spPr bwMode="auto">
          <a:xfrm>
            <a:off x="683568" y="2286000"/>
            <a:ext cx="77746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457200" lvl="0" indent="-457200">
              <a:buClr>
                <a:schemeClr val="tx1"/>
              </a:buClr>
              <a:buFont typeface="Wingdings" panose="05000000000000000000" pitchFamily="2" charset="2"/>
              <a:buChar char="Ø"/>
            </a:pPr>
            <a:r>
              <a:rPr lang="en-US" sz="2600" dirty="0">
                <a:solidFill>
                  <a:srgbClr val="000000"/>
                </a:solidFill>
                <a:latin typeface="+mj-lt"/>
              </a:rPr>
              <a:t>Examples tailored to the specific workplace and workforce</a:t>
            </a:r>
          </a:p>
          <a:p>
            <a:pPr marL="457200" lvl="0" indent="-457200">
              <a:buClr>
                <a:schemeClr val="tx1"/>
              </a:buClr>
              <a:buFont typeface="Wingdings" panose="05000000000000000000" pitchFamily="2" charset="2"/>
              <a:buChar char="Ø"/>
            </a:pPr>
            <a:r>
              <a:rPr lang="en-US" sz="2600" dirty="0">
                <a:solidFill>
                  <a:srgbClr val="000000"/>
                </a:solidFill>
                <a:latin typeface="+mj-lt"/>
              </a:rPr>
              <a:t>Information about employees' rights and responsibilities if they experience, observe, or become aware of conduct that they believe may be prohibited</a:t>
            </a:r>
          </a:p>
          <a:p>
            <a:pPr marL="457200" lvl="0" indent="-457200">
              <a:buClr>
                <a:schemeClr val="tx1"/>
              </a:buClr>
              <a:buFont typeface="Wingdings" panose="05000000000000000000" pitchFamily="2" charset="2"/>
              <a:buChar char="Ø"/>
            </a:pPr>
            <a:r>
              <a:rPr lang="en-US" sz="2600" dirty="0">
                <a:solidFill>
                  <a:srgbClr val="000000"/>
                </a:solidFill>
                <a:latin typeface="+mj-lt"/>
              </a:rPr>
              <a:t>Encourages employees to report harassing conduct</a:t>
            </a:r>
          </a:p>
        </p:txBody>
      </p:sp>
    </p:spTree>
    <p:extLst>
      <p:ext uri="{BB962C8B-B14F-4D97-AF65-F5344CB8AC3E}">
        <p14:creationId xmlns:p14="http://schemas.microsoft.com/office/powerpoint/2010/main" val="2170627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3153" y="1066800"/>
            <a:ext cx="8159261" cy="1143000"/>
          </a:xfrm>
        </p:spPr>
        <p:txBody>
          <a:bodyPr/>
          <a:lstStyle/>
          <a:p>
            <a:pPr algn="ctr">
              <a:defRPr/>
            </a:pPr>
            <a:r>
              <a:rPr lang="en-US" b="1" cap="small" dirty="0">
                <a:latin typeface="+mn-lt"/>
              </a:rPr>
              <a:t>EEOC Checklist:</a:t>
            </a:r>
            <a:br>
              <a:rPr lang="en-US" b="1" cap="small" dirty="0">
                <a:latin typeface="+mn-lt"/>
              </a:rPr>
            </a:br>
            <a:r>
              <a:rPr lang="en-US" b="1" cap="small" dirty="0">
                <a:latin typeface="+mn-lt"/>
              </a:rPr>
              <a:t>Training at Manager Level</a:t>
            </a:r>
          </a:p>
        </p:txBody>
      </p:sp>
      <p:sp>
        <p:nvSpPr>
          <p:cNvPr id="5" name="Content Placeholder 1"/>
          <p:cNvSpPr txBox="1">
            <a:spLocks/>
          </p:cNvSpPr>
          <p:nvPr/>
        </p:nvSpPr>
        <p:spPr bwMode="auto">
          <a:xfrm>
            <a:off x="683568" y="2286000"/>
            <a:ext cx="769843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20000"/>
              </a:spcBef>
              <a:spcAft>
                <a:spcPct val="0"/>
              </a:spcAft>
              <a:buFont typeface="Arial" charset="0"/>
              <a:defRPr sz="1600" kern="1200">
                <a:solidFill>
                  <a:srgbClr val="8A8A8A"/>
                </a:solidFill>
                <a:latin typeface="Copperplate Gothic Light" panose="020E0507020206020404"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8A8A8A"/>
                </a:solidFill>
                <a:latin typeface="Copperplate Gothic Light" panose="020E0507020206020404" pitchFamily="34"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457200" lvl="0" indent="-457200">
              <a:buClr>
                <a:schemeClr val="tx1"/>
              </a:buClr>
              <a:buFont typeface="Wingdings" panose="05000000000000000000" pitchFamily="2" charset="2"/>
              <a:buChar char="Ø"/>
            </a:pPr>
            <a:r>
              <a:rPr lang="en-US" sz="2600" dirty="0">
                <a:solidFill>
                  <a:srgbClr val="000000"/>
                </a:solidFill>
                <a:latin typeface="+mj-lt"/>
              </a:rPr>
              <a:t>Information regarding how to prevent, identify, stop, report, and correct harassment</a:t>
            </a:r>
          </a:p>
          <a:p>
            <a:pPr marL="457200" lvl="0" indent="-457200">
              <a:buClr>
                <a:schemeClr val="tx1"/>
              </a:buClr>
              <a:buFont typeface="Wingdings" panose="05000000000000000000" pitchFamily="2" charset="2"/>
              <a:buChar char="Ø"/>
            </a:pPr>
            <a:r>
              <a:rPr lang="en-US" sz="2600" dirty="0">
                <a:solidFill>
                  <a:srgbClr val="000000"/>
                </a:solidFill>
                <a:latin typeface="+mj-lt"/>
              </a:rPr>
              <a:t>Risk factors and specific actions that may minimize or eliminate risk of harassment</a:t>
            </a:r>
          </a:p>
          <a:p>
            <a:pPr marL="457200" indent="-457200">
              <a:buClr>
                <a:schemeClr val="tx1"/>
              </a:buClr>
              <a:buFont typeface="Wingdings" panose="05000000000000000000" pitchFamily="2" charset="2"/>
              <a:buChar char="Ø"/>
            </a:pPr>
            <a:r>
              <a:rPr lang="en-US" sz="2600" dirty="0">
                <a:solidFill>
                  <a:srgbClr val="000000"/>
                </a:solidFill>
                <a:latin typeface="+mj-lt"/>
              </a:rPr>
              <a:t>Explains consequences of failing to fulfill their responsibilities related to harassment, retaliation, and other prohibited conduct</a:t>
            </a:r>
          </a:p>
        </p:txBody>
      </p:sp>
    </p:spTree>
    <p:extLst>
      <p:ext uri="{BB962C8B-B14F-4D97-AF65-F5344CB8AC3E}">
        <p14:creationId xmlns:p14="http://schemas.microsoft.com/office/powerpoint/2010/main" val="18399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8159260" cy="4654062"/>
          </a:xfrm>
        </p:spPr>
        <p:txBody>
          <a:bodyPr>
            <a:normAutofit lnSpcReduction="10000"/>
          </a:bodyPr>
          <a:lstStyle/>
          <a:p>
            <a:pPr marL="342900" indent="-342900">
              <a:buClr>
                <a:schemeClr val="tx1"/>
              </a:buClr>
              <a:buFont typeface="Wingdings" panose="05000000000000000000" pitchFamily="2" charset="2"/>
              <a:buChar char="Ø"/>
            </a:pPr>
            <a:r>
              <a:rPr lang="en-US" dirty="0"/>
              <a:t>Proposed Enforcement Guidance on Unlawful Harassment</a:t>
            </a:r>
          </a:p>
          <a:p>
            <a:pPr marL="342900" indent="-342900">
              <a:buClr>
                <a:schemeClr val="tx1"/>
              </a:buClr>
              <a:buFont typeface="Wingdings" panose="05000000000000000000" pitchFamily="2" charset="2"/>
              <a:buChar char="Ø"/>
            </a:pPr>
            <a:r>
              <a:rPr lang="en-US" dirty="0"/>
              <a:t>Promising Practices for Preventing Harassment Guidance</a:t>
            </a:r>
          </a:p>
          <a:p>
            <a:pPr marL="342900" indent="-342900">
              <a:buClr>
                <a:schemeClr val="tx1"/>
              </a:buClr>
              <a:buFont typeface="Wingdings" panose="05000000000000000000" pitchFamily="2" charset="2"/>
              <a:buChar char="Ø"/>
            </a:pPr>
            <a:r>
              <a:rPr lang="en-US" dirty="0"/>
              <a:t>Checklists</a:t>
            </a:r>
          </a:p>
          <a:p>
            <a:pPr marL="1085850" lvl="1" indent="-342900">
              <a:buClr>
                <a:schemeClr val="tx1"/>
              </a:buClr>
              <a:buFont typeface="Wingdings" panose="05000000000000000000" pitchFamily="2" charset="2"/>
              <a:buChar char="Ø"/>
            </a:pPr>
            <a:r>
              <a:rPr lang="en-US" dirty="0"/>
              <a:t>Leadership and Accountability</a:t>
            </a:r>
          </a:p>
          <a:p>
            <a:pPr marL="1085850" lvl="1" indent="-342900">
              <a:buClr>
                <a:schemeClr val="tx1"/>
              </a:buClr>
              <a:buFont typeface="Wingdings" panose="05000000000000000000" pitchFamily="2" charset="2"/>
              <a:buChar char="Ø"/>
            </a:pPr>
            <a:r>
              <a:rPr lang="en-US" dirty="0"/>
              <a:t>Anti-Harassment Policy</a:t>
            </a:r>
          </a:p>
          <a:p>
            <a:pPr marL="1085850" lvl="1" indent="-342900">
              <a:buClr>
                <a:schemeClr val="tx1"/>
              </a:buClr>
              <a:buFont typeface="Wingdings" panose="05000000000000000000" pitchFamily="2" charset="2"/>
              <a:buChar char="Ø"/>
            </a:pPr>
            <a:r>
              <a:rPr lang="en-US" dirty="0"/>
              <a:t>Harassment Reporting System and Investigations</a:t>
            </a:r>
          </a:p>
          <a:p>
            <a:pPr marL="1085850" lvl="1" indent="-342900">
              <a:buClr>
                <a:schemeClr val="tx1"/>
              </a:buClr>
              <a:buFont typeface="Wingdings" panose="05000000000000000000" pitchFamily="2" charset="2"/>
              <a:buChar char="Ø"/>
            </a:pPr>
            <a:r>
              <a:rPr lang="en-US" dirty="0"/>
              <a:t>Compliance Training</a:t>
            </a:r>
          </a:p>
          <a:p>
            <a:pPr marL="1085850" lvl="1" indent="-342900">
              <a:buClr>
                <a:schemeClr val="tx1"/>
              </a:buClr>
              <a:buFont typeface="Wingdings" panose="05000000000000000000" pitchFamily="2" charset="2"/>
              <a:buChar char="Ø"/>
            </a:pPr>
            <a:r>
              <a:rPr lang="en-US" dirty="0"/>
              <a:t>Risk Factors and Responsive Strategies</a:t>
            </a:r>
          </a:p>
        </p:txBody>
      </p:sp>
      <p:sp>
        <p:nvSpPr>
          <p:cNvPr id="3" name="Title 2"/>
          <p:cNvSpPr>
            <a:spLocks noGrp="1"/>
          </p:cNvSpPr>
          <p:nvPr>
            <p:ph type="ctrTitle"/>
          </p:nvPr>
        </p:nvSpPr>
        <p:spPr/>
        <p:txBody>
          <a:bodyPr/>
          <a:lstStyle/>
          <a:p>
            <a:r>
              <a:rPr lang="en-US" b="1" cap="small" dirty="0"/>
              <a:t>EEOC Recent Developments</a:t>
            </a:r>
          </a:p>
        </p:txBody>
      </p:sp>
    </p:spTree>
    <p:extLst>
      <p:ext uri="{BB962C8B-B14F-4D97-AF65-F5344CB8AC3E}">
        <p14:creationId xmlns:p14="http://schemas.microsoft.com/office/powerpoint/2010/main" val="3885384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600200"/>
            <a:ext cx="8159260" cy="5029200"/>
          </a:xfrm>
        </p:spPr>
        <p:txBody>
          <a:bodyPr>
            <a:noAutofit/>
          </a:bodyPr>
          <a:lstStyle/>
          <a:p>
            <a:pPr marL="457200" indent="-457200" eaLnBrk="1" hangingPunct="1">
              <a:spcBef>
                <a:spcPct val="0"/>
              </a:spcBef>
              <a:spcAft>
                <a:spcPts val="1200"/>
              </a:spcAft>
              <a:buClr>
                <a:schemeClr val="tx1"/>
              </a:buClr>
              <a:buFont typeface="Wingdings" panose="05000000000000000000" pitchFamily="2" charset="2"/>
              <a:buChar char="Ø"/>
            </a:pPr>
            <a:r>
              <a:rPr lang="en-US" altLang="en-US" sz="2200" b="1" dirty="0">
                <a:solidFill>
                  <a:schemeClr val="bg2">
                    <a:lumMod val="10000"/>
                  </a:schemeClr>
                </a:solidFill>
                <a:latin typeface="+mn-lt"/>
              </a:rPr>
              <a:t>Bottom Line</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An employer cannot absolutely control what happens at every location at all times of the work day.</a:t>
            </a:r>
          </a:p>
          <a:p>
            <a:pPr marL="457200" indent="-457200" eaLnBrk="1" hangingPunct="1">
              <a:spcBef>
                <a:spcPct val="0"/>
              </a:spcBef>
              <a:spcAft>
                <a:spcPts val="1200"/>
              </a:spcAft>
              <a:buClr>
                <a:schemeClr val="tx1"/>
              </a:buClr>
              <a:buFont typeface="Wingdings" panose="05000000000000000000" pitchFamily="2" charset="2"/>
              <a:buChar char="Ø"/>
            </a:pPr>
            <a:r>
              <a:rPr lang="en-US" altLang="en-US" sz="2200" b="1" dirty="0">
                <a:solidFill>
                  <a:schemeClr val="bg2">
                    <a:lumMod val="10000"/>
                  </a:schemeClr>
                </a:solidFill>
                <a:latin typeface="+mn-lt"/>
              </a:rPr>
              <a:t>What employers must do:</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Have sexual harassment policies and other types of harassment policies in order.</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Provide an appropriate response when claims are reported, including an investigation when warranted.</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latin typeface="+mn-lt"/>
              </a:rPr>
              <a:t>Take effective remedial action when misconduct is determined.</a:t>
            </a:r>
          </a:p>
          <a:p>
            <a:pPr marL="1200150" lvl="1" indent="-457200" eaLnBrk="1" hangingPunct="1">
              <a:spcBef>
                <a:spcPct val="0"/>
              </a:spcBef>
              <a:spcAft>
                <a:spcPts val="1200"/>
              </a:spcAft>
              <a:buClr>
                <a:schemeClr val="tx1"/>
              </a:buClr>
              <a:buSzPct val="50000"/>
              <a:buFont typeface="Wingdings" panose="05000000000000000000" pitchFamily="2" charset="2"/>
              <a:buChar char="Ø"/>
            </a:pPr>
            <a:r>
              <a:rPr lang="en-US" altLang="en-US" sz="2200" dirty="0">
                <a:solidFill>
                  <a:schemeClr val="bg2">
                    <a:lumMod val="10000"/>
                  </a:schemeClr>
                </a:solidFill>
              </a:rPr>
              <a:t>Prohibit discrimination and harassment based on other protected classes beyond sex.</a:t>
            </a:r>
            <a:endParaRPr lang="en-US" altLang="en-US" sz="2200" dirty="0">
              <a:solidFill>
                <a:schemeClr val="bg2">
                  <a:lumMod val="10000"/>
                </a:schemeClr>
              </a:solidFill>
              <a:latin typeface="+mn-lt"/>
            </a:endParaRPr>
          </a:p>
          <a:p>
            <a:pPr marL="1200150" lvl="1" indent="-457200" eaLnBrk="1" hangingPunct="1">
              <a:spcBef>
                <a:spcPct val="0"/>
              </a:spcBef>
              <a:spcAft>
                <a:spcPts val="1200"/>
              </a:spcAft>
              <a:buClr>
                <a:schemeClr val="tx1"/>
              </a:buClr>
              <a:buSzPct val="50000"/>
              <a:buFont typeface="Wingdings" panose="05000000000000000000" pitchFamily="2" charset="2"/>
              <a:buChar char="q"/>
            </a:pPr>
            <a:endParaRPr lang="en-US" altLang="en-US" sz="2200" dirty="0">
              <a:solidFill>
                <a:schemeClr val="bg2">
                  <a:lumMod val="10000"/>
                </a:schemeClr>
              </a:solidFill>
              <a:latin typeface="+mn-lt"/>
            </a:endParaRPr>
          </a:p>
        </p:txBody>
      </p:sp>
      <p:sp>
        <p:nvSpPr>
          <p:cNvPr id="3" name="Title 2"/>
          <p:cNvSpPr>
            <a:spLocks noGrp="1"/>
          </p:cNvSpPr>
          <p:nvPr>
            <p:ph type="ctrTitle"/>
          </p:nvPr>
        </p:nvSpPr>
        <p:spPr/>
        <p:txBody>
          <a:bodyPr>
            <a:noAutofit/>
          </a:bodyPr>
          <a:lstStyle/>
          <a:p>
            <a:pPr marL="457200" indent="-457200" algn="ctr">
              <a:defRPr/>
            </a:pPr>
            <a:r>
              <a:rPr lang="en-US" b="1" cap="small" dirty="0">
                <a:latin typeface="+mj-lt"/>
              </a:rPr>
              <a:t>Key Takeaways</a:t>
            </a:r>
            <a:endParaRPr lang="en-US" cap="small" dirty="0">
              <a:latin typeface="+mj-lt"/>
            </a:endParaRPr>
          </a:p>
        </p:txBody>
      </p:sp>
      <p:sp>
        <p:nvSpPr>
          <p:cNvPr id="5" name="AutoShape 2" descr="Image result for Trump Pen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Trump Penc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64758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362200"/>
            <a:ext cx="8159260" cy="4191000"/>
          </a:xfrm>
        </p:spPr>
        <p:txBody>
          <a:bodyPr/>
          <a:lstStyle/>
          <a:p>
            <a:pPr marL="342900" indent="-342900">
              <a:buClr>
                <a:schemeClr val="tx1"/>
              </a:buClr>
              <a:buFont typeface="Wingdings" panose="05000000000000000000" pitchFamily="2" charset="2"/>
              <a:buChar char="Ø"/>
            </a:pPr>
            <a:r>
              <a:rPr lang="en-US" sz="2800" dirty="0"/>
              <a:t>Additional protected classes beyond sex are also protected by federal, state, or local law.</a:t>
            </a:r>
          </a:p>
          <a:p>
            <a:pPr marL="342900" indent="-342900">
              <a:buClr>
                <a:schemeClr val="tx1"/>
              </a:buClr>
              <a:buFont typeface="Wingdings" panose="05000000000000000000" pitchFamily="2" charset="2"/>
              <a:buChar char="Ø"/>
            </a:pPr>
            <a:r>
              <a:rPr lang="en-US" sz="2800" dirty="0">
                <a:solidFill>
                  <a:schemeClr val="bg2">
                    <a:lumMod val="10000"/>
                  </a:schemeClr>
                </a:solidFill>
              </a:rPr>
              <a:t>Employers are required to know and prohibit discrimination and harassment based on both federally protected classes and any state and/or locally protected classes.</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196822"/>
            <a:ext cx="8159261" cy="1089178"/>
          </a:xfrm>
        </p:spPr>
        <p:txBody>
          <a:bodyPr/>
          <a:lstStyle/>
          <a:p>
            <a:r>
              <a:rPr lang="en-US" b="1" cap="small" dirty="0"/>
              <a:t>Don’t Forget About Other Protected Classes</a:t>
            </a:r>
          </a:p>
        </p:txBody>
      </p:sp>
    </p:spTree>
    <p:extLst>
      <p:ext uri="{BB962C8B-B14F-4D97-AF65-F5344CB8AC3E}">
        <p14:creationId xmlns:p14="http://schemas.microsoft.com/office/powerpoint/2010/main" val="1864007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899138"/>
            <a:ext cx="4038599" cy="4396154"/>
          </a:xfrm>
        </p:spPr>
        <p:txBody>
          <a:bodyPr>
            <a:noAutofit/>
          </a:bodyPr>
          <a:lstStyle/>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Race </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Color</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Creed</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Religion </a:t>
            </a:r>
          </a:p>
          <a:p>
            <a:pPr marL="461963" indent="-461963" eaLnBrk="1" hangingPunct="1">
              <a:buClr>
                <a:schemeClr val="tx1"/>
              </a:buClr>
              <a:buFont typeface="Wingdings" pitchFamily="2" charset="2"/>
              <a:buChar char="Ø"/>
            </a:pPr>
            <a:r>
              <a:rPr lang="en-US" altLang="en-US" sz="2800" dirty="0">
                <a:solidFill>
                  <a:schemeClr val="bg2">
                    <a:lumMod val="10000"/>
                  </a:schemeClr>
                </a:solidFill>
                <a:latin typeface="+mn-lt"/>
                <a:ea typeface="Verdana" pitchFamily="34" charset="0"/>
                <a:cs typeface="Verdana" pitchFamily="34" charset="0"/>
              </a:rPr>
              <a:t>National origin or ancestry</a:t>
            </a:r>
          </a:p>
          <a:p>
            <a:pPr lvl="4" indent="0" eaLnBrk="1" hangingPunct="1">
              <a:buClr>
                <a:schemeClr val="tx1"/>
              </a:buClr>
              <a:buNone/>
            </a:pPr>
            <a:r>
              <a:rPr lang="en-US" altLang="en-US" sz="2800" dirty="0">
                <a:solidFill>
                  <a:schemeClr val="bg2">
                    <a:lumMod val="10000"/>
                  </a:schemeClr>
                </a:solidFill>
                <a:latin typeface="+mn-lt"/>
                <a:ea typeface="Verdana" pitchFamily="34" charset="0"/>
                <a:cs typeface="Verdana" pitchFamily="34" charset="0"/>
              </a:rPr>
              <a:t>	</a:t>
            </a:r>
            <a:endParaRPr lang="en-US" sz="2800" dirty="0"/>
          </a:p>
        </p:txBody>
      </p:sp>
      <p:sp>
        <p:nvSpPr>
          <p:cNvPr id="3" name="Title 2"/>
          <p:cNvSpPr>
            <a:spLocks noGrp="1"/>
          </p:cNvSpPr>
          <p:nvPr>
            <p:ph type="ctrTitle"/>
          </p:nvPr>
        </p:nvSpPr>
        <p:spPr/>
        <p:txBody>
          <a:bodyPr/>
          <a:lstStyle/>
          <a:p>
            <a:pPr algn="ctr">
              <a:defRPr/>
            </a:pPr>
            <a:r>
              <a:rPr lang="en-US" sz="3000" b="1" cap="small" dirty="0">
                <a:latin typeface="+mj-lt"/>
              </a:rPr>
              <a:t>Protected Classes Under Federal Law</a:t>
            </a:r>
          </a:p>
        </p:txBody>
      </p:sp>
      <p:sp>
        <p:nvSpPr>
          <p:cNvPr id="5" name="Rectangle 5"/>
          <p:cNvSpPr>
            <a:spLocks noChangeArrowheads="1"/>
          </p:cNvSpPr>
          <p:nvPr/>
        </p:nvSpPr>
        <p:spPr bwMode="auto">
          <a:xfrm>
            <a:off x="4846280" y="1836440"/>
            <a:ext cx="3775075" cy="41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Sex</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Age</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Physical or mental disability</a:t>
            </a:r>
          </a:p>
          <a:p>
            <a:pPr marL="461963" indent="-461963">
              <a:spcBef>
                <a:spcPts val="672"/>
              </a:spcBef>
              <a:buClr>
                <a:schemeClr val="tx1"/>
              </a:buClr>
              <a:buFont typeface="Wingdings" pitchFamily="2" charset="2"/>
              <a:buChar char="Ø"/>
            </a:pPr>
            <a:r>
              <a:rPr lang="en-US" altLang="en-US" sz="2800" dirty="0">
                <a:solidFill>
                  <a:schemeClr val="bg2">
                    <a:lumMod val="10000"/>
                  </a:schemeClr>
                </a:solidFill>
                <a:latin typeface="+mj-lt"/>
                <a:ea typeface="Verdana" pitchFamily="34" charset="0"/>
                <a:cs typeface="Verdana" pitchFamily="34" charset="0"/>
              </a:rPr>
              <a:t>Genetic information</a:t>
            </a:r>
          </a:p>
          <a:p>
            <a:pPr marL="461963" indent="-461963">
              <a:spcBef>
                <a:spcPts val="672"/>
              </a:spcBef>
              <a:buClr>
                <a:schemeClr val="tx1"/>
              </a:buClr>
              <a:buFont typeface="Wingdings" pitchFamily="2" charset="2"/>
              <a:buChar char="Ø"/>
              <a:defRPr/>
            </a:pPr>
            <a:endParaRPr lang="en-US" altLang="en-US" sz="2800" dirty="0">
              <a:solidFill>
                <a:schemeClr val="bg2">
                  <a:lumMod val="10000"/>
                </a:schemeClr>
              </a:solidFill>
              <a:latin typeface="+mj-lt"/>
              <a:ea typeface="Verdana" pitchFamily="34" charset="0"/>
              <a:cs typeface="Verdana" pitchFamily="34" charset="0"/>
            </a:endParaRPr>
          </a:p>
          <a:p>
            <a:pPr>
              <a:spcBef>
                <a:spcPts val="672"/>
              </a:spcBef>
              <a:defRPr/>
            </a:pPr>
            <a:endParaRPr lang="en-US" sz="2800" kern="0" dirty="0">
              <a:solidFill>
                <a:schemeClr val="tx2"/>
              </a:solidFill>
              <a:latin typeface="+mj-lt"/>
              <a:ea typeface="Verdana" pitchFamily="34" charset="0"/>
              <a:cs typeface="Verdana" pitchFamily="34" charset="0"/>
            </a:endParaRPr>
          </a:p>
          <a:p>
            <a:pPr eaLnBrk="0" fontAlgn="auto" hangingPunct="0">
              <a:spcBef>
                <a:spcPts val="672"/>
              </a:spcBef>
              <a:spcAft>
                <a:spcPct val="0"/>
              </a:spcAft>
              <a:defRPr/>
            </a:pPr>
            <a:endParaRPr lang="en-US" sz="2800" dirty="0">
              <a:latin typeface="+mj-lt"/>
              <a:cs typeface="+mn-cs"/>
            </a:endParaRPr>
          </a:p>
          <a:p>
            <a:pPr marL="342900" indent="-342900" eaLnBrk="0" fontAlgn="auto" hangingPunct="0">
              <a:spcBef>
                <a:spcPts val="672"/>
              </a:spcBef>
              <a:spcAft>
                <a:spcPct val="0"/>
              </a:spcAft>
              <a:defRPr/>
            </a:pPr>
            <a:endParaRPr lang="en-US" sz="2800" dirty="0">
              <a:latin typeface="+mj-lt"/>
              <a:cs typeface="+mn-cs"/>
            </a:endParaRPr>
          </a:p>
        </p:txBody>
      </p:sp>
    </p:spTree>
    <p:extLst>
      <p:ext uri="{BB962C8B-B14F-4D97-AF65-F5344CB8AC3E}">
        <p14:creationId xmlns:p14="http://schemas.microsoft.com/office/powerpoint/2010/main" val="1841358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457201" y="1899138"/>
            <a:ext cx="8229599" cy="4396154"/>
          </a:xfrm>
        </p:spPr>
        <p:txBody>
          <a:bodyPr>
            <a:normAutofit/>
          </a:bodyPr>
          <a:lstStyle/>
          <a:p>
            <a:pPr marL="342900" indent="-342900">
              <a:buClr>
                <a:schemeClr val="tx1"/>
              </a:buClr>
              <a:buFont typeface="Wingdings" panose="05000000000000000000" pitchFamily="2" charset="2"/>
              <a:buChar char="Ø"/>
            </a:pPr>
            <a:r>
              <a:rPr lang="en-US" sz="2800" dirty="0"/>
              <a:t>Sexual orientation</a:t>
            </a:r>
          </a:p>
          <a:p>
            <a:pPr marL="342900" indent="-342900">
              <a:buClr>
                <a:schemeClr val="tx1"/>
              </a:buClr>
              <a:buFont typeface="Wingdings" panose="05000000000000000000" pitchFamily="2" charset="2"/>
              <a:buChar char="Ø"/>
            </a:pPr>
            <a:r>
              <a:rPr lang="en-US" sz="2800" dirty="0"/>
              <a:t>Marital status</a:t>
            </a:r>
          </a:p>
          <a:p>
            <a:pPr marL="342900" indent="-342900">
              <a:buClr>
                <a:schemeClr val="tx1"/>
              </a:buClr>
              <a:buFont typeface="Wingdings" panose="05000000000000000000" pitchFamily="2" charset="2"/>
              <a:buChar char="Ø"/>
            </a:pPr>
            <a:r>
              <a:rPr lang="en-US" sz="2800" dirty="0"/>
              <a:t>Familial status</a:t>
            </a:r>
          </a:p>
          <a:p>
            <a:pPr marL="342900" indent="-342900">
              <a:buClr>
                <a:schemeClr val="tx1"/>
              </a:buClr>
              <a:buFont typeface="Wingdings" panose="05000000000000000000" pitchFamily="2" charset="2"/>
              <a:buChar char="Ø"/>
            </a:pPr>
            <a:r>
              <a:rPr lang="en-US" sz="2800" dirty="0"/>
              <a:t>Status with regard to public assistance</a:t>
            </a:r>
          </a:p>
          <a:p>
            <a:pPr marL="342900" indent="-342900">
              <a:buClr>
                <a:schemeClr val="tx1"/>
              </a:buClr>
              <a:buFont typeface="Wingdings" panose="05000000000000000000" pitchFamily="2" charset="2"/>
              <a:buChar char="Ø"/>
            </a:pPr>
            <a:r>
              <a:rPr lang="en-US" sz="2800" dirty="0"/>
              <a:t>Membership or activity in a local commission</a:t>
            </a:r>
          </a:p>
        </p:txBody>
      </p:sp>
      <p:sp>
        <p:nvSpPr>
          <p:cNvPr id="3" name="Title 2"/>
          <p:cNvSpPr>
            <a:spLocks noGrp="1"/>
          </p:cNvSpPr>
          <p:nvPr>
            <p:ph type="ctrTitle"/>
          </p:nvPr>
        </p:nvSpPr>
        <p:spPr/>
        <p:txBody>
          <a:bodyPr/>
          <a:lstStyle/>
          <a:p>
            <a:pPr algn="ctr">
              <a:defRPr/>
            </a:pPr>
            <a:r>
              <a:rPr lang="en-US" sz="3000" b="1" cap="small" dirty="0">
                <a:latin typeface="+mj-lt"/>
              </a:rPr>
              <a:t>Minnesota: Additional Protected Classes</a:t>
            </a:r>
          </a:p>
        </p:txBody>
      </p:sp>
    </p:spTree>
    <p:extLst>
      <p:ext uri="{BB962C8B-B14F-4D97-AF65-F5344CB8AC3E}">
        <p14:creationId xmlns:p14="http://schemas.microsoft.com/office/powerpoint/2010/main" val="463160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1" y="1752600"/>
            <a:ext cx="8159260" cy="4396154"/>
          </a:xfrm>
        </p:spPr>
        <p:txBody>
          <a:bodyPr>
            <a:noAutofit/>
          </a:bodyPr>
          <a:lstStyle/>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Sexual orientation</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Marital status</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Arrest and/or conviction record</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Military service</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Honesty testing (lie detectors)</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Pregnancy or child birth</a:t>
            </a:r>
          </a:p>
          <a:p>
            <a:pPr marL="457200" indent="-457200" eaLnBrk="1" hangingPunct="1">
              <a:buClr>
                <a:schemeClr val="tx1"/>
              </a:buClr>
              <a:buFont typeface="Wingdings" panose="05000000000000000000" pitchFamily="2" charset="2"/>
              <a:buChar char="Ø"/>
            </a:pPr>
            <a:r>
              <a:rPr lang="en-US" altLang="en-US" sz="2600" dirty="0">
                <a:solidFill>
                  <a:schemeClr val="bg2">
                    <a:lumMod val="10000"/>
                  </a:schemeClr>
                </a:solidFill>
                <a:ea typeface="Verdana" pitchFamily="34" charset="0"/>
                <a:cs typeface="Verdana" pitchFamily="34" charset="0"/>
              </a:rPr>
              <a:t>Use or nonuse of lawful products off the employer’s premises during nonworking hours	</a:t>
            </a:r>
            <a:endParaRPr lang="en-US" sz="2600" dirty="0"/>
          </a:p>
        </p:txBody>
      </p:sp>
      <p:sp>
        <p:nvSpPr>
          <p:cNvPr id="3" name="Title 2"/>
          <p:cNvSpPr>
            <a:spLocks noGrp="1"/>
          </p:cNvSpPr>
          <p:nvPr>
            <p:ph type="ctrTitle"/>
          </p:nvPr>
        </p:nvSpPr>
        <p:spPr/>
        <p:txBody>
          <a:bodyPr/>
          <a:lstStyle/>
          <a:p>
            <a:pPr algn="ctr">
              <a:defRPr/>
            </a:pPr>
            <a:r>
              <a:rPr lang="en-US" sz="3000" b="1" cap="small" dirty="0">
                <a:latin typeface="+mj-lt"/>
              </a:rPr>
              <a:t>Wisconsin: Additional Protected Classes</a:t>
            </a:r>
          </a:p>
        </p:txBody>
      </p:sp>
    </p:spTree>
    <p:extLst>
      <p:ext uri="{BB962C8B-B14F-4D97-AF65-F5344CB8AC3E}">
        <p14:creationId xmlns:p14="http://schemas.microsoft.com/office/powerpoint/2010/main" val="2910771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
          </p:nvPr>
        </p:nvSpPr>
        <p:spPr>
          <a:xfrm>
            <a:off x="1712913" y="2362200"/>
            <a:ext cx="5938837" cy="3544888"/>
          </a:xfrm>
        </p:spPr>
        <p:txBody>
          <a:bodyPr rtlCol="0"/>
          <a:lstStyle/>
          <a:p>
            <a:pPr algn="ctr" eaLnBrk="1" fontAlgn="auto" hangingPunct="1">
              <a:spcAft>
                <a:spcPts val="0"/>
              </a:spcAft>
              <a:buFont typeface="Arial"/>
              <a:buNone/>
              <a:defRPr/>
            </a:pPr>
            <a:r>
              <a:rPr lang="en-US" sz="6000" b="1" dirty="0">
                <a:solidFill>
                  <a:srgbClr val="9C4636"/>
                </a:solidFill>
                <a:latin typeface="+mj-lt"/>
              </a:rPr>
              <a:t>QUESTIONS?</a:t>
            </a:r>
          </a:p>
          <a:p>
            <a:pPr algn="ctr" eaLnBrk="1" fontAlgn="auto" hangingPunct="1">
              <a:spcAft>
                <a:spcPts val="0"/>
              </a:spcAft>
              <a:buFont typeface="Arial"/>
              <a:buNone/>
              <a:defRPr/>
            </a:pPr>
            <a:endParaRPr lang="en-US" sz="4000" b="1" dirty="0">
              <a:solidFill>
                <a:schemeClr val="tx2">
                  <a:lumMod val="50000"/>
                </a:schemeClr>
              </a:solidFill>
            </a:endParaRPr>
          </a:p>
          <a:p>
            <a:pPr algn="ctr" eaLnBrk="1" fontAlgn="auto" hangingPunct="1">
              <a:spcAft>
                <a:spcPts val="0"/>
              </a:spcAft>
              <a:buFont typeface="Arial"/>
              <a:buNone/>
              <a:defRPr/>
            </a:pPr>
            <a:r>
              <a:rPr lang="en-US" sz="4800" b="1" dirty="0">
                <a:solidFill>
                  <a:schemeClr val="tx2">
                    <a:lumMod val="50000"/>
                  </a:schemeClr>
                </a:solidFill>
                <a:latin typeface="+mj-lt"/>
              </a:rPr>
              <a:t>Thank you.</a:t>
            </a:r>
          </a:p>
          <a:p>
            <a:pPr algn="ctr" eaLnBrk="1" fontAlgn="auto" hangingPunct="1">
              <a:spcAft>
                <a:spcPts val="0"/>
              </a:spcAft>
              <a:buFont typeface="Arial"/>
              <a:buNone/>
              <a:defRPr/>
            </a:pPr>
            <a:endParaRPr lang="en-US" sz="6000" b="1" dirty="0">
              <a:solidFill>
                <a:srgbClr val="9C4636"/>
              </a:solidFill>
            </a:endParaRPr>
          </a:p>
          <a:p>
            <a:pPr algn="ctr" eaLnBrk="1" fontAlgn="auto" hangingPunct="1">
              <a:spcAft>
                <a:spcPts val="0"/>
              </a:spcAft>
              <a:buFont typeface="Arial"/>
              <a:buNone/>
              <a:defRPr/>
            </a:pPr>
            <a:endParaRPr lang="en-US" sz="6000" b="1" dirty="0">
              <a:solidFill>
                <a:srgbClr val="9C4636"/>
              </a:solidFill>
            </a:endParaRPr>
          </a:p>
        </p:txBody>
      </p:sp>
    </p:spTree>
    <p:extLst>
      <p:ext uri="{BB962C8B-B14F-4D97-AF65-F5344CB8AC3E}">
        <p14:creationId xmlns:p14="http://schemas.microsoft.com/office/powerpoint/2010/main" val="342535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0864" y="1066800"/>
            <a:ext cx="8159261" cy="943769"/>
          </a:xfrm>
        </p:spPr>
        <p:txBody>
          <a:bodyPr/>
          <a:lstStyle/>
          <a:p>
            <a:r>
              <a:rPr lang="en-US" b="1" cap="small" dirty="0"/>
              <a:t>#</a:t>
            </a:r>
            <a:r>
              <a:rPr lang="en-US" b="1" cap="small" dirty="0" err="1"/>
              <a:t>MeToo</a:t>
            </a:r>
            <a:r>
              <a:rPr lang="en-US" b="1" cap="small" dirty="0"/>
              <a:t> Impact on EEOC Enforcement In FY 2018</a:t>
            </a:r>
          </a:p>
        </p:txBody>
      </p:sp>
      <p:sp>
        <p:nvSpPr>
          <p:cNvPr id="4" name="Up Arrow 3"/>
          <p:cNvSpPr/>
          <p:nvPr/>
        </p:nvSpPr>
        <p:spPr>
          <a:xfrm>
            <a:off x="756557" y="2209800"/>
            <a:ext cx="2590800" cy="3810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75957" y="2133600"/>
            <a:ext cx="5034643" cy="4031873"/>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en-US" sz="2800" b="1" dirty="0">
                <a:solidFill>
                  <a:srgbClr val="020202"/>
                </a:solidFill>
                <a:latin typeface="+mn-lt"/>
              </a:rPr>
              <a:t>50% </a:t>
            </a:r>
            <a:r>
              <a:rPr lang="en-US" sz="2400" dirty="0">
                <a:solidFill>
                  <a:srgbClr val="020202"/>
                </a:solidFill>
                <a:latin typeface="+mn-lt"/>
              </a:rPr>
              <a:t>increase in lawsuits challenging sexual harassment filed by EEOC </a:t>
            </a:r>
          </a:p>
          <a:p>
            <a:pPr marL="342900" indent="-342900">
              <a:buClr>
                <a:schemeClr val="tx1"/>
              </a:buClr>
              <a:buFont typeface="Wingdings" panose="05000000000000000000" pitchFamily="2" charset="2"/>
              <a:buChar char="Ø"/>
            </a:pPr>
            <a:r>
              <a:rPr lang="en-US" sz="2800" b="1" dirty="0">
                <a:solidFill>
                  <a:srgbClr val="020202"/>
                </a:solidFill>
                <a:latin typeface="+mn-lt"/>
              </a:rPr>
              <a:t>12%</a:t>
            </a:r>
            <a:r>
              <a:rPr lang="en-US" sz="2400" b="1" dirty="0">
                <a:solidFill>
                  <a:srgbClr val="020202"/>
                </a:solidFill>
                <a:latin typeface="+mn-lt"/>
              </a:rPr>
              <a:t> </a:t>
            </a:r>
            <a:r>
              <a:rPr lang="en-US" sz="2400" dirty="0">
                <a:solidFill>
                  <a:srgbClr val="020202"/>
                </a:solidFill>
                <a:latin typeface="+mn-lt"/>
              </a:rPr>
              <a:t>increase in charges alleging sexual harassment filed with the EEOC</a:t>
            </a:r>
          </a:p>
          <a:p>
            <a:pPr marL="342900" indent="-342900">
              <a:buClr>
                <a:schemeClr val="tx1"/>
              </a:buClr>
              <a:buFont typeface="Wingdings" panose="05000000000000000000" pitchFamily="2" charset="2"/>
              <a:buChar char="Ø"/>
            </a:pPr>
            <a:r>
              <a:rPr lang="en-US" sz="2800" b="1" dirty="0">
                <a:solidFill>
                  <a:srgbClr val="020202"/>
                </a:solidFill>
                <a:latin typeface="+mn-lt"/>
              </a:rPr>
              <a:t>1200 </a:t>
            </a:r>
            <a:r>
              <a:rPr lang="en-US" sz="2400" dirty="0">
                <a:solidFill>
                  <a:srgbClr val="020202"/>
                </a:solidFill>
                <a:latin typeface="+mn-lt"/>
              </a:rPr>
              <a:t>charges resulted in reasonable cause findings</a:t>
            </a:r>
          </a:p>
          <a:p>
            <a:pPr marL="342900" indent="-342900">
              <a:buClr>
                <a:schemeClr val="tx1"/>
              </a:buClr>
              <a:buFont typeface="Wingdings" panose="05000000000000000000" pitchFamily="2" charset="2"/>
              <a:buChar char="Ø"/>
            </a:pPr>
            <a:r>
              <a:rPr lang="en-US" sz="2800" b="1" dirty="0">
                <a:solidFill>
                  <a:srgbClr val="020202"/>
                </a:solidFill>
                <a:latin typeface="+mn-lt"/>
              </a:rPr>
              <a:t>$70 million </a:t>
            </a:r>
            <a:r>
              <a:rPr lang="en-US" sz="2400" dirty="0">
                <a:solidFill>
                  <a:srgbClr val="020202"/>
                </a:solidFill>
                <a:latin typeface="+mn-lt"/>
              </a:rPr>
              <a:t>recovered for victims of sexual assault</a:t>
            </a:r>
            <a:endParaRPr lang="en-US" sz="2400" b="1" dirty="0">
              <a:solidFill>
                <a:srgbClr val="020202"/>
              </a:solidFill>
              <a:latin typeface="+mn-lt"/>
            </a:endParaRPr>
          </a:p>
        </p:txBody>
      </p:sp>
    </p:spTree>
    <p:extLst>
      <p:ext uri="{BB962C8B-B14F-4D97-AF65-F5344CB8AC3E}">
        <p14:creationId xmlns:p14="http://schemas.microsoft.com/office/powerpoint/2010/main" val="48524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86000"/>
            <a:ext cx="8159260" cy="3704492"/>
          </a:xfrm>
        </p:spPr>
        <p:txBody>
          <a:bodyPr/>
          <a:lstStyle/>
          <a:p>
            <a:pPr marL="342900" indent="-342900">
              <a:buClr>
                <a:schemeClr val="tx1"/>
              </a:buClr>
              <a:buFont typeface="Wingdings" panose="05000000000000000000" pitchFamily="2" charset="2"/>
              <a:buChar char="Ø"/>
            </a:pPr>
            <a:r>
              <a:rPr lang="en-US" b="1" dirty="0"/>
              <a:t>Rethinking </a:t>
            </a:r>
            <a:r>
              <a:rPr lang="en-US" dirty="0"/>
              <a:t>how they choose to investigate</a:t>
            </a:r>
          </a:p>
          <a:p>
            <a:pPr marL="1085850" lvl="1" indent="-342900">
              <a:buClr>
                <a:schemeClr val="tx1"/>
              </a:buClr>
              <a:buFont typeface="Wingdings" panose="05000000000000000000" pitchFamily="2" charset="2"/>
              <a:buChar char="Ø"/>
            </a:pPr>
            <a:r>
              <a:rPr lang="en-US" dirty="0"/>
              <a:t>Anonymous online complaints?</a:t>
            </a:r>
          </a:p>
          <a:p>
            <a:pPr marL="1085850" lvl="1" indent="-342900">
              <a:buClr>
                <a:schemeClr val="tx1"/>
              </a:buClr>
              <a:buFont typeface="Wingdings" panose="05000000000000000000" pitchFamily="2" charset="2"/>
              <a:buChar char="Ø"/>
            </a:pPr>
            <a:r>
              <a:rPr lang="en-US" dirty="0"/>
              <a:t>Harasser is a “model employee”?</a:t>
            </a:r>
          </a:p>
          <a:p>
            <a:pPr marL="1085850" lvl="1" indent="-342900">
              <a:buClr>
                <a:schemeClr val="tx1"/>
              </a:buClr>
              <a:buFont typeface="Wingdings" panose="05000000000000000000" pitchFamily="2" charset="2"/>
              <a:buChar char="Ø"/>
            </a:pPr>
            <a:r>
              <a:rPr lang="en-US" dirty="0"/>
              <a:t>Conduct off premises and after hours?</a:t>
            </a:r>
          </a:p>
          <a:p>
            <a:pPr marL="342900" indent="-342900">
              <a:buClr>
                <a:schemeClr val="tx1"/>
              </a:buClr>
              <a:buFont typeface="Wingdings" panose="05000000000000000000" pitchFamily="2" charset="2"/>
              <a:buChar char="Ø"/>
            </a:pPr>
            <a:endParaRPr lang="en-US" dirty="0"/>
          </a:p>
        </p:txBody>
      </p:sp>
      <p:sp>
        <p:nvSpPr>
          <p:cNvPr id="3" name="Title 2"/>
          <p:cNvSpPr>
            <a:spLocks noGrp="1"/>
          </p:cNvSpPr>
          <p:nvPr>
            <p:ph type="ctrTitle"/>
          </p:nvPr>
        </p:nvSpPr>
        <p:spPr>
          <a:xfrm>
            <a:off x="457200" y="1066800"/>
            <a:ext cx="8159261" cy="1066800"/>
          </a:xfrm>
        </p:spPr>
        <p:txBody>
          <a:bodyPr/>
          <a:lstStyle/>
          <a:p>
            <a:r>
              <a:rPr lang="en-US" b="1" cap="small" dirty="0"/>
              <a:t>What Are Employers Doing In Response to #</a:t>
            </a:r>
            <a:r>
              <a:rPr lang="en-US" b="1" cap="small" dirty="0" err="1"/>
              <a:t>MeToo</a:t>
            </a:r>
            <a:r>
              <a:rPr lang="en-US" b="1" cap="small" dirty="0"/>
              <a:t>?</a:t>
            </a:r>
          </a:p>
        </p:txBody>
      </p:sp>
    </p:spTree>
    <p:extLst>
      <p:ext uri="{BB962C8B-B14F-4D97-AF65-F5344CB8AC3E}">
        <p14:creationId xmlns:p14="http://schemas.microsoft.com/office/powerpoint/2010/main" val="5136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038600"/>
          </a:xfrm>
        </p:spPr>
        <p:txBody>
          <a:bodyPr/>
          <a:lstStyle/>
          <a:p>
            <a:pPr marL="342900" indent="-342900">
              <a:buClr>
                <a:schemeClr val="tx1"/>
              </a:buClr>
              <a:buFont typeface="Wingdings" panose="05000000000000000000" pitchFamily="2" charset="2"/>
              <a:buChar char="Ø"/>
            </a:pPr>
            <a:r>
              <a:rPr lang="en-US" b="1" dirty="0"/>
              <a:t>Reevaluating </a:t>
            </a:r>
            <a:r>
              <a:rPr lang="en-US" dirty="0"/>
              <a:t>sexual harassment training programs and policies </a:t>
            </a:r>
          </a:p>
          <a:p>
            <a:pPr marL="1085850" lvl="1" indent="-342900">
              <a:buClr>
                <a:schemeClr val="tx1"/>
              </a:buClr>
              <a:buFont typeface="Wingdings" panose="05000000000000000000" pitchFamily="2" charset="2"/>
              <a:buChar char="Ø"/>
            </a:pPr>
            <a:r>
              <a:rPr lang="en-US" dirty="0"/>
              <a:t>Live and online interactive trainings</a:t>
            </a:r>
          </a:p>
          <a:p>
            <a:pPr marL="1085850" lvl="1" indent="-342900">
              <a:buClr>
                <a:schemeClr val="tx1"/>
              </a:buClr>
              <a:buFont typeface="Wingdings" panose="05000000000000000000" pitchFamily="2" charset="2"/>
              <a:buChar char="Ø"/>
            </a:pPr>
            <a:r>
              <a:rPr lang="en-US" dirty="0"/>
              <a:t>Targeted trainings for different levels of employees</a:t>
            </a:r>
          </a:p>
          <a:p>
            <a:pPr marL="1485900" lvl="2" indent="-342900">
              <a:buClr>
                <a:schemeClr val="tx1"/>
              </a:buClr>
              <a:buFont typeface="Wingdings" panose="05000000000000000000" pitchFamily="2" charset="2"/>
              <a:buChar char="Ø"/>
            </a:pPr>
            <a:r>
              <a:rPr lang="en-US" i="1" dirty="0"/>
              <a:t>i.e.,</a:t>
            </a:r>
            <a:r>
              <a:rPr lang="en-US" dirty="0"/>
              <a:t> management, supervisors, employees</a:t>
            </a:r>
          </a:p>
          <a:p>
            <a:pPr lvl="1" indent="0">
              <a:buNone/>
            </a:pPr>
            <a:endParaRPr lang="en-US" dirty="0"/>
          </a:p>
        </p:txBody>
      </p:sp>
      <p:sp>
        <p:nvSpPr>
          <p:cNvPr id="3" name="Title 2"/>
          <p:cNvSpPr>
            <a:spLocks noGrp="1"/>
          </p:cNvSpPr>
          <p:nvPr>
            <p:ph type="ctrTitle"/>
          </p:nvPr>
        </p:nvSpPr>
        <p:spPr>
          <a:xfrm>
            <a:off x="457200" y="1091314"/>
            <a:ext cx="8159261" cy="966086"/>
          </a:xfrm>
        </p:spPr>
        <p:txBody>
          <a:bodyPr/>
          <a:lstStyle/>
          <a:p>
            <a:r>
              <a:rPr lang="en-US" b="1" cap="small" dirty="0"/>
              <a:t>What Are Employers Doing In Response to #</a:t>
            </a:r>
            <a:r>
              <a:rPr lang="en-US" b="1" cap="small" dirty="0" err="1"/>
              <a:t>MeToo</a:t>
            </a:r>
            <a:r>
              <a:rPr lang="en-US" b="1" cap="small" dirty="0"/>
              <a:t>?</a:t>
            </a:r>
          </a:p>
        </p:txBody>
      </p:sp>
    </p:spTree>
    <p:extLst>
      <p:ext uri="{BB962C8B-B14F-4D97-AF65-F5344CB8AC3E}">
        <p14:creationId xmlns:p14="http://schemas.microsoft.com/office/powerpoint/2010/main" val="406461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9800"/>
            <a:ext cx="8159260" cy="4237892"/>
          </a:xfrm>
        </p:spPr>
        <p:txBody>
          <a:bodyPr/>
          <a:lstStyle/>
          <a:p>
            <a:pPr marL="342900" indent="-342900">
              <a:buClr>
                <a:schemeClr val="tx1"/>
              </a:buClr>
              <a:buFont typeface="Wingdings" panose="05000000000000000000" pitchFamily="2" charset="2"/>
              <a:buChar char="Ø"/>
            </a:pPr>
            <a:r>
              <a:rPr lang="en-US" b="1" dirty="0"/>
              <a:t>Revising </a:t>
            </a:r>
            <a:r>
              <a:rPr lang="en-US" dirty="0"/>
              <a:t>reporting and investigation of sexual harassment claims </a:t>
            </a:r>
          </a:p>
          <a:p>
            <a:pPr marL="1085850" lvl="1" indent="-342900">
              <a:buClr>
                <a:schemeClr val="tx1"/>
              </a:buClr>
              <a:buFont typeface="Wingdings" panose="05000000000000000000" pitchFamily="2" charset="2"/>
              <a:buChar char="Ø"/>
            </a:pPr>
            <a:r>
              <a:rPr lang="en-US" dirty="0"/>
              <a:t>Making it easier to make an internal complaint</a:t>
            </a:r>
          </a:p>
          <a:p>
            <a:pPr marL="1085850" lvl="1" indent="-342900">
              <a:buClr>
                <a:schemeClr val="tx1"/>
              </a:buClr>
              <a:buFont typeface="Wingdings" panose="05000000000000000000" pitchFamily="2" charset="2"/>
              <a:buChar char="Ø"/>
            </a:pPr>
            <a:r>
              <a:rPr lang="en-US" dirty="0"/>
              <a:t>Improving HR’s ability to investigate complaints</a:t>
            </a:r>
          </a:p>
          <a:p>
            <a:pPr marL="1085850" lvl="1" indent="-342900">
              <a:buClr>
                <a:schemeClr val="tx1"/>
              </a:buClr>
              <a:buFont typeface="Wingdings" panose="05000000000000000000" pitchFamily="2" charset="2"/>
              <a:buChar char="Ø"/>
            </a:pPr>
            <a:r>
              <a:rPr lang="en-US" dirty="0"/>
              <a:t>Obtaining outside counsel to investigate complaints</a:t>
            </a:r>
          </a:p>
        </p:txBody>
      </p:sp>
      <p:sp>
        <p:nvSpPr>
          <p:cNvPr id="3" name="Title 2"/>
          <p:cNvSpPr>
            <a:spLocks noGrp="1"/>
          </p:cNvSpPr>
          <p:nvPr>
            <p:ph type="ctrTitle"/>
          </p:nvPr>
        </p:nvSpPr>
        <p:spPr>
          <a:xfrm>
            <a:off x="457200" y="1091314"/>
            <a:ext cx="8159261" cy="889886"/>
          </a:xfrm>
        </p:spPr>
        <p:txBody>
          <a:bodyPr/>
          <a:lstStyle/>
          <a:p>
            <a:r>
              <a:rPr lang="en-US" b="1" cap="small" dirty="0"/>
              <a:t>What Are Employers Doing In Response to #</a:t>
            </a:r>
            <a:r>
              <a:rPr lang="en-US" b="1" cap="small" dirty="0" err="1"/>
              <a:t>MeToo</a:t>
            </a:r>
            <a:r>
              <a:rPr lang="en-US" b="1" cap="small" dirty="0"/>
              <a:t>?</a:t>
            </a:r>
          </a:p>
        </p:txBody>
      </p:sp>
    </p:spTree>
    <p:extLst>
      <p:ext uri="{BB962C8B-B14F-4D97-AF65-F5344CB8AC3E}">
        <p14:creationId xmlns:p14="http://schemas.microsoft.com/office/powerpoint/2010/main" val="1720376973"/>
      </p:ext>
    </p:extLst>
  </p:cSld>
  <p:clrMapOvr>
    <a:masterClrMapping/>
  </p:clrMapOvr>
</p:sld>
</file>

<file path=ppt/theme/theme1.xml><?xml version="1.0" encoding="utf-8"?>
<a:theme xmlns:a="http://schemas.openxmlformats.org/drawingml/2006/main" name="1_Office Theme">
  <a:themeElements>
    <a:clrScheme name="Custom 2">
      <a:dk1>
        <a:srgbClr val="9C4636"/>
      </a:dk1>
      <a:lt1>
        <a:sysClr val="window" lastClr="FFFFFF"/>
      </a:lt1>
      <a:dk2>
        <a:srgbClr val="8A8A8A"/>
      </a:dk2>
      <a:lt2>
        <a:srgbClr val="EEECE1"/>
      </a:lt2>
      <a:accent1>
        <a:srgbClr val="9C463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8979</TotalTime>
  <Words>3113</Words>
  <Application>Microsoft Office PowerPoint</Application>
  <PresentationFormat>On-screen Show (4:3)</PresentationFormat>
  <Paragraphs>321</Paragraphs>
  <Slides>55</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Copperplate Gothic Light</vt:lpstr>
      <vt:lpstr>Courier New</vt:lpstr>
      <vt:lpstr>Tahoma</vt:lpstr>
      <vt:lpstr>Verdana</vt:lpstr>
      <vt:lpstr>Wingdings</vt:lpstr>
      <vt:lpstr>1_Office Theme</vt:lpstr>
      <vt:lpstr>PowerPoint Presentation</vt:lpstr>
      <vt:lpstr>PowerPoint Presentation</vt:lpstr>
      <vt:lpstr>#MeToo Movement Defined</vt:lpstr>
      <vt:lpstr>#MeToo Impact On EEOC</vt:lpstr>
      <vt:lpstr>EEOC Recent Developments</vt:lpstr>
      <vt:lpstr>#MeToo Impact on EEOC Enforcement In FY 2018</vt:lpstr>
      <vt:lpstr>What Are Employers Doing In Response to #MeToo?</vt:lpstr>
      <vt:lpstr>What Are Employers Doing In Response to #MeToo?</vt:lpstr>
      <vt:lpstr>What Are Employers Doing In Response to #MeToo?</vt:lpstr>
      <vt:lpstr>What Are Employers Doing In Response to #MeToo?</vt:lpstr>
      <vt:lpstr>What Are Employers Doing In Response to #MeToo?</vt:lpstr>
      <vt:lpstr>To avoid liability Employers Must Have Harassment Policies</vt:lpstr>
      <vt:lpstr>Policy Basics:  Employee Responsibilities</vt:lpstr>
      <vt:lpstr>Policy Basics: Employer Responsibilities</vt:lpstr>
      <vt:lpstr>Employer Liability When a  Supervisor Is the Harasser</vt:lpstr>
      <vt:lpstr>Employer Liability When a  Supervisor Is the Harasser</vt:lpstr>
      <vt:lpstr>What Is Timely and Appropriate Action?</vt:lpstr>
      <vt:lpstr>What Employers Must Do</vt:lpstr>
      <vt:lpstr>EEOC Checklist: Key Elements of Harassment Policy</vt:lpstr>
      <vt:lpstr>EEOC Checklist: Key Elements of Complaint System</vt:lpstr>
      <vt:lpstr>EEOC Checklist: Train Your Managers</vt:lpstr>
      <vt:lpstr>Training: What Is A Report of Harassment?</vt:lpstr>
      <vt:lpstr>How Can a Report Be Communicated?</vt:lpstr>
      <vt:lpstr>I Don’t Like Working With . . .</vt:lpstr>
      <vt:lpstr>Example: Other Employees Are Being Harassed</vt:lpstr>
      <vt:lpstr>Example: Other Employees Are Being Harassed</vt:lpstr>
      <vt:lpstr>#MeToo Impacted Third Circuit’s Decision</vt:lpstr>
      <vt:lpstr>#MeToo Impacted Third Circuit’s Decision</vt:lpstr>
      <vt:lpstr>An Employee Makes a Complaint – What Should an employer Do?</vt:lpstr>
      <vt:lpstr>EEOC Proposed Guidance: Investigation Depends on Circumstances</vt:lpstr>
      <vt:lpstr>EEOC Proposed Guidance: Example of Inadequate Investigation</vt:lpstr>
      <vt:lpstr>EEOC Proposed Guidance: Example of Inadequate Investigation</vt:lpstr>
      <vt:lpstr>Recent EEOC Settlement Example: Inadequate Investigation</vt:lpstr>
      <vt:lpstr>Example: Telling Employee to “Deal With It”</vt:lpstr>
      <vt:lpstr>Example: Telling Employee to “Deal With It”</vt:lpstr>
      <vt:lpstr>How Do You Conduct An Investigation?</vt:lpstr>
      <vt:lpstr>STEP ONE:  Select An Appropriate Investigator</vt:lpstr>
      <vt:lpstr>When to Consider a Third Party Investigator</vt:lpstr>
      <vt:lpstr>STEP TWO: Gather Policies and Procedures</vt:lpstr>
      <vt:lpstr>STEP THREE: Find Out What Happened</vt:lpstr>
      <vt:lpstr>STEP FOUR: Appropriate Corrective Action</vt:lpstr>
      <vt:lpstr>Example: Discipline the Harasser Appropriately</vt:lpstr>
      <vt:lpstr>EEOC Proposed Guidance: Intermediate Action</vt:lpstr>
      <vt:lpstr>EEOC Proposed Guidance: Intermediate Action</vt:lpstr>
      <vt:lpstr>What Should You Do If Employees Are Being Harassed By Customers?</vt:lpstr>
      <vt:lpstr>Training for Employers</vt:lpstr>
      <vt:lpstr>EEOC Checklist: Training at Organizational Level</vt:lpstr>
      <vt:lpstr>EEOC Checklist: Training at Employee Level</vt:lpstr>
      <vt:lpstr>EEOC Checklist: Training at Manager Level</vt:lpstr>
      <vt:lpstr>Key Takeaways</vt:lpstr>
      <vt:lpstr>Don’t Forget About Other Protected Classes</vt:lpstr>
      <vt:lpstr>Protected Classes Under Federal Law</vt:lpstr>
      <vt:lpstr>Minnesota: Additional Protected Classes</vt:lpstr>
      <vt:lpstr>Wisconsin: Additional Protected Classes</vt:lpstr>
      <vt:lpstr>PowerPoint Presentation</vt:lpstr>
    </vt:vector>
  </TitlesOfParts>
  <Company>Felhaber Law Firm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ntx</dc:creator>
  <cp:lastModifiedBy>Dennis</cp:lastModifiedBy>
  <cp:revision>686</cp:revision>
  <cp:lastPrinted>2018-10-23T17:17:20Z</cp:lastPrinted>
  <dcterms:created xsi:type="dcterms:W3CDTF">2003-05-01T19:02:22Z</dcterms:created>
  <dcterms:modified xsi:type="dcterms:W3CDTF">2018-10-29T23:28:11Z</dcterms:modified>
</cp:coreProperties>
</file>