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89" r:id="rId3"/>
    <p:sldId id="281" r:id="rId4"/>
    <p:sldId id="275" r:id="rId5"/>
    <p:sldId id="283" r:id="rId6"/>
    <p:sldId id="285" r:id="rId7"/>
    <p:sldId id="286" r:id="rId8"/>
    <p:sldId id="287" r:id="rId9"/>
    <p:sldId id="288" r:id="rId10"/>
    <p:sldId id="290" r:id="rId11"/>
    <p:sldId id="291" r:id="rId12"/>
    <p:sldId id="280"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502"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3FCDF42-AD80-44C3-BFFC-3C64A857F57F}" type="datetimeFigureOut">
              <a:rPr lang="en-US" smtClean="0"/>
              <a:t>10/29/2018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477EA74-A6C5-455A-A931-1B76D3CEEE83}" type="slidenum">
              <a:rPr lang="en-US" smtClean="0"/>
              <a:t>‹#›</a:t>
            </a:fld>
            <a:endParaRPr lang="en-US"/>
          </a:p>
        </p:txBody>
      </p:sp>
    </p:spTree>
    <p:extLst>
      <p:ext uri="{BB962C8B-B14F-4D97-AF65-F5344CB8AC3E}">
        <p14:creationId xmlns:p14="http://schemas.microsoft.com/office/powerpoint/2010/main" val="3780062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57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6982" indent="-291147">
              <a:defRPr>
                <a:solidFill>
                  <a:schemeClr val="tx1"/>
                </a:solidFill>
                <a:latin typeface="Arial" charset="0"/>
              </a:defRPr>
            </a:lvl2pPr>
            <a:lvl3pPr marL="1164589" indent="-232917">
              <a:defRPr>
                <a:solidFill>
                  <a:schemeClr val="tx1"/>
                </a:solidFill>
                <a:latin typeface="Arial" charset="0"/>
              </a:defRPr>
            </a:lvl3pPr>
            <a:lvl4pPr marL="1630423" indent="-232917">
              <a:defRPr>
                <a:solidFill>
                  <a:schemeClr val="tx1"/>
                </a:solidFill>
                <a:latin typeface="Arial" charset="0"/>
              </a:defRPr>
            </a:lvl4pPr>
            <a:lvl5pPr marL="2096259" indent="-232917">
              <a:defRPr>
                <a:solidFill>
                  <a:schemeClr val="tx1"/>
                </a:solidFill>
                <a:latin typeface="Arial" charset="0"/>
              </a:defRPr>
            </a:lvl5pPr>
            <a:lvl6pPr marL="2562094" indent="-232917" defTabSz="465835" fontAlgn="base">
              <a:spcBef>
                <a:spcPct val="0"/>
              </a:spcBef>
              <a:spcAft>
                <a:spcPct val="0"/>
              </a:spcAft>
              <a:defRPr>
                <a:solidFill>
                  <a:schemeClr val="tx1"/>
                </a:solidFill>
                <a:latin typeface="Arial" charset="0"/>
              </a:defRPr>
            </a:lvl6pPr>
            <a:lvl7pPr marL="3027929" indent="-232917" defTabSz="465835" fontAlgn="base">
              <a:spcBef>
                <a:spcPct val="0"/>
              </a:spcBef>
              <a:spcAft>
                <a:spcPct val="0"/>
              </a:spcAft>
              <a:defRPr>
                <a:solidFill>
                  <a:schemeClr val="tx1"/>
                </a:solidFill>
                <a:latin typeface="Arial" charset="0"/>
              </a:defRPr>
            </a:lvl7pPr>
            <a:lvl8pPr marL="3493764" indent="-232917" defTabSz="465835" fontAlgn="base">
              <a:spcBef>
                <a:spcPct val="0"/>
              </a:spcBef>
              <a:spcAft>
                <a:spcPct val="0"/>
              </a:spcAft>
              <a:defRPr>
                <a:solidFill>
                  <a:schemeClr val="tx1"/>
                </a:solidFill>
                <a:latin typeface="Arial" charset="0"/>
              </a:defRPr>
            </a:lvl8pPr>
            <a:lvl9pPr marL="3959600" indent="-232917" defTabSz="465835" fontAlgn="base">
              <a:spcBef>
                <a:spcPct val="0"/>
              </a:spcBef>
              <a:spcAft>
                <a:spcPct val="0"/>
              </a:spcAft>
              <a:defRPr>
                <a:solidFill>
                  <a:schemeClr val="tx1"/>
                </a:solidFill>
                <a:latin typeface="Arial" charset="0"/>
              </a:defRPr>
            </a:lvl9pPr>
          </a:lstStyle>
          <a:p>
            <a:pPr>
              <a:defRPr/>
            </a:pPr>
            <a:endParaRPr lang="en-US" altLang="en-US" dirty="0">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12</a:t>
            </a:fld>
            <a:endParaRPr lang="ru-RU" altLang="en-US"/>
          </a:p>
        </p:txBody>
      </p:sp>
    </p:spTree>
    <p:extLst>
      <p:ext uri="{BB962C8B-B14F-4D97-AF65-F5344CB8AC3E}">
        <p14:creationId xmlns:p14="http://schemas.microsoft.com/office/powerpoint/2010/main" val="1130398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121AFAC-F8D6-435D-90B5-97CAF108F238}"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4080768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21AFAC-F8D6-435D-90B5-97CAF108F238}"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363875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21AFAC-F8D6-435D-90B5-97CAF108F238}"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1502535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5729288"/>
            <a:ext cx="92821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0"/>
            <a:ext cx="9282113"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119063" y="1165225"/>
            <a:ext cx="9401176" cy="4891088"/>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buSzTx/>
              <a:defRPr/>
            </a:pPr>
            <a:endParaRPr lang="en-US" dirty="0">
              <a:solidFill>
                <a:prstClr val="white"/>
              </a:solidFill>
            </a:endParaRPr>
          </a:p>
        </p:txBody>
      </p:sp>
      <p:pic>
        <p:nvPicPr>
          <p:cNvPr id="7" name="Picture 9" descr="FL_Stainless Square-01.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58963" y="555625"/>
            <a:ext cx="5353050" cy="401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2400" b="1">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062358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elhaber Larson Templat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539552" y="2276872"/>
            <a:ext cx="8064896" cy="3888432"/>
          </a:xfrm>
        </p:spPr>
        <p:txBody>
          <a:bodyPr>
            <a:normAutofit/>
          </a:bodyPr>
          <a:lstStyle>
            <a:lvl1pPr>
              <a:defRPr sz="2400">
                <a:solidFill>
                  <a:schemeClr val="bg2">
                    <a:lumMod val="10000"/>
                  </a:schemeClr>
                </a:solidFill>
                <a:latin typeface="+mn-lt"/>
              </a:defRPr>
            </a:lvl1pPr>
            <a:lvl2pPr>
              <a:defRPr sz="2400">
                <a:solidFill>
                  <a:schemeClr val="bg2">
                    <a:lumMod val="10000"/>
                  </a:schemeClr>
                </a:solidFill>
                <a:latin typeface="+mn-lt"/>
              </a:defRPr>
            </a:lvl2pPr>
            <a:lvl3pPr>
              <a:defRPr sz="2400">
                <a:solidFill>
                  <a:schemeClr val="bg2">
                    <a:lumMod val="10000"/>
                  </a:schemeClr>
                </a:solidFill>
                <a:latin typeface="+mn-lt"/>
              </a:defRPr>
            </a:lvl3pPr>
            <a:lvl4pPr>
              <a:defRPr sz="2400">
                <a:solidFill>
                  <a:schemeClr val="bg2">
                    <a:lumMod val="10000"/>
                  </a:schemeClr>
                </a:solidFill>
                <a:latin typeface="+mn-lt"/>
              </a:defRPr>
            </a:lvl4pPr>
            <a:lvl5pPr>
              <a:defRPr sz="2400">
                <a:solidFill>
                  <a:schemeClr val="bg2">
                    <a:lumMod val="10000"/>
                  </a:schemeClr>
                </a:solidFill>
                <a:latin typeface="+mn-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ctrTitle"/>
          </p:nvPr>
        </p:nvSpPr>
        <p:spPr>
          <a:xfrm>
            <a:off x="1151620" y="1412776"/>
            <a:ext cx="6840760" cy="638969"/>
          </a:xfrm>
        </p:spPr>
        <p:txBody>
          <a:bodyPr/>
          <a:lstStyle>
            <a:lvl1pPr algn="ctr">
              <a:defRPr sz="3200" b="1">
                <a:latin typeface="+mj-lt"/>
              </a:defRPr>
            </a:lvl1pPr>
          </a:lstStyle>
          <a:p>
            <a:r>
              <a:rPr lang="en-US" dirty="0"/>
              <a:t>Click to edit Master title style</a:t>
            </a:r>
          </a:p>
        </p:txBody>
      </p:sp>
      <p:sp>
        <p:nvSpPr>
          <p:cNvPr id="7" name="Slide Number Placeholder 4"/>
          <p:cNvSpPr>
            <a:spLocks noGrp="1"/>
          </p:cNvSpPr>
          <p:nvPr>
            <p:ph type="sldNum" sz="quarter" idx="12"/>
          </p:nvPr>
        </p:nvSpPr>
        <p:spPr/>
        <p:txBody>
          <a:bodyPr/>
          <a:lstStyle>
            <a:lvl1pPr>
              <a:defRPr/>
            </a:lvl1pPr>
          </a:lstStyle>
          <a:p>
            <a:pPr>
              <a:defRPr/>
            </a:pPr>
            <a:fld id="{61873182-E6E4-43F4-964D-1F4C871E30B1}"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790116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21AFAC-F8D6-435D-90B5-97CAF108F238}"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961933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21AFAC-F8D6-435D-90B5-97CAF108F238}"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1414000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121AFAC-F8D6-435D-90B5-97CAF108F238}"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79895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121AFAC-F8D6-435D-90B5-97CAF108F238}" type="datetimeFigureOut">
              <a:rPr lang="en-US" smtClean="0"/>
              <a:t>10/29/2018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2724367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121AFAC-F8D6-435D-90B5-97CAF108F238}" type="datetimeFigureOut">
              <a:rPr lang="en-US" smtClean="0"/>
              <a:t>10/29/2018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2316773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21AFAC-F8D6-435D-90B5-97CAF108F238}" type="datetimeFigureOut">
              <a:rPr lang="en-US" smtClean="0"/>
              <a:t>10/29/2018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1507607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21AFAC-F8D6-435D-90B5-97CAF108F238}"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971673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21AFAC-F8D6-435D-90B5-97CAF108F238}"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E042-3A40-4E9F-A2A7-4AA77CC5ED5C}" type="slidenum">
              <a:rPr lang="en-US" smtClean="0"/>
              <a:t>‹#›</a:t>
            </a:fld>
            <a:endParaRPr lang="en-US"/>
          </a:p>
        </p:txBody>
      </p:sp>
    </p:spTree>
    <p:extLst>
      <p:ext uri="{BB962C8B-B14F-4D97-AF65-F5344CB8AC3E}">
        <p14:creationId xmlns:p14="http://schemas.microsoft.com/office/powerpoint/2010/main" val="4190240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1AFAC-F8D6-435D-90B5-97CAF108F238}" type="datetimeFigureOut">
              <a:rPr lang="en-US" smtClean="0"/>
              <a:t>10/29/2018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1E042-3A40-4E9F-A2A7-4AA77CC5ED5C}" type="slidenum">
              <a:rPr lang="en-US" smtClean="0"/>
              <a:t>‹#›</a:t>
            </a:fld>
            <a:endParaRPr lang="en-US"/>
          </a:p>
        </p:txBody>
      </p:sp>
    </p:spTree>
    <p:extLst>
      <p:ext uri="{BB962C8B-B14F-4D97-AF65-F5344CB8AC3E}">
        <p14:creationId xmlns:p14="http://schemas.microsoft.com/office/powerpoint/2010/main" val="2760816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4293096"/>
            <a:ext cx="8640960" cy="1321321"/>
          </a:xfrm>
        </p:spPr>
        <p:txBody>
          <a:bodyPr rtlCol="0">
            <a:normAutofit fontScale="85000" lnSpcReduction="20000"/>
          </a:bodyPr>
          <a:lstStyle/>
          <a:p>
            <a:pPr eaLnBrk="1" fontAlgn="auto" hangingPunct="1">
              <a:spcAft>
                <a:spcPts val="0"/>
              </a:spcAft>
              <a:buFont typeface="Arial"/>
              <a:buNone/>
              <a:defRPr/>
            </a:pPr>
            <a:r>
              <a:rPr lang="en-US" sz="3200" b="1" cap="small" dirty="0"/>
              <a:t>Termination Best Practices</a:t>
            </a:r>
          </a:p>
          <a:p>
            <a:pPr eaLnBrk="1" fontAlgn="auto" hangingPunct="1">
              <a:spcAft>
                <a:spcPts val="0"/>
              </a:spcAft>
              <a:buFont typeface="Arial"/>
              <a:buNone/>
              <a:defRPr/>
            </a:pPr>
            <a:r>
              <a:rPr lang="en-US" sz="3200" cap="small" dirty="0"/>
              <a:t>2018 Felhaber Larson Labor &amp; Employment Seminar</a:t>
            </a:r>
          </a:p>
          <a:p>
            <a:pPr eaLnBrk="1" fontAlgn="auto" hangingPunct="1">
              <a:spcAft>
                <a:spcPts val="0"/>
              </a:spcAft>
              <a:buFont typeface="Arial"/>
              <a:buNone/>
              <a:defRPr/>
            </a:pPr>
            <a:r>
              <a:rPr lang="en-US" sz="3200" b="1" cap="small" dirty="0"/>
              <a:t>November 2, 2018</a:t>
            </a:r>
          </a:p>
        </p:txBody>
      </p:sp>
      <p:sp>
        <p:nvSpPr>
          <p:cNvPr id="4" name="Subtitle 2"/>
          <p:cNvSpPr txBox="1">
            <a:spLocks/>
          </p:cNvSpPr>
          <p:nvPr/>
        </p:nvSpPr>
        <p:spPr bwMode="auto">
          <a:xfrm>
            <a:off x="1763688" y="3501008"/>
            <a:ext cx="5616624" cy="664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defTabSz="457200" rtl="0" eaLnBrk="0" fontAlgn="base" hangingPunct="0">
              <a:spcBef>
                <a:spcPct val="20000"/>
              </a:spcBef>
              <a:spcAft>
                <a:spcPct val="0"/>
              </a:spcAft>
              <a:buFont typeface="Arial" charset="0"/>
              <a:buNone/>
              <a:defRPr sz="1800" kern="1200">
                <a:solidFill>
                  <a:srgbClr val="8A8A8A"/>
                </a:solidFill>
                <a:latin typeface="+mn-lt"/>
                <a:ea typeface="+mn-ea"/>
                <a:cs typeface="+mn-cs"/>
              </a:defRPr>
            </a:lvl1pPr>
            <a:lvl2pPr marL="457200" indent="0" algn="ctr" defTabSz="457200"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fontAlgn="auto" hangingPunct="1">
              <a:spcAft>
                <a:spcPts val="0"/>
              </a:spcAft>
              <a:buSzTx/>
              <a:buFont typeface="Arial"/>
              <a:buNone/>
              <a:defRPr/>
            </a:pPr>
            <a:r>
              <a:rPr lang="en-US" sz="3400" b="1" dirty="0">
                <a:solidFill>
                  <a:srgbClr val="9C4636"/>
                </a:solidFill>
              </a:rPr>
              <a:t>  </a:t>
            </a:r>
            <a:endParaRPr lang="en-US" sz="4000" b="1" cap="small" dirty="0">
              <a:solidFill>
                <a:srgbClr val="8A8A8A">
                  <a:lumMod val="75000"/>
                </a:srgbClr>
              </a:solidFill>
            </a:endParaRPr>
          </a:p>
        </p:txBody>
      </p:sp>
    </p:spTree>
    <p:extLst>
      <p:ext uri="{BB962C8B-B14F-4D97-AF65-F5344CB8AC3E}">
        <p14:creationId xmlns:p14="http://schemas.microsoft.com/office/powerpoint/2010/main" val="3462973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lstStyle/>
          <a:p>
            <a:pPr lvl="0" algn="just">
              <a:buFont typeface="Wingdings" panose="05000000000000000000" pitchFamily="2" charset="2"/>
              <a:buChar char="Ø"/>
            </a:pPr>
            <a:endParaRPr lang="en-US" dirty="0">
              <a:solidFill>
                <a:srgbClr val="EEECE1">
                  <a:lumMod val="10000"/>
                </a:srgbClr>
              </a:solidFill>
            </a:endParaRPr>
          </a:p>
          <a:p>
            <a:endParaRPr lang="en-US" dirty="0"/>
          </a:p>
        </p:txBody>
      </p:sp>
      <p:sp>
        <p:nvSpPr>
          <p:cNvPr id="3" name="Title 2"/>
          <p:cNvSpPr>
            <a:spLocks noGrp="1"/>
          </p:cNvSpPr>
          <p:nvPr>
            <p:ph type="ctrTitle"/>
          </p:nvPr>
        </p:nvSpPr>
        <p:spPr/>
        <p:txBody>
          <a:bodyPr/>
          <a:lstStyle/>
          <a:p>
            <a:r>
              <a:rPr lang="en-US" dirty="0"/>
              <a:t>Hypothetical No. 5</a:t>
            </a:r>
          </a:p>
        </p:txBody>
      </p:sp>
      <p:sp>
        <p:nvSpPr>
          <p:cNvPr id="4" name="Content Placeholder 1"/>
          <p:cNvSpPr txBox="1">
            <a:spLocks/>
          </p:cNvSpPr>
          <p:nvPr/>
        </p:nvSpPr>
        <p:spPr>
          <a:xfrm>
            <a:off x="691952" y="2429272"/>
            <a:ext cx="8064896"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lgn="just">
              <a:buNone/>
            </a:pPr>
            <a:r>
              <a:rPr lang="en-US" dirty="0"/>
              <a:t>A company decides to terminate one of its sales people.  He has been issued a key card and has access to confidential customer and pricing information.  After giving him notice of his termination, the human resources manger accompanies him to his office to pack up his belongings.  The employee puts the laptop on his desk in his briefcase and says that his previous manager allowed him to use his own laptop because it was better than what the company gave him.  He says he will take it home and then email you all of his company files.</a:t>
            </a:r>
          </a:p>
        </p:txBody>
      </p:sp>
    </p:spTree>
    <p:extLst>
      <p:ext uri="{BB962C8B-B14F-4D97-AF65-F5344CB8AC3E}">
        <p14:creationId xmlns:p14="http://schemas.microsoft.com/office/powerpoint/2010/main" val="8468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lstStyle/>
          <a:p>
            <a:pPr lvl="0" algn="just">
              <a:buFont typeface="Wingdings" panose="05000000000000000000" pitchFamily="2" charset="2"/>
              <a:buChar char="Ø"/>
            </a:pPr>
            <a:endParaRPr lang="en-US" dirty="0">
              <a:solidFill>
                <a:srgbClr val="EEECE1">
                  <a:lumMod val="10000"/>
                </a:srgbClr>
              </a:solidFill>
            </a:endParaRPr>
          </a:p>
          <a:p>
            <a:endParaRPr lang="en-US" dirty="0"/>
          </a:p>
        </p:txBody>
      </p:sp>
      <p:sp>
        <p:nvSpPr>
          <p:cNvPr id="3" name="Title 2"/>
          <p:cNvSpPr>
            <a:spLocks noGrp="1"/>
          </p:cNvSpPr>
          <p:nvPr>
            <p:ph type="ctrTitle"/>
          </p:nvPr>
        </p:nvSpPr>
        <p:spPr/>
        <p:txBody>
          <a:bodyPr/>
          <a:lstStyle/>
          <a:p>
            <a:r>
              <a:rPr lang="en-US" dirty="0"/>
              <a:t>Hypothetical No. </a:t>
            </a:r>
            <a:r>
              <a:rPr lang="en-US"/>
              <a:t>5 </a:t>
            </a:r>
            <a:r>
              <a:rPr lang="en-US" dirty="0"/>
              <a:t>- Issues</a:t>
            </a:r>
          </a:p>
        </p:txBody>
      </p:sp>
      <p:sp>
        <p:nvSpPr>
          <p:cNvPr id="4" name="Content Placeholder 1"/>
          <p:cNvSpPr txBox="1">
            <a:spLocks/>
          </p:cNvSpPr>
          <p:nvPr/>
        </p:nvSpPr>
        <p:spPr>
          <a:xfrm>
            <a:off x="691952" y="2429272"/>
            <a:ext cx="8064896"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lgn="just"/>
            <a:r>
              <a:rPr lang="en-US" dirty="0"/>
              <a:t>What challenges does the human resources manager face?</a:t>
            </a:r>
          </a:p>
          <a:p>
            <a:pPr lvl="1" algn="just"/>
            <a:r>
              <a:rPr lang="en-US" dirty="0"/>
              <a:t>Can he say “no, you can’t leave with your computer”?</a:t>
            </a:r>
          </a:p>
          <a:p>
            <a:pPr lvl="1" algn="just"/>
            <a:r>
              <a:rPr lang="en-US" dirty="0"/>
              <a:t>If not, what can he do to protect the company’s confidential business information</a:t>
            </a:r>
          </a:p>
          <a:p>
            <a:pPr lvl="1" algn="just"/>
            <a:r>
              <a:rPr lang="en-US" dirty="0"/>
              <a:t>If the manager asks for the computer and the employee refuses,  what choices does the manager have?</a:t>
            </a:r>
          </a:p>
          <a:p>
            <a:pPr lvl="1" algn="just"/>
            <a:r>
              <a:rPr lang="en-US" dirty="0"/>
              <a:t>What else can or should the manager do in this situation? </a:t>
            </a:r>
          </a:p>
          <a:p>
            <a:pPr algn="just"/>
            <a:r>
              <a:rPr lang="en-US" dirty="0"/>
              <a:t>How could this organization have been better prepared?</a:t>
            </a:r>
          </a:p>
          <a:p>
            <a:pPr lvl="1" algn="just"/>
            <a:endParaRPr lang="en-US" dirty="0"/>
          </a:p>
          <a:p>
            <a:pPr lvl="1" algn="just"/>
            <a:endParaRPr lang="en-US" dirty="0"/>
          </a:p>
        </p:txBody>
      </p:sp>
    </p:spTree>
    <p:extLst>
      <p:ext uri="{BB962C8B-B14F-4D97-AF65-F5344CB8AC3E}">
        <p14:creationId xmlns:p14="http://schemas.microsoft.com/office/powerpoint/2010/main" val="2119792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141304" y="4206121"/>
            <a:ext cx="3985592" cy="523220"/>
          </a:xfrm>
        </p:spPr>
        <p:txBody>
          <a:bodyPr wrap="square">
            <a:spAutoFit/>
          </a:bodyPr>
          <a:lstStyle/>
          <a:p>
            <a:pPr eaLnBrk="1" hangingPunct="1">
              <a:spcBef>
                <a:spcPct val="0"/>
              </a:spcBef>
              <a:defRPr/>
            </a:pPr>
            <a:r>
              <a:rPr lang="en-US" altLang="en-US" sz="2800" b="1" dirty="0">
                <a:solidFill>
                  <a:srgbClr val="9C4636"/>
                </a:solidFill>
              </a:rPr>
              <a:t>Grant Gibeau</a:t>
            </a:r>
          </a:p>
        </p:txBody>
      </p:sp>
      <p:sp>
        <p:nvSpPr>
          <p:cNvPr id="5123" name="Subtitle 4"/>
          <p:cNvSpPr txBox="1">
            <a:spLocks/>
          </p:cNvSpPr>
          <p:nvPr/>
        </p:nvSpPr>
        <p:spPr bwMode="auto">
          <a:xfrm>
            <a:off x="4648200" y="4714386"/>
            <a:ext cx="2971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defRPr sz="3200">
                <a:solidFill>
                  <a:srgbClr val="8A8A8A"/>
                </a:solidFill>
                <a:latin typeface="CG Omega" pitchFamily="34"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pPr>
            <a:r>
              <a:rPr lang="en-US" altLang="en-US" sz="2000" dirty="0">
                <a:solidFill>
                  <a:srgbClr val="9C4636"/>
                </a:solidFill>
                <a:latin typeface="Arial" charset="0"/>
              </a:rPr>
              <a:t>(612) 373-8536</a:t>
            </a:r>
          </a:p>
          <a:p>
            <a:pPr algn="ctr" eaLnBrk="1" hangingPunct="1">
              <a:spcBef>
                <a:spcPct val="0"/>
              </a:spcBef>
            </a:pPr>
            <a:r>
              <a:rPr lang="en-US" altLang="en-US" sz="2000" dirty="0">
                <a:solidFill>
                  <a:srgbClr val="9C4636"/>
                </a:solidFill>
                <a:latin typeface="Arial" charset="0"/>
              </a:rPr>
              <a:t>ggibeau@felhaber.com</a:t>
            </a:r>
          </a:p>
        </p:txBody>
      </p:sp>
      <p:sp>
        <p:nvSpPr>
          <p:cNvPr id="2" name="Rectangle 1"/>
          <p:cNvSpPr/>
          <p:nvPr/>
        </p:nvSpPr>
        <p:spPr>
          <a:xfrm>
            <a:off x="1838120" y="4191166"/>
            <a:ext cx="1905650" cy="523220"/>
          </a:xfrm>
          <a:prstGeom prst="rect">
            <a:avLst/>
          </a:prstGeom>
        </p:spPr>
        <p:txBody>
          <a:bodyPr wrap="none">
            <a:spAutoFit/>
          </a:bodyPr>
          <a:lstStyle/>
          <a:p>
            <a:pPr>
              <a:spcBef>
                <a:spcPct val="0"/>
              </a:spcBef>
              <a:defRPr/>
            </a:pPr>
            <a:r>
              <a:rPr lang="en-US" altLang="en-US" sz="2800" b="1" dirty="0">
                <a:solidFill>
                  <a:srgbClr val="9C4636"/>
                </a:solidFill>
              </a:rPr>
              <a:t>John Hauge</a:t>
            </a:r>
          </a:p>
        </p:txBody>
      </p:sp>
      <p:sp>
        <p:nvSpPr>
          <p:cNvPr id="6" name="Subtitle 4"/>
          <p:cNvSpPr txBox="1">
            <a:spLocks/>
          </p:cNvSpPr>
          <p:nvPr/>
        </p:nvSpPr>
        <p:spPr bwMode="auto">
          <a:xfrm>
            <a:off x="1295075" y="4714386"/>
            <a:ext cx="2971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defRPr sz="3200">
                <a:solidFill>
                  <a:srgbClr val="8A8A8A"/>
                </a:solidFill>
                <a:latin typeface="CG Omega" pitchFamily="34"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pPr>
            <a:r>
              <a:rPr lang="en-US" altLang="en-US" sz="2000" dirty="0">
                <a:solidFill>
                  <a:srgbClr val="9C4636"/>
                </a:solidFill>
                <a:latin typeface="Arial" charset="0"/>
              </a:rPr>
              <a:t>(612) 373-8429</a:t>
            </a:r>
          </a:p>
          <a:p>
            <a:pPr algn="ctr" eaLnBrk="1" hangingPunct="1">
              <a:spcBef>
                <a:spcPct val="0"/>
              </a:spcBef>
            </a:pPr>
            <a:r>
              <a:rPr lang="en-US" altLang="en-US" sz="2000" dirty="0">
                <a:solidFill>
                  <a:srgbClr val="9C4636"/>
                </a:solidFill>
                <a:latin typeface="Arial" charset="0"/>
              </a:rPr>
              <a:t>jhauge@felhaber.com</a:t>
            </a:r>
          </a:p>
        </p:txBody>
      </p:sp>
      <p:sp>
        <p:nvSpPr>
          <p:cNvPr id="7" name="Content Placeholder 2"/>
          <p:cNvSpPr txBox="1">
            <a:spLocks/>
          </p:cNvSpPr>
          <p:nvPr/>
        </p:nvSpPr>
        <p:spPr>
          <a:xfrm>
            <a:off x="1680673" y="3429000"/>
            <a:ext cx="6011864" cy="2325688"/>
          </a:xfrm>
          <a:prstGeom prst="rect">
            <a:avLst/>
          </a:prstGeom>
        </p:spPr>
        <p:txBody>
          <a:bodyPr rtlCol="0"/>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 typeface="Arial"/>
              <a:buNone/>
              <a:defRPr/>
            </a:pPr>
            <a:r>
              <a:rPr lang="en-US" sz="4000" b="1" dirty="0">
                <a:latin typeface="+mj-lt"/>
              </a:rPr>
              <a:t>QUESTIONS?</a:t>
            </a:r>
          </a:p>
        </p:txBody>
      </p:sp>
    </p:spTree>
    <p:extLst>
      <p:ext uri="{BB962C8B-B14F-4D97-AF65-F5344CB8AC3E}">
        <p14:creationId xmlns:p14="http://schemas.microsoft.com/office/powerpoint/2010/main" val="66024838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normAutofit lnSpcReduction="10000"/>
          </a:bodyPr>
          <a:lstStyle/>
          <a:p>
            <a:pPr marL="0" indent="0" algn="just">
              <a:buNone/>
            </a:pPr>
            <a:r>
              <a:rPr lang="en-US" dirty="0"/>
              <a:t>Carl is 62, has been with the company for 25 years and has consistently been a low producer.  He was never warned or told to improve; the company just kept taking job duties away and assigning them to others.  </a:t>
            </a:r>
          </a:p>
          <a:p>
            <a:pPr marL="0" indent="0" algn="just">
              <a:buNone/>
            </a:pPr>
            <a:endParaRPr lang="en-US" dirty="0"/>
          </a:p>
          <a:p>
            <a:pPr marL="0" indent="0" algn="just">
              <a:buNone/>
            </a:pPr>
            <a:r>
              <a:rPr lang="en-US" dirty="0"/>
              <a:t>Recently, he has been observed sleeping during work.  As you begin talking to Carl as a lead-in to termination, he tells you that he doesn’t have enough to do.  He then says that being under-stimulated at work makes it hard to stay awake because he has sleep apnea and does not sleep well at night.</a:t>
            </a:r>
          </a:p>
          <a:p>
            <a:endParaRPr lang="en-US" dirty="0"/>
          </a:p>
        </p:txBody>
      </p:sp>
      <p:sp>
        <p:nvSpPr>
          <p:cNvPr id="3" name="Title 2"/>
          <p:cNvSpPr>
            <a:spLocks noGrp="1"/>
          </p:cNvSpPr>
          <p:nvPr>
            <p:ph type="ctrTitle"/>
          </p:nvPr>
        </p:nvSpPr>
        <p:spPr/>
        <p:txBody>
          <a:bodyPr/>
          <a:lstStyle/>
          <a:p>
            <a:r>
              <a:rPr lang="en-US" dirty="0"/>
              <a:t>Hypothetical No. 1</a:t>
            </a:r>
          </a:p>
        </p:txBody>
      </p:sp>
    </p:spTree>
    <p:extLst>
      <p:ext uri="{BB962C8B-B14F-4D97-AF65-F5344CB8AC3E}">
        <p14:creationId xmlns:p14="http://schemas.microsoft.com/office/powerpoint/2010/main" val="1343782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normAutofit fontScale="92500" lnSpcReduction="10000"/>
          </a:bodyPr>
          <a:lstStyle/>
          <a:p>
            <a:r>
              <a:rPr lang="en-US" dirty="0"/>
              <a:t>Can you identify some issues of concern?</a:t>
            </a:r>
          </a:p>
          <a:p>
            <a:pPr lvl="1"/>
            <a:r>
              <a:rPr lang="en-US" dirty="0"/>
              <a:t>What is he actually doing wrong?  </a:t>
            </a:r>
          </a:p>
          <a:p>
            <a:pPr lvl="1"/>
            <a:r>
              <a:rPr lang="en-US" dirty="0"/>
              <a:t>What do the work rules say? </a:t>
            </a:r>
          </a:p>
          <a:p>
            <a:r>
              <a:rPr lang="en-US" dirty="0"/>
              <a:t>Does his mention of sleep apnea give you some concerns?</a:t>
            </a:r>
          </a:p>
          <a:p>
            <a:pPr lvl="1"/>
            <a:r>
              <a:rPr lang="en-US" dirty="0"/>
              <a:t>Disability accommodation – is it needed?  </a:t>
            </a:r>
          </a:p>
          <a:p>
            <a:pPr lvl="1"/>
            <a:r>
              <a:rPr lang="en-US" dirty="0"/>
              <a:t>What kind of information or records would make you feel better about terminating this employee?</a:t>
            </a:r>
          </a:p>
          <a:p>
            <a:pPr lvl="0" algn="just"/>
            <a:r>
              <a:rPr lang="en-US" dirty="0">
                <a:solidFill>
                  <a:srgbClr val="EEECE1">
                    <a:lumMod val="10000"/>
                  </a:srgbClr>
                </a:solidFill>
              </a:rPr>
              <a:t>If there is no documentary evidence, what is the evidence?</a:t>
            </a:r>
          </a:p>
          <a:p>
            <a:pPr lvl="0" algn="just"/>
            <a:r>
              <a:rPr lang="en-US" dirty="0">
                <a:solidFill>
                  <a:srgbClr val="EEECE1">
                    <a:lumMod val="10000"/>
                  </a:srgbClr>
                </a:solidFill>
              </a:rPr>
              <a:t>What other information would be helpful?</a:t>
            </a:r>
          </a:p>
          <a:p>
            <a:pPr lvl="0" algn="just"/>
            <a:r>
              <a:rPr lang="en-US" dirty="0">
                <a:solidFill>
                  <a:srgbClr val="EEECE1">
                    <a:lumMod val="10000"/>
                  </a:srgbClr>
                </a:solidFill>
              </a:rPr>
              <a:t>If not, how do you justify terminating in this case?</a:t>
            </a:r>
          </a:p>
          <a:p>
            <a:endParaRPr lang="en-US" dirty="0"/>
          </a:p>
          <a:p>
            <a:endParaRPr lang="en-US" dirty="0"/>
          </a:p>
        </p:txBody>
      </p:sp>
      <p:sp>
        <p:nvSpPr>
          <p:cNvPr id="3" name="Title 2"/>
          <p:cNvSpPr>
            <a:spLocks noGrp="1"/>
          </p:cNvSpPr>
          <p:nvPr>
            <p:ph type="ctrTitle"/>
          </p:nvPr>
        </p:nvSpPr>
        <p:spPr/>
        <p:txBody>
          <a:bodyPr/>
          <a:lstStyle/>
          <a:p>
            <a:r>
              <a:rPr lang="en-US" dirty="0"/>
              <a:t>Hypothetical No. 1 - Issues</a:t>
            </a:r>
          </a:p>
        </p:txBody>
      </p:sp>
    </p:spTree>
    <p:extLst>
      <p:ext uri="{BB962C8B-B14F-4D97-AF65-F5344CB8AC3E}">
        <p14:creationId xmlns:p14="http://schemas.microsoft.com/office/powerpoint/2010/main" val="1924129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normAutofit lnSpcReduction="10000"/>
          </a:bodyPr>
          <a:lstStyle/>
          <a:p>
            <a:pPr marL="0" indent="0" algn="just">
              <a:buNone/>
            </a:pPr>
            <a:r>
              <a:rPr lang="en-US" dirty="0"/>
              <a:t>An employee has been with the company for 25 years, always getting above average or excellent performance appraisals.  </a:t>
            </a:r>
          </a:p>
          <a:p>
            <a:pPr marL="0" indent="0" algn="just">
              <a:buNone/>
            </a:pPr>
            <a:endParaRPr lang="en-US" dirty="0"/>
          </a:p>
          <a:p>
            <a:pPr marL="0" indent="0" algn="just">
              <a:buNone/>
            </a:pPr>
            <a:r>
              <a:rPr lang="en-US" dirty="0"/>
              <a:t>A new supervisor comes in who has different expectations, and out of the blue the employee begins to have problems.  The new supervisor comments at a department-wide meeting that she believes that the department is stuck in the “old ways” and that “some changes need to be made.”  The supervisor comes to you and wants to terminate the employee, what should you do?</a:t>
            </a:r>
          </a:p>
          <a:p>
            <a:endParaRPr lang="en-US" dirty="0"/>
          </a:p>
        </p:txBody>
      </p:sp>
      <p:sp>
        <p:nvSpPr>
          <p:cNvPr id="3" name="Title 2"/>
          <p:cNvSpPr>
            <a:spLocks noGrp="1"/>
          </p:cNvSpPr>
          <p:nvPr>
            <p:ph type="ctrTitle"/>
          </p:nvPr>
        </p:nvSpPr>
        <p:spPr/>
        <p:txBody>
          <a:bodyPr/>
          <a:lstStyle/>
          <a:p>
            <a:r>
              <a:rPr lang="en-US" dirty="0"/>
              <a:t>Hypothetical No. 2</a:t>
            </a:r>
          </a:p>
        </p:txBody>
      </p:sp>
    </p:spTree>
    <p:extLst>
      <p:ext uri="{BB962C8B-B14F-4D97-AF65-F5344CB8AC3E}">
        <p14:creationId xmlns:p14="http://schemas.microsoft.com/office/powerpoint/2010/main" val="4129384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lstStyle/>
          <a:p>
            <a:r>
              <a:rPr lang="en-US" dirty="0"/>
              <a:t>Would you have any concerns moving forward with termination under these circumstances?</a:t>
            </a:r>
          </a:p>
          <a:p>
            <a:r>
              <a:rPr lang="en-US" dirty="0"/>
              <a:t>What kind of information would make you feel better about that decision?</a:t>
            </a:r>
          </a:p>
          <a:p>
            <a:r>
              <a:rPr lang="en-US" dirty="0"/>
              <a:t>What kind of information would give you concern should the employee be terminated?</a:t>
            </a:r>
          </a:p>
          <a:p>
            <a:r>
              <a:rPr lang="en-US" dirty="0"/>
              <a:t>What kind of coaching would you suggest for the new supervisor?</a:t>
            </a:r>
          </a:p>
        </p:txBody>
      </p:sp>
      <p:sp>
        <p:nvSpPr>
          <p:cNvPr id="3" name="Title 2"/>
          <p:cNvSpPr>
            <a:spLocks noGrp="1"/>
          </p:cNvSpPr>
          <p:nvPr>
            <p:ph type="ctrTitle"/>
          </p:nvPr>
        </p:nvSpPr>
        <p:spPr/>
        <p:txBody>
          <a:bodyPr/>
          <a:lstStyle/>
          <a:p>
            <a:r>
              <a:rPr lang="en-US" dirty="0"/>
              <a:t>Hypothetical No. 2 - Issues</a:t>
            </a:r>
          </a:p>
        </p:txBody>
      </p:sp>
    </p:spTree>
    <p:extLst>
      <p:ext uri="{BB962C8B-B14F-4D97-AF65-F5344CB8AC3E}">
        <p14:creationId xmlns:p14="http://schemas.microsoft.com/office/powerpoint/2010/main" val="2654792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normAutofit fontScale="92500" lnSpcReduction="10000"/>
          </a:bodyPr>
          <a:lstStyle/>
          <a:p>
            <a:pPr marL="0" indent="0" algn="just">
              <a:buNone/>
            </a:pPr>
            <a:r>
              <a:rPr lang="en-US" dirty="0"/>
              <a:t>After a screw up, a manager has decided to terminate the responsible employee.  While the employee is on break with co-workers, the manager finds her in the break room, and tells her she “f----d up yet again” and needs to clean out her locker because she’s gone. When the overwhelmed employee asks what she did wrong, the manager loudly orders her to stand up or he will pull her out himself.  </a:t>
            </a:r>
          </a:p>
          <a:p>
            <a:pPr marL="0" indent="0" algn="just">
              <a:buNone/>
            </a:pPr>
            <a:endParaRPr lang="en-US" dirty="0"/>
          </a:p>
          <a:p>
            <a:pPr marL="0" indent="0" algn="just">
              <a:buNone/>
            </a:pPr>
            <a:r>
              <a:rPr lang="en-US" dirty="0"/>
              <a:t>The employee remains flustered and wants the manager to explain what is wrong.  The manager instead calls in two uniformed security guards who walk her through the plant and out to her car, telling her that she cannot return or she will be arrested for trespassing.</a:t>
            </a:r>
          </a:p>
          <a:p>
            <a:pPr algn="just"/>
            <a:endParaRPr lang="en-US" dirty="0"/>
          </a:p>
        </p:txBody>
      </p:sp>
      <p:sp>
        <p:nvSpPr>
          <p:cNvPr id="3" name="Title 2"/>
          <p:cNvSpPr>
            <a:spLocks noGrp="1"/>
          </p:cNvSpPr>
          <p:nvPr>
            <p:ph type="ctrTitle"/>
          </p:nvPr>
        </p:nvSpPr>
        <p:spPr/>
        <p:txBody>
          <a:bodyPr/>
          <a:lstStyle/>
          <a:p>
            <a:r>
              <a:rPr lang="en-US" dirty="0"/>
              <a:t>Hypothetical No. 3</a:t>
            </a:r>
          </a:p>
        </p:txBody>
      </p:sp>
    </p:spTree>
    <p:extLst>
      <p:ext uri="{BB962C8B-B14F-4D97-AF65-F5344CB8AC3E}">
        <p14:creationId xmlns:p14="http://schemas.microsoft.com/office/powerpoint/2010/main" val="3804194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lstStyle/>
          <a:p>
            <a:pPr lvl="0" algn="just">
              <a:buFont typeface="Wingdings" panose="05000000000000000000" pitchFamily="2" charset="2"/>
              <a:buChar char="Ø"/>
            </a:pPr>
            <a:endParaRPr lang="en-US" dirty="0">
              <a:solidFill>
                <a:srgbClr val="EEECE1">
                  <a:lumMod val="10000"/>
                </a:srgbClr>
              </a:solidFill>
            </a:endParaRPr>
          </a:p>
          <a:p>
            <a:endParaRPr lang="en-US" dirty="0"/>
          </a:p>
        </p:txBody>
      </p:sp>
      <p:sp>
        <p:nvSpPr>
          <p:cNvPr id="3" name="Title 2"/>
          <p:cNvSpPr>
            <a:spLocks noGrp="1"/>
          </p:cNvSpPr>
          <p:nvPr>
            <p:ph type="ctrTitle"/>
          </p:nvPr>
        </p:nvSpPr>
        <p:spPr/>
        <p:txBody>
          <a:bodyPr/>
          <a:lstStyle/>
          <a:p>
            <a:r>
              <a:rPr lang="en-US" dirty="0"/>
              <a:t>Hypothetical No. 3 - Issues</a:t>
            </a:r>
          </a:p>
        </p:txBody>
      </p:sp>
      <p:sp>
        <p:nvSpPr>
          <p:cNvPr id="4" name="Content Placeholder 1"/>
          <p:cNvSpPr txBox="1">
            <a:spLocks/>
          </p:cNvSpPr>
          <p:nvPr/>
        </p:nvSpPr>
        <p:spPr>
          <a:xfrm>
            <a:off x="691952" y="2429272"/>
            <a:ext cx="8064896"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lgn="just"/>
            <a:r>
              <a:rPr lang="en-US" dirty="0"/>
              <a:t>Was there adequate investigation into the reason for termination?</a:t>
            </a:r>
          </a:p>
          <a:p>
            <a:pPr algn="just"/>
            <a:r>
              <a:rPr lang="en-US" dirty="0"/>
              <a:t>How have others been treated for this sort of problem?</a:t>
            </a:r>
          </a:p>
          <a:p>
            <a:pPr algn="just"/>
            <a:r>
              <a:rPr lang="en-US" dirty="0"/>
              <a:t>Do you have any concerns with the way the manager confronted her?</a:t>
            </a:r>
          </a:p>
          <a:p>
            <a:pPr algn="just"/>
            <a:r>
              <a:rPr lang="en-US" dirty="0"/>
              <a:t>What about his threats to get security involved and have her arrested?</a:t>
            </a:r>
          </a:p>
          <a:p>
            <a:pPr algn="just"/>
            <a:r>
              <a:rPr lang="en-US" dirty="0"/>
              <a:t>Assuming termination was the right decision, how do you think this situation should have been handled?</a:t>
            </a:r>
          </a:p>
          <a:p>
            <a:pPr marL="0" indent="0" algn="just">
              <a:buNone/>
            </a:pPr>
            <a:endParaRPr lang="en-US" dirty="0"/>
          </a:p>
        </p:txBody>
      </p:sp>
    </p:spTree>
    <p:extLst>
      <p:ext uri="{BB962C8B-B14F-4D97-AF65-F5344CB8AC3E}">
        <p14:creationId xmlns:p14="http://schemas.microsoft.com/office/powerpoint/2010/main" val="2983443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normAutofit fontScale="92500" lnSpcReduction="10000"/>
          </a:bodyPr>
          <a:lstStyle/>
          <a:p>
            <a:pPr marL="0" indent="0" algn="just">
              <a:buNone/>
            </a:pPr>
            <a:r>
              <a:rPr lang="en-US" dirty="0"/>
              <a:t>The employer has finally decided to terminate Joe, a long-time problem employee. Joe is a large man with a reputation for getting into fights outside of the workplace. </a:t>
            </a:r>
          </a:p>
          <a:p>
            <a:pPr marL="0" indent="0" algn="just">
              <a:buNone/>
            </a:pPr>
            <a:r>
              <a:rPr lang="en-US" dirty="0"/>
              <a:t>The human resources manager schedules a meeting with Joe and when he arrives at the conference room finds that Joe has brought along his neighbor Ray, a former employee whom Joe describes as his “Life Coach.” Joe then pulls out his phone and places it on the table.  </a:t>
            </a:r>
          </a:p>
          <a:p>
            <a:pPr marL="0" indent="0" algn="just">
              <a:buNone/>
            </a:pPr>
            <a:r>
              <a:rPr lang="en-US" dirty="0"/>
              <a:t>As the meeting progresses, Joe argues about the stated reasons for termination, suggests that this is unfair, and says he should be getting a warning just like Carol and Sally got.  He says that he is getting set up by “the Mexicans” in the packaging area.  </a:t>
            </a:r>
          </a:p>
        </p:txBody>
      </p:sp>
      <p:sp>
        <p:nvSpPr>
          <p:cNvPr id="3" name="Title 2"/>
          <p:cNvSpPr>
            <a:spLocks noGrp="1"/>
          </p:cNvSpPr>
          <p:nvPr>
            <p:ph type="ctrTitle"/>
          </p:nvPr>
        </p:nvSpPr>
        <p:spPr/>
        <p:txBody>
          <a:bodyPr/>
          <a:lstStyle/>
          <a:p>
            <a:r>
              <a:rPr lang="en-US" dirty="0"/>
              <a:t>Hypothetical No. 4</a:t>
            </a:r>
          </a:p>
        </p:txBody>
      </p:sp>
    </p:spTree>
    <p:extLst>
      <p:ext uri="{BB962C8B-B14F-4D97-AF65-F5344CB8AC3E}">
        <p14:creationId xmlns:p14="http://schemas.microsoft.com/office/powerpoint/2010/main" val="2398490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p:txBody>
          <a:bodyPr/>
          <a:lstStyle/>
          <a:p>
            <a:pPr lvl="0" algn="just">
              <a:buFont typeface="Wingdings" panose="05000000000000000000" pitchFamily="2" charset="2"/>
              <a:buChar char="Ø"/>
            </a:pPr>
            <a:endParaRPr lang="en-US" dirty="0">
              <a:solidFill>
                <a:srgbClr val="EEECE1">
                  <a:lumMod val="10000"/>
                </a:srgbClr>
              </a:solidFill>
            </a:endParaRPr>
          </a:p>
          <a:p>
            <a:endParaRPr lang="en-US" dirty="0"/>
          </a:p>
        </p:txBody>
      </p:sp>
      <p:sp>
        <p:nvSpPr>
          <p:cNvPr id="3" name="Title 2"/>
          <p:cNvSpPr>
            <a:spLocks noGrp="1"/>
          </p:cNvSpPr>
          <p:nvPr>
            <p:ph type="ctrTitle"/>
          </p:nvPr>
        </p:nvSpPr>
        <p:spPr/>
        <p:txBody>
          <a:bodyPr/>
          <a:lstStyle/>
          <a:p>
            <a:r>
              <a:rPr lang="en-US" dirty="0"/>
              <a:t>Hypothetical No. 4 - Issues</a:t>
            </a:r>
          </a:p>
        </p:txBody>
      </p:sp>
      <p:sp>
        <p:nvSpPr>
          <p:cNvPr id="4" name="Content Placeholder 1"/>
          <p:cNvSpPr txBox="1">
            <a:spLocks/>
          </p:cNvSpPr>
          <p:nvPr/>
        </p:nvSpPr>
        <p:spPr>
          <a:xfrm>
            <a:off x="691952" y="2429272"/>
            <a:ext cx="8064896" cy="388843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bg2">
                    <a:lumMod val="1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lgn="just"/>
            <a:r>
              <a:rPr lang="en-US" dirty="0"/>
              <a:t>Given Joe’s reputation, what steps should the human resources manager have taken prior to the meeting?</a:t>
            </a:r>
          </a:p>
          <a:p>
            <a:pPr algn="just"/>
            <a:r>
              <a:rPr lang="en-US" dirty="0"/>
              <a:t>Would you allow the life coach to remain?</a:t>
            </a:r>
          </a:p>
          <a:p>
            <a:pPr algn="just"/>
            <a:r>
              <a:rPr lang="en-US" dirty="0"/>
              <a:t>How would you respond to Joe putting his phone on the table?</a:t>
            </a:r>
          </a:p>
          <a:p>
            <a:pPr algn="just"/>
            <a:r>
              <a:rPr lang="en-US" dirty="0"/>
              <a:t>How would you respond to some of Joe’s statements in the meeting?</a:t>
            </a:r>
          </a:p>
          <a:p>
            <a:pPr lvl="1" algn="just"/>
            <a:r>
              <a:rPr lang="en-US" dirty="0"/>
              <a:t>Attempting to negotiate a different result</a:t>
            </a:r>
          </a:p>
          <a:p>
            <a:pPr lvl="1" algn="just"/>
            <a:r>
              <a:rPr lang="en-US" dirty="0"/>
              <a:t>Implying he is the victim of discrimination</a:t>
            </a:r>
          </a:p>
          <a:p>
            <a:pPr lvl="1" algn="just"/>
            <a:r>
              <a:rPr lang="en-US" dirty="0"/>
              <a:t>Suggesting he is being set up by a group of employees</a:t>
            </a:r>
          </a:p>
        </p:txBody>
      </p:sp>
    </p:spTree>
    <p:extLst>
      <p:ext uri="{BB962C8B-B14F-4D97-AF65-F5344CB8AC3E}">
        <p14:creationId xmlns:p14="http://schemas.microsoft.com/office/powerpoint/2010/main" val="4236688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1011</Words>
  <Application>Microsoft Office PowerPoint</Application>
  <PresentationFormat>On-screen Show (4:3)</PresentationFormat>
  <Paragraphs>66</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Office Theme</vt:lpstr>
      <vt:lpstr>PowerPoint Presentation</vt:lpstr>
      <vt:lpstr>Hypothetical No. 1</vt:lpstr>
      <vt:lpstr>Hypothetical No. 1 - Issues</vt:lpstr>
      <vt:lpstr>Hypothetical No. 2</vt:lpstr>
      <vt:lpstr>Hypothetical No. 2 - Issues</vt:lpstr>
      <vt:lpstr>Hypothetical No. 3</vt:lpstr>
      <vt:lpstr>Hypothetical No. 3 - Issues</vt:lpstr>
      <vt:lpstr>Hypothetical No. 4</vt:lpstr>
      <vt:lpstr>Hypothetical No. 4 - Issues</vt:lpstr>
      <vt:lpstr>Hypothetical No. 5</vt:lpstr>
      <vt:lpstr>Hypothetical No. 5 - Issues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_</dc:creator>
  <cp:lastModifiedBy>Dennis</cp:lastModifiedBy>
  <cp:revision>24</cp:revision>
  <cp:lastPrinted>2018-10-29T20:36:20Z</cp:lastPrinted>
  <dcterms:created xsi:type="dcterms:W3CDTF">2018-10-29T13:02:50Z</dcterms:created>
  <dcterms:modified xsi:type="dcterms:W3CDTF">2018-10-29T23:20:29Z</dcterms:modified>
</cp:coreProperties>
</file>